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94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951E4-AAC9-4571-BFC8-3F7F8266CEC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59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B09A3-0AB4-4F8D-8437-F1B3697A5F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3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2CC74-9A98-4E83-9192-5C574662179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4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718E-7827-41A0-9BD1-A4E14B2E16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09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54FE2-BED0-4C8A-8D19-C69EDE9376C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2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2AEF-16B5-49EE-9E59-0952954E72A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2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42F00-A002-44DA-B693-5454CCEDFAD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85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12A04-12C0-428C-8A24-60FB027A967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04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18FC1-DEA1-4F01-8A15-EE30017355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93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1360C-410F-4D23-85FD-8C24ADD9F7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2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56CFD-960D-41EE-81B1-131986AF93D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3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6EB5C-5A7E-4143-B83C-C83DE82812C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A38D5-C536-49AC-A1AC-C35155C38B3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6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456A-EB3D-4562-B489-D2604D81E2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9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5917-D5C6-4D41-B343-EB5574ECF7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3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2D6EE-EA0A-4ACC-A8C0-388E23F1D21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3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2756-EF61-42C2-B534-AFAF79679B9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5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ED969-5F29-479C-8B84-AEA425C102E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7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363925-3688-47F4-A95C-0E115E8DD7F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845" y="3063222"/>
            <a:ext cx="2349115" cy="30338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3147" y="460587"/>
            <a:ext cx="111270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The Birthday Problem and Some Twists </a:t>
            </a:r>
          </a:p>
          <a:p>
            <a:r>
              <a:rPr lang="en-US" sz="4000" b="1" dirty="0" smtClean="0"/>
              <a:t>              </a:t>
            </a:r>
            <a:r>
              <a:rPr lang="en-US" sz="2400" b="1" dirty="0" smtClean="0"/>
              <a:t>    H. James Norton &amp; George W. Divine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129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87025"/>
            <a:ext cx="1021080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Attachment 1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 code for calculating probabilities of a match  for N = 1 to 75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bday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pnomatch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=1;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do n=2 to 75;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pnomatch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pnomatch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* (366 - n) / 365;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pmatch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1 -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pnomatch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put n=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pnomatch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pmatch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output;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end;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run;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 print;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run;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symbol1 v=point i=join;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axis1 label=(a=90 r=0 'Probability');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gplot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plot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pmatch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*n / 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vaxis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axis1;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title 'Probability of a Birthday Match vs Number of Persons';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run;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1866" y="1066800"/>
            <a:ext cx="890693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Attachment 2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 code for simulations of birthday problem,  N = 35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birthday;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n=35;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i=1 to n;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day=ceil(</a:t>
            </a:r>
            <a:r>
              <a:rPr lang="en-US" sz="2800" b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ranuni</a:t>
            </a: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(0)*365);</a:t>
            </a: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output;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881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46696"/>
            <a:ext cx="1661485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                                                                                        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References</a:t>
            </a:r>
            <a:endParaRPr lang="en-US" sz="24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endParaRPr lang="en-US" sz="28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Berresford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G.C., (1980), "The Uniformity Assumption in the Birthday Problem," Mathematics Magazine, 53: 286-288.</a:t>
            </a: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Bloom, D.C., (1973), " A Birthday Problem,"  American Mathematical Monthly, 80: 1141-1142.</a:t>
            </a: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Diaconis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P. and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Mosteller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F.,(1989), "Methods for Studying Coincidences,“ </a:t>
            </a: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Journal of American Statistical Association, 84:853-861.</a:t>
            </a: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Gehan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E.A., (1968), "A Note on the Birthday Problem," American Statistical Association, 22:28-28.</a:t>
            </a: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Ginther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J.L. and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Ewbank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W.A., (1982),"Using a Microcomputer to Simulate the Birthday Coincidence Problem," </a:t>
            </a: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Mathematics Teacher, 75:769-770.</a:t>
            </a: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Hocking, R.L. and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Schwertman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N.C., (1986),"An Extension of the Birthday Problem to Exactly k Matches,“</a:t>
            </a: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College Mathematics Journal, 17:315-321.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6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943" y="642257"/>
            <a:ext cx="1171302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Munford, A.G., (1977), "A Note on the Uniformity Assumption in the Birthday Problem,“</a:t>
            </a: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American Statistical Association, 31:119-119.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Naus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J.I., (1968), "An Extension of the Birthday Problem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,“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American Statistician, 22:27-29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Rust, P.F., (1976), "The Effect of Leap Years and Seasonal Trends on the Birthday Problem," </a:t>
            </a: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American Statistical Association, 30:197-198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Travers, K.J. and Gray, K.G., (1981)"The Monte Carlo Method: A Fresh Approach to Teaching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Probabilistic</a:t>
            </a: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Concepts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," Mathematics Teacher, 74:327-334.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tabLst>
                <a:tab pos="-914400" algn="l"/>
                <a:tab pos="-457200" algn="l"/>
                <a:tab pos="57150" algn="l"/>
                <a:tab pos="342900" algn="l"/>
                <a:tab pos="571500" algn="l"/>
                <a:tab pos="914400" algn="l"/>
                <a:tab pos="1257300" algn="l"/>
                <a:tab pos="1600200" algn="l"/>
                <a:tab pos="1943100" algn="l"/>
                <a:tab pos="2286000" algn="l"/>
                <a:tab pos="2628900" algn="l"/>
                <a:tab pos="360045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lvl="0"/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Von Mises, R. (1939), "Uber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Aufteilungs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-und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Besetzungs-Wahrscheinlichkeiten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,“</a:t>
            </a:r>
          </a:p>
          <a:p>
            <a:pPr lvl="0"/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Revue de la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Faculté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Sciences de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I'Universuité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d'Istanbul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N.S., 4: 145-163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16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8800" y="1100666"/>
            <a:ext cx="6629400" cy="4800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the probability that at least two people have the same </a:t>
            </a:r>
            <a:r>
              <a:rPr lang="en-US" sz="4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birthday (day &amp; month) </a:t>
            </a:r>
            <a:r>
              <a:rPr 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 a random sample of 35 people?</a:t>
            </a:r>
          </a:p>
        </p:txBody>
      </p:sp>
    </p:spTree>
    <p:extLst>
      <p:ext uri="{BB962C8B-B14F-4D97-AF65-F5344CB8AC3E}">
        <p14:creationId xmlns:p14="http://schemas.microsoft.com/office/powerpoint/2010/main" val="3756252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933" y="406399"/>
            <a:ext cx="11811247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Most students say the probability is between 0 &amp; 10%.  Their</a:t>
            </a:r>
          </a:p>
          <a:p>
            <a:r>
              <a:rPr lang="en-US" sz="2800" b="1" dirty="0" smtClean="0"/>
              <a:t>argument is that 35/365 = 9.6%. I choose 35 students in the class</a:t>
            </a:r>
          </a:p>
          <a:p>
            <a:r>
              <a:rPr lang="en-US" sz="2800" b="1" dirty="0" smtClean="0"/>
              <a:t>and ask them their birthday. I go month by month and have the 35</a:t>
            </a:r>
          </a:p>
          <a:p>
            <a:r>
              <a:rPr lang="en-US" sz="2800" b="1" dirty="0" smtClean="0"/>
              <a:t>call out their day of the month. I list the days on the board. The </a:t>
            </a:r>
          </a:p>
          <a:p>
            <a:r>
              <a:rPr lang="en-US" sz="2800" b="1" dirty="0" smtClean="0"/>
              <a:t>students are surprised when there is a match, and shocked by </a:t>
            </a:r>
          </a:p>
          <a:p>
            <a:r>
              <a:rPr lang="en-US" sz="2800" b="1" dirty="0" smtClean="0"/>
              <a:t>multiple matches. On one occasion when there were no matches, I </a:t>
            </a:r>
          </a:p>
          <a:p>
            <a:r>
              <a:rPr lang="en-US" sz="2800" b="1" dirty="0" smtClean="0"/>
              <a:t>recounted the birthdays and found that there were only 34.  I asked</a:t>
            </a:r>
          </a:p>
          <a:p>
            <a:r>
              <a:rPr lang="en-US" sz="2800" b="1" dirty="0" smtClean="0"/>
              <a:t>the 35 if one of them had failed to call out their day of the month. </a:t>
            </a:r>
          </a:p>
          <a:p>
            <a:r>
              <a:rPr lang="en-US" sz="2800" b="1" dirty="0" smtClean="0"/>
              <a:t>One student meekly said she had not.  I asked why she had not, and</a:t>
            </a:r>
          </a:p>
          <a:p>
            <a:r>
              <a:rPr lang="en-US" sz="2800" b="1" dirty="0" smtClean="0"/>
              <a:t>she replied. “Someone else had already called out that day.” On </a:t>
            </a:r>
          </a:p>
          <a:p>
            <a:r>
              <a:rPr lang="en-US" sz="2800" b="1" dirty="0" smtClean="0"/>
              <a:t>those few occasions when no matches occur, I assign each student</a:t>
            </a:r>
          </a:p>
          <a:p>
            <a:r>
              <a:rPr lang="en-US" sz="2800" b="1" dirty="0" smtClean="0"/>
              <a:t>to query 35 people about their birthday, list the days by month, </a:t>
            </a:r>
          </a:p>
          <a:p>
            <a:r>
              <a:rPr lang="en-US" sz="2800" b="1" dirty="0" smtClean="0"/>
              <a:t>check for matches and bring the results to next class. Later in the</a:t>
            </a:r>
          </a:p>
          <a:p>
            <a:r>
              <a:rPr lang="en-US" sz="2800" b="1" dirty="0" smtClean="0"/>
              <a:t>course I show the proof that the correct answer is 81.4%.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262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792162"/>
          </a:xfrm>
        </p:spPr>
        <p:txBody>
          <a:bodyPr/>
          <a:lstStyle/>
          <a:p>
            <a:r>
              <a:rPr lang="en-US" altLang="en-US" sz="4000"/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The birthday problem was first proposed by Von Mises in 1939.</a:t>
            </a:r>
            <a:r>
              <a:rPr lang="en-US" altLang="en-US" sz="400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1"/>
            <a:ext cx="8153400" cy="46021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The proof uses 2 important properties of probability theory: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1. The probability of A = 1 </a:t>
            </a:r>
            <a:r>
              <a:rPr lang="en-US" altLang="en-US" sz="2400" b="1"/>
              <a:t>–</a:t>
            </a:r>
            <a:r>
              <a:rPr lang="en-US" altLang="en-US" sz="2400" b="1">
                <a:latin typeface="Times New Roman" panose="02020603050405020304" pitchFamily="18" charset="0"/>
              </a:rPr>
              <a:t>  probability complement of 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2. The multiplication rule for dependent events: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P[A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</a:rPr>
              <a:t>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...A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N</a:t>
            </a:r>
            <a:r>
              <a:rPr lang="en-US" altLang="en-US" sz="2400" b="1">
                <a:latin typeface="Times New Roman" panose="02020603050405020304" pitchFamily="18" charset="0"/>
              </a:rPr>
              <a:t>]=P[A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</a:rPr>
              <a:t>]P[A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|A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</a:rPr>
              <a:t>]...P[A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N</a:t>
            </a:r>
            <a:r>
              <a:rPr lang="en-US" altLang="en-US" sz="2400" b="1">
                <a:latin typeface="Times New Roman" panose="02020603050405020304" pitchFamily="18" charset="0"/>
              </a:rPr>
              <a:t>|A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b="1">
                <a:latin typeface="Times New Roman" panose="02020603050405020304" pitchFamily="18" charset="0"/>
              </a:rPr>
              <a:t>...A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N-1</a:t>
            </a:r>
            <a:r>
              <a:rPr lang="en-US" altLang="en-US" sz="2400" b="1">
                <a:latin typeface="Times New Roman" panose="02020603050405020304" pitchFamily="18" charset="0"/>
              </a:rPr>
              <a:t>]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Let A = at least 2 people have the same birthday.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The complement of A = no people have the same birthday.</a:t>
            </a:r>
            <a:r>
              <a:rPr lang="en-US" altLang="en-US" smtClean="0"/>
              <a:t>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For this problem the complement of A is much easier to calculate.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1118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784725" y="1179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1162"/>
          </a:xfrm>
        </p:spPr>
        <p:txBody>
          <a:bodyPr/>
          <a:lstStyle/>
          <a:p>
            <a:endParaRPr lang="en-US" altLang="en-US" sz="400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1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For N = 35 people, the probability of the complement of A =</a:t>
            </a:r>
          </a:p>
          <a:p>
            <a:pPr algn="ctr"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(365/365) x (364/365) x (363/365) x ...(331/365) = 0.186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  <a:p>
            <a:pPr algn="ctr"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Therefore for N = 35,  P(A) = 1 - .186 = .814</a:t>
            </a:r>
          </a:p>
          <a:p>
            <a:pPr>
              <a:buFontTx/>
              <a:buNone/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For other values of N, Probability of A</a:t>
            </a:r>
          </a:p>
          <a:p>
            <a:pPr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latin typeface="Times New Roman" panose="02020603050405020304" pitchFamily="18" charset="0"/>
              </a:rPr>
              <a:t>N	         1	   10	   23	   30	   35	   45	   50</a:t>
            </a:r>
          </a:p>
          <a:p>
            <a:pPr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Prob	0.0	0.117	0.507	0.706	0.814	0.941	0.970</a:t>
            </a:r>
          </a:p>
          <a:p>
            <a:pPr algn="ctr"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94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26D6E"/>
            </a:gs>
            <a:gs pos="50000">
              <a:srgbClr val="D3EBED"/>
            </a:gs>
            <a:gs pos="100000">
              <a:srgbClr val="626D6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en-US" altLang="en-US" sz="3200" b="1"/>
              <a:t>Some twists on the “Birthday Problem”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smtClean="0"/>
              <a:t>Hocking &amp; Schwerman (1968)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b="1" smtClean="0"/>
              <a:t>Derive the probability for the occurrence of  exactly k pairs of birthday matches  </a:t>
            </a:r>
          </a:p>
          <a:p>
            <a:pPr algn="ctr" eaLnBrk="1" hangingPunct="1">
              <a:buFontTx/>
              <a:buNone/>
            </a:pPr>
            <a:r>
              <a:rPr lang="en-US" altLang="en-US" b="1" smtClean="0"/>
              <a:t> in a group of size N.</a:t>
            </a:r>
            <a:r>
              <a:rPr lang="en-US" altLang="en-US" smtClean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6670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26D6E"/>
            </a:gs>
            <a:gs pos="50000">
              <a:srgbClr val="D3EBED"/>
            </a:gs>
            <a:gs pos="100000">
              <a:srgbClr val="626D6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Gehan (1968)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362200"/>
            <a:ext cx="8839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There is a class of N students.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Each is asked for his/her birth date in order with the instruction to the class that as soon as another student hears his/her birth date, they are to raise their hand.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/>
              <a:t>What is the probability that a hand is first raised when the R(th) student is asked? (R= 1,2, …N)?</a:t>
            </a:r>
          </a:p>
        </p:txBody>
      </p:sp>
    </p:spTree>
    <p:extLst>
      <p:ext uri="{BB962C8B-B14F-4D97-AF65-F5344CB8AC3E}">
        <p14:creationId xmlns:p14="http://schemas.microsoft.com/office/powerpoint/2010/main" val="728935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26D6E"/>
            </a:gs>
            <a:gs pos="50000">
              <a:srgbClr val="D3EBED"/>
            </a:gs>
            <a:gs pos="100000">
              <a:srgbClr val="626D6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76200"/>
            <a:ext cx="8229600" cy="76200"/>
          </a:xfrm>
        </p:spPr>
        <p:txBody>
          <a:bodyPr/>
          <a:lstStyle/>
          <a:p>
            <a:pPr eaLnBrk="1" hangingPunct="1"/>
            <a:endParaRPr lang="en-US" altLang="en-US" sz="4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He derives the formulas to answer this question.</a:t>
            </a:r>
          </a:p>
          <a:p>
            <a:pPr eaLnBrk="1" hangingPunct="1"/>
            <a:r>
              <a:rPr lang="en-US" altLang="en-US" b="1" dirty="0" smtClean="0"/>
              <a:t>For N &gt;23, the median is approximately</a:t>
            </a:r>
          </a:p>
          <a:p>
            <a:pPr eaLnBrk="1" hangingPunct="1">
              <a:buFontTx/>
              <a:buNone/>
            </a:pPr>
            <a:r>
              <a:rPr lang="en-US" altLang="en-US" b="1" dirty="0" smtClean="0"/>
              <a:t>   [N - .5 - </a:t>
            </a:r>
            <a:r>
              <a:rPr lang="en-US" altLang="en-US" b="1" dirty="0" smtClean="0">
                <a:cs typeface="Arial" panose="020B0604020202020204" pitchFamily="34" charset="0"/>
              </a:rPr>
              <a:t>√(N+22)(N-23))]</a:t>
            </a:r>
          </a:p>
          <a:p>
            <a:pPr eaLnBrk="1" hangingPunct="1"/>
            <a:r>
              <a:rPr lang="en-US" altLang="en-US" b="1" dirty="0" smtClean="0"/>
              <a:t>For N=35,</a:t>
            </a:r>
          </a:p>
          <a:p>
            <a:pPr eaLnBrk="1" hangingPunct="1">
              <a:buFontTx/>
              <a:buNone/>
            </a:pPr>
            <a:r>
              <a:rPr lang="en-US" altLang="en-US" b="1" dirty="0" smtClean="0"/>
              <a:t>   the median is approximately 8.4.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068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26D6E"/>
            </a:gs>
            <a:gs pos="50000">
              <a:srgbClr val="D3EBED"/>
            </a:gs>
            <a:gs pos="100000">
              <a:srgbClr val="626D6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8839200" cy="1143000"/>
          </a:xfrm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en-US" altLang="en-US" sz="2800" b="1"/>
              <a:t>What if the distribution of birthdays is not uniform?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The probability of sharing a birthday is increased.</a:t>
            </a:r>
          </a:p>
          <a:p>
            <a:pPr eaLnBrk="1" hangingPunct="1"/>
            <a:r>
              <a:rPr lang="en-US" altLang="en-US" b="1" dirty="0" smtClean="0"/>
              <a:t>Bloom(1973). His proof uses the method of Lagrange multipliers.</a:t>
            </a:r>
          </a:p>
          <a:p>
            <a:pPr eaLnBrk="1" hangingPunct="1"/>
            <a:r>
              <a:rPr lang="en-US" altLang="en-US" b="1" dirty="0" smtClean="0"/>
              <a:t>Munford(1977). Proof by contradiction.</a:t>
            </a:r>
          </a:p>
          <a:p>
            <a:pPr eaLnBrk="1" hangingPunct="1"/>
            <a:r>
              <a:rPr lang="en-US" altLang="en-US" b="1" dirty="0" err="1" smtClean="0"/>
              <a:t>Berresford</a:t>
            </a:r>
            <a:r>
              <a:rPr lang="en-US" altLang="en-US" b="1" dirty="0" smtClean="0"/>
              <a:t> (1980) gives the actual data from NY State Health Department showing the number of births by day of the year. The birthdays are not uniform over the year.</a:t>
            </a:r>
          </a:p>
        </p:txBody>
      </p:sp>
    </p:spTree>
    <p:extLst>
      <p:ext uri="{BB962C8B-B14F-4D97-AF65-F5344CB8AC3E}">
        <p14:creationId xmlns:p14="http://schemas.microsoft.com/office/powerpoint/2010/main" val="489870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681</Words>
  <Application>Microsoft Office PowerPoint</Application>
  <PresentationFormat>Widescreen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Comic Sans MS</vt:lpstr>
      <vt:lpstr>Courier New</vt:lpstr>
      <vt:lpstr>Times New Roman</vt:lpstr>
      <vt:lpstr>Default Design</vt:lpstr>
      <vt:lpstr>PowerPoint Presentation</vt:lpstr>
      <vt:lpstr>PowerPoint Presentation</vt:lpstr>
      <vt:lpstr>PowerPoint Presentation</vt:lpstr>
      <vt:lpstr> The birthday problem was first proposed by Von Mises in 1939. </vt:lpstr>
      <vt:lpstr>PowerPoint Presentation</vt:lpstr>
      <vt:lpstr>Some twists on the “Birthday Problem”</vt:lpstr>
      <vt:lpstr>Gehan (1968)</vt:lpstr>
      <vt:lpstr>PowerPoint Presentation</vt:lpstr>
      <vt:lpstr>What if the distribution of birthdays is not uniform?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Norton, James</dc:creator>
  <cp:lastModifiedBy>Brigid Norton</cp:lastModifiedBy>
  <cp:revision>18</cp:revision>
  <dcterms:created xsi:type="dcterms:W3CDTF">2016-02-29T13:21:22Z</dcterms:created>
  <dcterms:modified xsi:type="dcterms:W3CDTF">2016-07-05T17:35:05Z</dcterms:modified>
</cp:coreProperties>
</file>