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2" r:id="rId2"/>
    <p:sldMasterId id="2147483734" r:id="rId3"/>
    <p:sldMasterId id="2147483765" r:id="rId4"/>
  </p:sldMasterIdLst>
  <p:handoutMasterIdLst>
    <p:handoutMasterId r:id="rId18"/>
  </p:handoutMasterIdLst>
  <p:sldIdLst>
    <p:sldId id="256" r:id="rId5"/>
    <p:sldId id="274" r:id="rId6"/>
    <p:sldId id="273" r:id="rId7"/>
    <p:sldId id="278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1754" autoAdjust="0"/>
  </p:normalViewPr>
  <p:slideViewPr>
    <p:cSldViewPr>
      <p:cViewPr varScale="1">
        <p:scale>
          <a:sx n="87" d="100"/>
          <a:sy n="87" d="100"/>
        </p:scale>
        <p:origin x="19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nrozar01\Desktop\t-d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72369657496516E-2"/>
          <c:y val="2.1089486455702466E-2"/>
          <c:w val="0.76395844269466318"/>
          <c:h val="0.8326195683872849"/>
        </c:manualLayout>
      </c:layout>
      <c:scatterChart>
        <c:scatterStyle val="smoothMarker"/>
        <c:varyColors val="0"/>
        <c:ser>
          <c:idx val="0"/>
          <c:order val="0"/>
          <c:tx>
            <c:v>n=1</c:v>
          </c:tx>
          <c:marker>
            <c:symbol val="none"/>
          </c:marker>
          <c:xVal>
            <c:numRef>
              <c:f>Sheet1!$A$1:$A$61</c:f>
              <c:numCache>
                <c:formatCode>General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-2.6999999999999997</c:v>
                </c:pt>
                <c:pt idx="4">
                  <c:v>-2.5999999999999996</c:v>
                </c:pt>
                <c:pt idx="5">
                  <c:v>-2.4999999999999996</c:v>
                </c:pt>
                <c:pt idx="6">
                  <c:v>-2.3999999999999995</c:v>
                </c:pt>
                <c:pt idx="7">
                  <c:v>-2.2999999999999994</c:v>
                </c:pt>
                <c:pt idx="8">
                  <c:v>-2.1999999999999993</c:v>
                </c:pt>
                <c:pt idx="9">
                  <c:v>-2.0999999999999992</c:v>
                </c:pt>
                <c:pt idx="10">
                  <c:v>-1.9999999999999991</c:v>
                </c:pt>
                <c:pt idx="11">
                  <c:v>-1.899999999999999</c:v>
                </c:pt>
                <c:pt idx="12">
                  <c:v>-1.7999999999999989</c:v>
                </c:pt>
                <c:pt idx="13">
                  <c:v>-1.6999999999999988</c:v>
                </c:pt>
                <c:pt idx="14">
                  <c:v>-1.5999999999999988</c:v>
                </c:pt>
                <c:pt idx="15">
                  <c:v>-1.4999999999999987</c:v>
                </c:pt>
                <c:pt idx="16">
                  <c:v>-1.3999999999999986</c:v>
                </c:pt>
                <c:pt idx="17">
                  <c:v>-1.2999999999999985</c:v>
                </c:pt>
                <c:pt idx="18">
                  <c:v>-1.1999999999999984</c:v>
                </c:pt>
                <c:pt idx="19">
                  <c:v>-1.0999999999999983</c:v>
                </c:pt>
                <c:pt idx="20">
                  <c:v>-0.99999999999999833</c:v>
                </c:pt>
                <c:pt idx="21">
                  <c:v>-0.89999999999999836</c:v>
                </c:pt>
                <c:pt idx="22">
                  <c:v>-0.79999999999999838</c:v>
                </c:pt>
                <c:pt idx="23">
                  <c:v>-0.6999999999999984</c:v>
                </c:pt>
                <c:pt idx="24">
                  <c:v>-0.59999999999999842</c:v>
                </c:pt>
                <c:pt idx="25">
                  <c:v>-0.49999999999999845</c:v>
                </c:pt>
                <c:pt idx="26">
                  <c:v>-0.39999999999999847</c:v>
                </c:pt>
                <c:pt idx="27">
                  <c:v>-0.29999999999999849</c:v>
                </c:pt>
                <c:pt idx="28">
                  <c:v>-0.19999999999999848</c:v>
                </c:pt>
                <c:pt idx="29">
                  <c:v>-9.9999999999998479E-2</c:v>
                </c:pt>
                <c:pt idx="30">
                  <c:v>1.5265566588595902E-15</c:v>
                </c:pt>
                <c:pt idx="31">
                  <c:v>0.10000000000000153</c:v>
                </c:pt>
                <c:pt idx="32">
                  <c:v>0.20000000000000154</c:v>
                </c:pt>
                <c:pt idx="33">
                  <c:v>0.30000000000000154</c:v>
                </c:pt>
                <c:pt idx="34">
                  <c:v>0.40000000000000158</c:v>
                </c:pt>
                <c:pt idx="35">
                  <c:v>0.50000000000000155</c:v>
                </c:pt>
                <c:pt idx="36">
                  <c:v>0.60000000000000153</c:v>
                </c:pt>
                <c:pt idx="37">
                  <c:v>0.70000000000000151</c:v>
                </c:pt>
                <c:pt idx="38">
                  <c:v>0.80000000000000149</c:v>
                </c:pt>
                <c:pt idx="39">
                  <c:v>0.90000000000000147</c:v>
                </c:pt>
                <c:pt idx="40">
                  <c:v>1.0000000000000016</c:v>
                </c:pt>
                <c:pt idx="41">
                  <c:v>1.1000000000000016</c:v>
                </c:pt>
                <c:pt idx="42">
                  <c:v>1.2000000000000017</c:v>
                </c:pt>
                <c:pt idx="43">
                  <c:v>1.3000000000000018</c:v>
                </c:pt>
                <c:pt idx="44">
                  <c:v>1.4000000000000019</c:v>
                </c:pt>
                <c:pt idx="45">
                  <c:v>1.500000000000002</c:v>
                </c:pt>
                <c:pt idx="46">
                  <c:v>1.6000000000000021</c:v>
                </c:pt>
                <c:pt idx="47">
                  <c:v>1.7000000000000022</c:v>
                </c:pt>
                <c:pt idx="48">
                  <c:v>1.8000000000000023</c:v>
                </c:pt>
                <c:pt idx="49">
                  <c:v>1.9000000000000024</c:v>
                </c:pt>
                <c:pt idx="50">
                  <c:v>2.0000000000000022</c:v>
                </c:pt>
                <c:pt idx="51">
                  <c:v>2.1000000000000023</c:v>
                </c:pt>
                <c:pt idx="52">
                  <c:v>2.2000000000000024</c:v>
                </c:pt>
                <c:pt idx="53">
                  <c:v>2.3000000000000025</c:v>
                </c:pt>
                <c:pt idx="54">
                  <c:v>2.4000000000000026</c:v>
                </c:pt>
                <c:pt idx="55">
                  <c:v>2.5000000000000027</c:v>
                </c:pt>
                <c:pt idx="56">
                  <c:v>2.6000000000000028</c:v>
                </c:pt>
                <c:pt idx="57">
                  <c:v>2.7000000000000028</c:v>
                </c:pt>
                <c:pt idx="58">
                  <c:v>2.8000000000000029</c:v>
                </c:pt>
                <c:pt idx="59">
                  <c:v>2.900000000000003</c:v>
                </c:pt>
                <c:pt idx="60">
                  <c:v>3.0000000000000031</c:v>
                </c:pt>
              </c:numCache>
            </c:numRef>
          </c:xVal>
          <c:yVal>
            <c:numRef>
              <c:f>Sheet1!$B$1:$B$61</c:f>
              <c:numCache>
                <c:formatCode>General</c:formatCode>
                <c:ptCount val="61"/>
                <c:pt idx="0">
                  <c:v>3.1830988618379068E-2</c:v>
                </c:pt>
                <c:pt idx="1">
                  <c:v>3.3826767926013884E-2</c:v>
                </c:pt>
                <c:pt idx="2">
                  <c:v>3.6007905676899397E-2</c:v>
                </c:pt>
                <c:pt idx="3">
                  <c:v>3.8396849961856543E-2</c:v>
                </c:pt>
                <c:pt idx="4">
                  <c:v>4.1019315229869943E-2</c:v>
                </c:pt>
                <c:pt idx="5">
                  <c:v>4.3904811887419418E-2</c:v>
                </c:pt>
                <c:pt idx="6">
                  <c:v>4.7087261269791542E-2</c:v>
                </c:pt>
                <c:pt idx="7">
                  <c:v>5.0605705275642412E-2</c:v>
                </c:pt>
                <c:pt idx="8">
                  <c:v>5.4505117497224455E-2</c:v>
                </c:pt>
                <c:pt idx="9">
                  <c:v>5.88373172243606E-2</c:v>
                </c:pt>
                <c:pt idx="10">
                  <c:v>6.3661977236758177E-2</c:v>
                </c:pt>
                <c:pt idx="11">
                  <c:v>6.9047697653750753E-2</c:v>
                </c:pt>
                <c:pt idx="12">
                  <c:v>7.5073086364101635E-2</c:v>
                </c:pt>
                <c:pt idx="13">
                  <c:v>8.1827734237478411E-2</c:v>
                </c:pt>
                <c:pt idx="14">
                  <c:v>8.9412889377469384E-2</c:v>
                </c:pt>
                <c:pt idx="15">
                  <c:v>9.7941503441166491E-2</c:v>
                </c:pt>
                <c:pt idx="16">
                  <c:v>0.10753712371074026</c:v>
                </c:pt>
                <c:pt idx="17">
                  <c:v>0.11833081270772905</c:v>
                </c:pt>
                <c:pt idx="18">
                  <c:v>0.13045487138679968</c:v>
                </c:pt>
                <c:pt idx="19">
                  <c:v>0.14403162270759781</c:v>
                </c:pt>
                <c:pt idx="20">
                  <c:v>0.15915494309189562</c:v>
                </c:pt>
                <c:pt idx="21">
                  <c:v>0.17586181557115538</c:v>
                </c:pt>
                <c:pt idx="22">
                  <c:v>0.19409139401450681</c:v>
                </c:pt>
                <c:pt idx="23">
                  <c:v>0.21363079609650412</c:v>
                </c:pt>
                <c:pt idx="24">
                  <c:v>0.23405138689984645</c:v>
                </c:pt>
                <c:pt idx="25">
                  <c:v>0.25464790894703287</c:v>
                </c:pt>
                <c:pt idx="26">
                  <c:v>0.27440507429637157</c:v>
                </c:pt>
                <c:pt idx="27">
                  <c:v>0.29202741851723935</c:v>
                </c:pt>
                <c:pt idx="28">
                  <c:v>0.30606719825364509</c:v>
                </c:pt>
                <c:pt idx="29">
                  <c:v>0.31515830315226806</c:v>
                </c:pt>
                <c:pt idx="30">
                  <c:v>0.31830988618379069</c:v>
                </c:pt>
                <c:pt idx="31">
                  <c:v>0.31515830315226795</c:v>
                </c:pt>
                <c:pt idx="32">
                  <c:v>0.30606719825364465</c:v>
                </c:pt>
                <c:pt idx="33">
                  <c:v>0.2920274185172389</c:v>
                </c:pt>
                <c:pt idx="34">
                  <c:v>0.27440507429637101</c:v>
                </c:pt>
                <c:pt idx="35">
                  <c:v>0.25464790894703221</c:v>
                </c:pt>
                <c:pt idx="36">
                  <c:v>0.23405138689984575</c:v>
                </c:pt>
                <c:pt idx="37">
                  <c:v>0.21363079609650351</c:v>
                </c:pt>
                <c:pt idx="38">
                  <c:v>0.19409139401450623</c:v>
                </c:pt>
                <c:pt idx="39">
                  <c:v>0.17586181557115479</c:v>
                </c:pt>
                <c:pt idx="40">
                  <c:v>0.1591549430918951</c:v>
                </c:pt>
                <c:pt idx="41">
                  <c:v>0.14403162270759737</c:v>
                </c:pt>
                <c:pt idx="42">
                  <c:v>0.13045487138679926</c:v>
                </c:pt>
                <c:pt idx="43">
                  <c:v>0.11833081270772867</c:v>
                </c:pt>
                <c:pt idx="44">
                  <c:v>0.10753712371073991</c:v>
                </c:pt>
                <c:pt idx="45">
                  <c:v>9.7941503441166186E-2</c:v>
                </c:pt>
                <c:pt idx="46">
                  <c:v>8.9412889377469135E-2</c:v>
                </c:pt>
                <c:pt idx="47">
                  <c:v>8.1827734237478175E-2</c:v>
                </c:pt>
                <c:pt idx="48">
                  <c:v>7.5073086364101427E-2</c:v>
                </c:pt>
                <c:pt idx="49">
                  <c:v>6.9047697653750559E-2</c:v>
                </c:pt>
                <c:pt idx="50">
                  <c:v>6.3661977236758024E-2</c:v>
                </c:pt>
                <c:pt idx="51">
                  <c:v>5.8837317224360468E-2</c:v>
                </c:pt>
                <c:pt idx="52">
                  <c:v>5.4505117497224337E-2</c:v>
                </c:pt>
                <c:pt idx="53">
                  <c:v>5.0605705275642308E-2</c:v>
                </c:pt>
                <c:pt idx="54">
                  <c:v>4.7087261269791431E-2</c:v>
                </c:pt>
                <c:pt idx="55">
                  <c:v>4.3904811887419321E-2</c:v>
                </c:pt>
                <c:pt idx="56">
                  <c:v>4.101931522986986E-2</c:v>
                </c:pt>
                <c:pt idx="57">
                  <c:v>3.8396849961856466E-2</c:v>
                </c:pt>
                <c:pt idx="58">
                  <c:v>3.6007905676899328E-2</c:v>
                </c:pt>
                <c:pt idx="59">
                  <c:v>3.3826767926013822E-2</c:v>
                </c:pt>
                <c:pt idx="60">
                  <c:v>3.1830988618379012E-2</c:v>
                </c:pt>
              </c:numCache>
            </c:numRef>
          </c:yVal>
          <c:smooth val="1"/>
        </c:ser>
        <c:ser>
          <c:idx val="1"/>
          <c:order val="1"/>
          <c:tx>
            <c:v>n=3</c:v>
          </c:tx>
          <c:marker>
            <c:symbol val="none"/>
          </c:marker>
          <c:xVal>
            <c:numRef>
              <c:f>Sheet1!$A$1:$A$61</c:f>
              <c:numCache>
                <c:formatCode>General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-2.6999999999999997</c:v>
                </c:pt>
                <c:pt idx="4">
                  <c:v>-2.5999999999999996</c:v>
                </c:pt>
                <c:pt idx="5">
                  <c:v>-2.4999999999999996</c:v>
                </c:pt>
                <c:pt idx="6">
                  <c:v>-2.3999999999999995</c:v>
                </c:pt>
                <c:pt idx="7">
                  <c:v>-2.2999999999999994</c:v>
                </c:pt>
                <c:pt idx="8">
                  <c:v>-2.1999999999999993</c:v>
                </c:pt>
                <c:pt idx="9">
                  <c:v>-2.0999999999999992</c:v>
                </c:pt>
                <c:pt idx="10">
                  <c:v>-1.9999999999999991</c:v>
                </c:pt>
                <c:pt idx="11">
                  <c:v>-1.899999999999999</c:v>
                </c:pt>
                <c:pt idx="12">
                  <c:v>-1.7999999999999989</c:v>
                </c:pt>
                <c:pt idx="13">
                  <c:v>-1.6999999999999988</c:v>
                </c:pt>
                <c:pt idx="14">
                  <c:v>-1.5999999999999988</c:v>
                </c:pt>
                <c:pt idx="15">
                  <c:v>-1.4999999999999987</c:v>
                </c:pt>
                <c:pt idx="16">
                  <c:v>-1.3999999999999986</c:v>
                </c:pt>
                <c:pt idx="17">
                  <c:v>-1.2999999999999985</c:v>
                </c:pt>
                <c:pt idx="18">
                  <c:v>-1.1999999999999984</c:v>
                </c:pt>
                <c:pt idx="19">
                  <c:v>-1.0999999999999983</c:v>
                </c:pt>
                <c:pt idx="20">
                  <c:v>-0.99999999999999833</c:v>
                </c:pt>
                <c:pt idx="21">
                  <c:v>-0.89999999999999836</c:v>
                </c:pt>
                <c:pt idx="22">
                  <c:v>-0.79999999999999838</c:v>
                </c:pt>
                <c:pt idx="23">
                  <c:v>-0.6999999999999984</c:v>
                </c:pt>
                <c:pt idx="24">
                  <c:v>-0.59999999999999842</c:v>
                </c:pt>
                <c:pt idx="25">
                  <c:v>-0.49999999999999845</c:v>
                </c:pt>
                <c:pt idx="26">
                  <c:v>-0.39999999999999847</c:v>
                </c:pt>
                <c:pt idx="27">
                  <c:v>-0.29999999999999849</c:v>
                </c:pt>
                <c:pt idx="28">
                  <c:v>-0.19999999999999848</c:v>
                </c:pt>
                <c:pt idx="29">
                  <c:v>-9.9999999999998479E-2</c:v>
                </c:pt>
                <c:pt idx="30">
                  <c:v>1.5265566588595902E-15</c:v>
                </c:pt>
                <c:pt idx="31">
                  <c:v>0.10000000000000153</c:v>
                </c:pt>
                <c:pt idx="32">
                  <c:v>0.20000000000000154</c:v>
                </c:pt>
                <c:pt idx="33">
                  <c:v>0.30000000000000154</c:v>
                </c:pt>
                <c:pt idx="34">
                  <c:v>0.40000000000000158</c:v>
                </c:pt>
                <c:pt idx="35">
                  <c:v>0.50000000000000155</c:v>
                </c:pt>
                <c:pt idx="36">
                  <c:v>0.60000000000000153</c:v>
                </c:pt>
                <c:pt idx="37">
                  <c:v>0.70000000000000151</c:v>
                </c:pt>
                <c:pt idx="38">
                  <c:v>0.80000000000000149</c:v>
                </c:pt>
                <c:pt idx="39">
                  <c:v>0.90000000000000147</c:v>
                </c:pt>
                <c:pt idx="40">
                  <c:v>1.0000000000000016</c:v>
                </c:pt>
                <c:pt idx="41">
                  <c:v>1.1000000000000016</c:v>
                </c:pt>
                <c:pt idx="42">
                  <c:v>1.2000000000000017</c:v>
                </c:pt>
                <c:pt idx="43">
                  <c:v>1.3000000000000018</c:v>
                </c:pt>
                <c:pt idx="44">
                  <c:v>1.4000000000000019</c:v>
                </c:pt>
                <c:pt idx="45">
                  <c:v>1.500000000000002</c:v>
                </c:pt>
                <c:pt idx="46">
                  <c:v>1.6000000000000021</c:v>
                </c:pt>
                <c:pt idx="47">
                  <c:v>1.7000000000000022</c:v>
                </c:pt>
                <c:pt idx="48">
                  <c:v>1.8000000000000023</c:v>
                </c:pt>
                <c:pt idx="49">
                  <c:v>1.9000000000000024</c:v>
                </c:pt>
                <c:pt idx="50">
                  <c:v>2.0000000000000022</c:v>
                </c:pt>
                <c:pt idx="51">
                  <c:v>2.1000000000000023</c:v>
                </c:pt>
                <c:pt idx="52">
                  <c:v>2.2000000000000024</c:v>
                </c:pt>
                <c:pt idx="53">
                  <c:v>2.3000000000000025</c:v>
                </c:pt>
                <c:pt idx="54">
                  <c:v>2.4000000000000026</c:v>
                </c:pt>
                <c:pt idx="55">
                  <c:v>2.5000000000000027</c:v>
                </c:pt>
                <c:pt idx="56">
                  <c:v>2.6000000000000028</c:v>
                </c:pt>
                <c:pt idx="57">
                  <c:v>2.7000000000000028</c:v>
                </c:pt>
                <c:pt idx="58">
                  <c:v>2.8000000000000029</c:v>
                </c:pt>
                <c:pt idx="59">
                  <c:v>2.900000000000003</c:v>
                </c:pt>
                <c:pt idx="60">
                  <c:v>3.0000000000000031</c:v>
                </c:pt>
              </c:numCache>
            </c:numRef>
          </c:xVal>
          <c:yVal>
            <c:numRef>
              <c:f>Sheet1!$C$1:$C$61</c:f>
              <c:numCache>
                <c:formatCode>General</c:formatCode>
                <c:ptCount val="61"/>
                <c:pt idx="0">
                  <c:v>2.2972037309241342E-2</c:v>
                </c:pt>
                <c:pt idx="1">
                  <c:v>2.5409183884938433E-2</c:v>
                </c:pt>
                <c:pt idx="2">
                  <c:v>2.81516231782209E-2</c:v>
                </c:pt>
                <c:pt idx="3">
                  <c:v>3.1241455256556513E-2</c:v>
                </c:pt>
                <c:pt idx="4">
                  <c:v>3.472660840217217E-2</c:v>
                </c:pt>
                <c:pt idx="5">
                  <c:v>3.8661485727167329E-2</c:v>
                </c:pt>
                <c:pt idx="6">
                  <c:v>4.3107594875664033E-2</c:v>
                </c:pt>
                <c:pt idx="7">
                  <c:v>4.8134109759614963E-2</c:v>
                </c:pt>
                <c:pt idx="8">
                  <c:v>5.3818288156802445E-2</c:v>
                </c:pt>
                <c:pt idx="9">
                  <c:v>6.0245635389510055E-2</c:v>
                </c:pt>
                <c:pt idx="10">
                  <c:v>6.7509660663892995E-2</c:v>
                </c:pt>
                <c:pt idx="11">
                  <c:v>7.5711018068043368E-2</c:v>
                </c:pt>
                <c:pt idx="12">
                  <c:v>8.4955759279738807E-2</c:v>
                </c:pt>
                <c:pt idx="13">
                  <c:v>9.5352353202335899E-2</c:v>
                </c:pt>
                <c:pt idx="14">
                  <c:v>0.1070070574934902</c:v>
                </c:pt>
                <c:pt idx="15">
                  <c:v>0.12001717451358765</c:v>
                </c:pt>
                <c:pt idx="16">
                  <c:v>0.13446171682048155</c:v>
                </c:pt>
                <c:pt idx="17">
                  <c:v>0.15038908590753627</c:v>
                </c:pt>
                <c:pt idx="18">
                  <c:v>0.16780158735749731</c:v>
                </c:pt>
                <c:pt idx="19">
                  <c:v>0.18663702938545598</c:v>
                </c:pt>
                <c:pt idx="20">
                  <c:v>0.20674833578317245</c:v>
                </c:pt>
                <c:pt idx="21">
                  <c:v>0.22788306587380616</c:v>
                </c:pt>
                <c:pt idx="22">
                  <c:v>0.24966590482208961</c:v>
                </c:pt>
                <c:pt idx="23">
                  <c:v>0.27158835908824702</c:v>
                </c:pt>
                <c:pt idx="24">
                  <c:v>0.29301067996481345</c:v>
                </c:pt>
                <c:pt idx="25">
                  <c:v>0.31318091100882905</c:v>
                </c:pt>
                <c:pt idx="26">
                  <c:v>0.33127437234925849</c:v>
                </c:pt>
                <c:pt idx="27">
                  <c:v>0.34645357427454204</c:v>
                </c:pt>
                <c:pt idx="28">
                  <c:v>0.35794379463845594</c:v>
                </c:pt>
                <c:pt idx="29">
                  <c:v>0.36511444382851782</c:v>
                </c:pt>
                <c:pt idx="30">
                  <c:v>0.36755259694786152</c:v>
                </c:pt>
                <c:pt idx="31">
                  <c:v>0.36511444382851771</c:v>
                </c:pt>
                <c:pt idx="32">
                  <c:v>0.35794379463845566</c:v>
                </c:pt>
                <c:pt idx="33">
                  <c:v>0.34645357427454165</c:v>
                </c:pt>
                <c:pt idx="34">
                  <c:v>0.33127437234925805</c:v>
                </c:pt>
                <c:pt idx="35">
                  <c:v>0.31318091100882839</c:v>
                </c:pt>
                <c:pt idx="36">
                  <c:v>0.29301067996481278</c:v>
                </c:pt>
                <c:pt idx="37">
                  <c:v>0.27158835908824636</c:v>
                </c:pt>
                <c:pt idx="38">
                  <c:v>0.24966590482208892</c:v>
                </c:pt>
                <c:pt idx="39">
                  <c:v>0.22788306587380558</c:v>
                </c:pt>
                <c:pt idx="40">
                  <c:v>0.20674833578317178</c:v>
                </c:pt>
                <c:pt idx="41">
                  <c:v>0.18663702938545529</c:v>
                </c:pt>
                <c:pt idx="42">
                  <c:v>0.1678015873574967</c:v>
                </c:pt>
                <c:pt idx="43">
                  <c:v>0.15038908590753575</c:v>
                </c:pt>
                <c:pt idx="44">
                  <c:v>0.13446171682048105</c:v>
                </c:pt>
                <c:pt idx="45">
                  <c:v>0.12001717451358715</c:v>
                </c:pt>
                <c:pt idx="46">
                  <c:v>0.10700705749348977</c:v>
                </c:pt>
                <c:pt idx="47">
                  <c:v>9.535235320233558E-2</c:v>
                </c:pt>
                <c:pt idx="48">
                  <c:v>8.495575927973846E-2</c:v>
                </c:pt>
                <c:pt idx="49">
                  <c:v>7.571101806804309E-2</c:v>
                </c:pt>
                <c:pt idx="50">
                  <c:v>6.7509660663892745E-2</c:v>
                </c:pt>
                <c:pt idx="51">
                  <c:v>6.024563538950984E-2</c:v>
                </c:pt>
                <c:pt idx="52">
                  <c:v>5.3818288156802244E-2</c:v>
                </c:pt>
                <c:pt idx="53">
                  <c:v>4.8134109759614803E-2</c:v>
                </c:pt>
                <c:pt idx="54">
                  <c:v>4.310759487566386E-2</c:v>
                </c:pt>
                <c:pt idx="55">
                  <c:v>3.8661485727167218E-2</c:v>
                </c:pt>
                <c:pt idx="56">
                  <c:v>3.4726608402172045E-2</c:v>
                </c:pt>
                <c:pt idx="57">
                  <c:v>3.1241455256556406E-2</c:v>
                </c:pt>
                <c:pt idx="58">
                  <c:v>2.8151623178220803E-2</c:v>
                </c:pt>
                <c:pt idx="59">
                  <c:v>2.5409183884938343E-2</c:v>
                </c:pt>
                <c:pt idx="60">
                  <c:v>2.2972037309241276E-2</c:v>
                </c:pt>
              </c:numCache>
            </c:numRef>
          </c:yVal>
          <c:smooth val="1"/>
        </c:ser>
        <c:ser>
          <c:idx val="2"/>
          <c:order val="2"/>
          <c:tx>
            <c:v>n=50</c:v>
          </c:tx>
          <c:marker>
            <c:symbol val="none"/>
          </c:marker>
          <c:xVal>
            <c:numRef>
              <c:f>Sheet1!$A$1:$A$61</c:f>
              <c:numCache>
                <c:formatCode>General</c:formatCode>
                <c:ptCount val="61"/>
                <c:pt idx="0">
                  <c:v>-3</c:v>
                </c:pt>
                <c:pt idx="1">
                  <c:v>-2.9</c:v>
                </c:pt>
                <c:pt idx="2">
                  <c:v>-2.8</c:v>
                </c:pt>
                <c:pt idx="3">
                  <c:v>-2.6999999999999997</c:v>
                </c:pt>
                <c:pt idx="4">
                  <c:v>-2.5999999999999996</c:v>
                </c:pt>
                <c:pt idx="5">
                  <c:v>-2.4999999999999996</c:v>
                </c:pt>
                <c:pt idx="6">
                  <c:v>-2.3999999999999995</c:v>
                </c:pt>
                <c:pt idx="7">
                  <c:v>-2.2999999999999994</c:v>
                </c:pt>
                <c:pt idx="8">
                  <c:v>-2.1999999999999993</c:v>
                </c:pt>
                <c:pt idx="9">
                  <c:v>-2.0999999999999992</c:v>
                </c:pt>
                <c:pt idx="10">
                  <c:v>-1.9999999999999991</c:v>
                </c:pt>
                <c:pt idx="11">
                  <c:v>-1.899999999999999</c:v>
                </c:pt>
                <c:pt idx="12">
                  <c:v>-1.7999999999999989</c:v>
                </c:pt>
                <c:pt idx="13">
                  <c:v>-1.6999999999999988</c:v>
                </c:pt>
                <c:pt idx="14">
                  <c:v>-1.5999999999999988</c:v>
                </c:pt>
                <c:pt idx="15">
                  <c:v>-1.4999999999999987</c:v>
                </c:pt>
                <c:pt idx="16">
                  <c:v>-1.3999999999999986</c:v>
                </c:pt>
                <c:pt idx="17">
                  <c:v>-1.2999999999999985</c:v>
                </c:pt>
                <c:pt idx="18">
                  <c:v>-1.1999999999999984</c:v>
                </c:pt>
                <c:pt idx="19">
                  <c:v>-1.0999999999999983</c:v>
                </c:pt>
                <c:pt idx="20">
                  <c:v>-0.99999999999999833</c:v>
                </c:pt>
                <c:pt idx="21">
                  <c:v>-0.89999999999999836</c:v>
                </c:pt>
                <c:pt idx="22">
                  <c:v>-0.79999999999999838</c:v>
                </c:pt>
                <c:pt idx="23">
                  <c:v>-0.6999999999999984</c:v>
                </c:pt>
                <c:pt idx="24">
                  <c:v>-0.59999999999999842</c:v>
                </c:pt>
                <c:pt idx="25">
                  <c:v>-0.49999999999999845</c:v>
                </c:pt>
                <c:pt idx="26">
                  <c:v>-0.39999999999999847</c:v>
                </c:pt>
                <c:pt idx="27">
                  <c:v>-0.29999999999999849</c:v>
                </c:pt>
                <c:pt idx="28">
                  <c:v>-0.19999999999999848</c:v>
                </c:pt>
                <c:pt idx="29">
                  <c:v>-9.9999999999998479E-2</c:v>
                </c:pt>
                <c:pt idx="30">
                  <c:v>1.5265566588595902E-15</c:v>
                </c:pt>
                <c:pt idx="31">
                  <c:v>0.10000000000000153</c:v>
                </c:pt>
                <c:pt idx="32">
                  <c:v>0.20000000000000154</c:v>
                </c:pt>
                <c:pt idx="33">
                  <c:v>0.30000000000000154</c:v>
                </c:pt>
                <c:pt idx="34">
                  <c:v>0.40000000000000158</c:v>
                </c:pt>
                <c:pt idx="35">
                  <c:v>0.50000000000000155</c:v>
                </c:pt>
                <c:pt idx="36">
                  <c:v>0.60000000000000153</c:v>
                </c:pt>
                <c:pt idx="37">
                  <c:v>0.70000000000000151</c:v>
                </c:pt>
                <c:pt idx="38">
                  <c:v>0.80000000000000149</c:v>
                </c:pt>
                <c:pt idx="39">
                  <c:v>0.90000000000000147</c:v>
                </c:pt>
                <c:pt idx="40">
                  <c:v>1.0000000000000016</c:v>
                </c:pt>
                <c:pt idx="41">
                  <c:v>1.1000000000000016</c:v>
                </c:pt>
                <c:pt idx="42">
                  <c:v>1.2000000000000017</c:v>
                </c:pt>
                <c:pt idx="43">
                  <c:v>1.3000000000000018</c:v>
                </c:pt>
                <c:pt idx="44">
                  <c:v>1.4000000000000019</c:v>
                </c:pt>
                <c:pt idx="45">
                  <c:v>1.500000000000002</c:v>
                </c:pt>
                <c:pt idx="46">
                  <c:v>1.6000000000000021</c:v>
                </c:pt>
                <c:pt idx="47">
                  <c:v>1.7000000000000022</c:v>
                </c:pt>
                <c:pt idx="48">
                  <c:v>1.8000000000000023</c:v>
                </c:pt>
                <c:pt idx="49">
                  <c:v>1.9000000000000024</c:v>
                </c:pt>
                <c:pt idx="50">
                  <c:v>2.0000000000000022</c:v>
                </c:pt>
                <c:pt idx="51">
                  <c:v>2.1000000000000023</c:v>
                </c:pt>
                <c:pt idx="52">
                  <c:v>2.2000000000000024</c:v>
                </c:pt>
                <c:pt idx="53">
                  <c:v>2.3000000000000025</c:v>
                </c:pt>
                <c:pt idx="54">
                  <c:v>2.4000000000000026</c:v>
                </c:pt>
                <c:pt idx="55">
                  <c:v>2.5000000000000027</c:v>
                </c:pt>
                <c:pt idx="56">
                  <c:v>2.6000000000000028</c:v>
                </c:pt>
                <c:pt idx="57">
                  <c:v>2.7000000000000028</c:v>
                </c:pt>
                <c:pt idx="58">
                  <c:v>2.8000000000000029</c:v>
                </c:pt>
                <c:pt idx="59">
                  <c:v>2.900000000000003</c:v>
                </c:pt>
                <c:pt idx="60">
                  <c:v>3.0000000000000031</c:v>
                </c:pt>
              </c:numCache>
            </c:numRef>
          </c:xVal>
          <c:yVal>
            <c:numRef>
              <c:f>Sheet1!$D$1:$D$61</c:f>
              <c:numCache>
                <c:formatCode>General</c:formatCode>
                <c:ptCount val="61"/>
                <c:pt idx="0">
                  <c:v>5.8310605583565224E-3</c:v>
                </c:pt>
                <c:pt idx="1">
                  <c:v>7.5344245737117305E-3</c:v>
                </c:pt>
                <c:pt idx="2">
                  <c:v>9.6750362161555411E-3</c:v>
                </c:pt>
                <c:pt idx="3">
                  <c:v>1.234422648467255E-2</c:v>
                </c:pt>
                <c:pt idx="4">
                  <c:v>1.564562748356144E-2</c:v>
                </c:pt>
                <c:pt idx="5">
                  <c:v>1.9694702081706605E-2</c:v>
                </c:pt>
                <c:pt idx="6">
                  <c:v>2.4617465552659156E-2</c:v>
                </c:pt>
                <c:pt idx="7">
                  <c:v>3.0548212658247795E-2</c:v>
                </c:pt>
                <c:pt idx="8">
                  <c:v>3.7626079837937088E-2</c:v>
                </c:pt>
                <c:pt idx="9">
                  <c:v>4.5990310117231814E-2</c:v>
                </c:pt>
                <c:pt idx="10">
                  <c:v>5.577415164980111E-2</c:v>
                </c:pt>
                <c:pt idx="11">
                  <c:v>6.7097411230296528E-2</c:v>
                </c:pt>
                <c:pt idx="12">
                  <c:v>8.0057800691385975E-2</c:v>
                </c:pt>
                <c:pt idx="13">
                  <c:v>9.472135230311618E-2</c:v>
                </c:pt>
                <c:pt idx="14">
                  <c:v>0.11111233047621813</c:v>
                </c:pt>
                <c:pt idx="15">
                  <c:v>0.12920321834422069</c:v>
                </c:pt>
                <c:pt idx="16">
                  <c:v>0.14890549253354862</c:v>
                </c:pt>
                <c:pt idx="17">
                  <c:v>0.17006199849026701</c:v>
                </c:pt>
                <c:pt idx="18">
                  <c:v>0.19244178245271126</c:v>
                </c:pt>
                <c:pt idx="19">
                  <c:v>0.21573820695406737</c:v>
                </c:pt>
                <c:pt idx="20">
                  <c:v>0.23957106205869089</c:v>
                </c:pt>
                <c:pt idx="21">
                  <c:v>0.2634931797711198</c:v>
                </c:pt>
                <c:pt idx="22">
                  <c:v>0.28700176987508186</c:v>
                </c:pt>
                <c:pt idx="23">
                  <c:v>0.30955433905388302</c:v>
                </c:pt>
                <c:pt idx="24">
                  <c:v>0.33058865995000808</c:v>
                </c:pt>
                <c:pt idx="25">
                  <c:v>0.34954586046517927</c:v>
                </c:pt>
                <c:pt idx="26">
                  <c:v>0.3658953490982928</c:v>
                </c:pt>
                <c:pt idx="27">
                  <c:v>0.37916002269688875</c:v>
                </c:pt>
                <c:pt idx="28">
                  <c:v>0.38894005621150518</c:v>
                </c:pt>
                <c:pt idx="29">
                  <c:v>0.39493357605845619</c:v>
                </c:pt>
                <c:pt idx="30">
                  <c:v>0.3969526797311142</c:v>
                </c:pt>
                <c:pt idx="31">
                  <c:v>0.39493357605845608</c:v>
                </c:pt>
                <c:pt idx="32">
                  <c:v>0.38894005621150496</c:v>
                </c:pt>
                <c:pt idx="33">
                  <c:v>0.37916002269688842</c:v>
                </c:pt>
                <c:pt idx="34">
                  <c:v>0.36589534909829236</c:v>
                </c:pt>
                <c:pt idx="35">
                  <c:v>0.34954586046517877</c:v>
                </c:pt>
                <c:pt idx="36">
                  <c:v>0.33058865995000741</c:v>
                </c:pt>
                <c:pt idx="37">
                  <c:v>0.30955433905388235</c:v>
                </c:pt>
                <c:pt idx="38">
                  <c:v>0.28700176987508114</c:v>
                </c:pt>
                <c:pt idx="39">
                  <c:v>0.26349317977111908</c:v>
                </c:pt>
                <c:pt idx="40">
                  <c:v>0.23957106205869008</c:v>
                </c:pt>
                <c:pt idx="41">
                  <c:v>0.21573820695406659</c:v>
                </c:pt>
                <c:pt idx="42">
                  <c:v>0.19244178245271046</c:v>
                </c:pt>
                <c:pt idx="43">
                  <c:v>0.17006199849026629</c:v>
                </c:pt>
                <c:pt idx="44">
                  <c:v>0.14890549253354801</c:v>
                </c:pt>
                <c:pt idx="45">
                  <c:v>0.12920321834422005</c:v>
                </c:pt>
                <c:pt idx="46">
                  <c:v>0.11111233047621752</c:v>
                </c:pt>
                <c:pt idx="47">
                  <c:v>9.4721352303115694E-2</c:v>
                </c:pt>
                <c:pt idx="48">
                  <c:v>8.0057800691385531E-2</c:v>
                </c:pt>
                <c:pt idx="49">
                  <c:v>6.7097411230296111E-2</c:v>
                </c:pt>
                <c:pt idx="50">
                  <c:v>5.5774151649800763E-2</c:v>
                </c:pt>
                <c:pt idx="51">
                  <c:v>4.599031011723153E-2</c:v>
                </c:pt>
                <c:pt idx="52">
                  <c:v>3.7626079837936872E-2</c:v>
                </c:pt>
                <c:pt idx="53">
                  <c:v>3.0548212658247611E-2</c:v>
                </c:pt>
                <c:pt idx="54">
                  <c:v>2.4617465552658997E-2</c:v>
                </c:pt>
                <c:pt idx="55">
                  <c:v>1.9694702081706476E-2</c:v>
                </c:pt>
                <c:pt idx="56">
                  <c:v>1.5645627483561336E-2</c:v>
                </c:pt>
                <c:pt idx="57">
                  <c:v>1.2344226484672453E-2</c:v>
                </c:pt>
                <c:pt idx="58">
                  <c:v>9.6750362161554717E-3</c:v>
                </c:pt>
                <c:pt idx="59">
                  <c:v>7.5344245737116742E-3</c:v>
                </c:pt>
                <c:pt idx="60">
                  <c:v>5.8310605583564764E-3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2058480"/>
        <c:axId val="542066712"/>
      </c:scatterChart>
      <c:valAx>
        <c:axId val="54205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2066712"/>
        <c:crosses val="autoZero"/>
        <c:crossBetween val="midCat"/>
      </c:valAx>
      <c:valAx>
        <c:axId val="542066712"/>
        <c:scaling>
          <c:orientation val="minMax"/>
        </c:scaling>
        <c:delete val="0"/>
        <c:axPos val="l"/>
        <c:majorGridlines>
          <c:spPr>
            <a:ln>
              <a:noFill/>
            </a:ln>
            <a:effectLst>
              <a:outerShdw dist="50800" dir="5400000" sx="81000" sy="8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crossAx val="5420584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042527887139107"/>
          <c:y val="0.35190470421966485"/>
          <c:w val="0.15110249890638669"/>
          <c:h val="0.30644700181708057"/>
        </c:manualLayout>
      </c:layout>
      <c:overlay val="0"/>
      <c:spPr>
        <a:ln w="0" cap="rnd" cmpd="dbl"/>
      </c:spPr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0.73958</cdr:x>
      <cdr:y>0.67692</cdr:y>
    </cdr:from>
    <cdr:to>
      <cdr:x>0.86458</cdr:x>
      <cdr:y>0.86154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0200" y="3352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    n = #</a:t>
          </a:r>
          <a:r>
            <a:rPr lang="en-US" sz="1600" dirty="0" err="1" smtClean="0"/>
            <a:t>df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0F991-207F-49F4-9EEC-4699FC486A2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55E52-62BA-4BBC-9123-1F6BE0F0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6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94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9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76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7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803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26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60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3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6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55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13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151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526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888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881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36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7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261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03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63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6AB0-5C4F-4317-AEBE-8A079E6EFF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1181-049B-47A4-8B04-3B3B0C7778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958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3D3C5-E6F7-4868-94A4-78D412EA4B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108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E1EEC-9EEF-40B7-A0B9-EB56CCD9A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549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B47F-32E3-4062-8560-8E9681AB95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4726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1EB7-2189-4FBB-A74D-2F546459DE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513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8559B-4B28-40CC-87F1-DAF1ED9CF3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188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1B55D-F261-46FC-AEEE-181DE23302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3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35021-B013-472F-98D4-85EE0A5776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38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0DBEB-7504-4C00-9FD0-C46CA68509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865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B0B5-C86D-483F-A8CA-1EAE6DA578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839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041B-5B85-48C4-84A5-8FEF04A120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29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10B8-1DC3-4109-B6EF-AFB0A1C344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9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6AB0-5C4F-4317-AEBE-8A079E6EFF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1181-049B-47A4-8B04-3B3B0C777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6AB0-5C4F-4317-AEBE-8A079E6EFF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6/2/2016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1181-049B-47A4-8B04-3B3B0C777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0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64E7B-F80E-4D54-96F9-9AC63A9DCA8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2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jimnortonphd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H. James </a:t>
            </a:r>
            <a:r>
              <a:rPr lang="en-US" dirty="0" smtClean="0"/>
              <a:t>Norton, </a:t>
            </a:r>
            <a:r>
              <a:rPr lang="en-US" sz="1800" dirty="0">
                <a:hlinkClick r:id="rId2"/>
              </a:rPr>
              <a:t>www.jimnortonphd.com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>William E. Anderson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T-Test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308151"/>
              </p:ext>
            </p:extLst>
          </p:nvPr>
        </p:nvGraphicFramePr>
        <p:xfrm>
          <a:off x="1447800" y="1828800"/>
          <a:ext cx="7315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18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10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</a:t>
            </a:r>
          </a:p>
          <a:p>
            <a:endParaRPr lang="en-US" dirty="0"/>
          </a:p>
          <a:p>
            <a:r>
              <a:rPr lang="en-US" sz="2400" dirty="0" smtClean="0"/>
              <a:t>A pharmaceutical company is engaged in preliminary investigation of a new drug which may have serum cholesterol-lowering properties. A small study is designed using 6 subjects. Serum cholesterol determination in milligrams per 100 milliliters are made before and after treatment on each subject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000" u="sng" dirty="0" smtClean="0"/>
          </a:p>
          <a:p>
            <a:endParaRPr lang="en-US" sz="2000" u="sng" dirty="0"/>
          </a:p>
          <a:p>
            <a:r>
              <a:rPr lang="en-US" sz="2000" u="sng" dirty="0" smtClean="0"/>
              <a:t>Reference</a:t>
            </a:r>
            <a:r>
              <a:rPr lang="en-US" sz="2000" dirty="0" smtClean="0"/>
              <a:t>: Remington RD, </a:t>
            </a:r>
            <a:r>
              <a:rPr lang="en-US" sz="2000" dirty="0" err="1" smtClean="0"/>
              <a:t>Schork</a:t>
            </a:r>
            <a:r>
              <a:rPr lang="en-US" sz="2000" dirty="0" smtClean="0"/>
              <a:t> MA, </a:t>
            </a:r>
            <a:r>
              <a:rPr lang="en-US" sz="2000" u="sng" dirty="0" smtClean="0"/>
              <a:t>Statistics with Applications to the Biological and Health Sciences</a:t>
            </a:r>
            <a:r>
              <a:rPr lang="en-US" sz="2000" dirty="0" smtClean="0"/>
              <a:t>,179,214. New Jersey: Prentice-Hall, 1970.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92235"/>
              </p:ext>
            </p:extLst>
          </p:nvPr>
        </p:nvGraphicFramePr>
        <p:xfrm>
          <a:off x="331124" y="3212544"/>
          <a:ext cx="82296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736600"/>
                <a:gridCol w="736600"/>
                <a:gridCol w="736600"/>
                <a:gridCol w="736600"/>
                <a:gridCol w="736600"/>
                <a:gridCol w="736600"/>
              </a:tblGrid>
              <a:tr h="36957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r>
                        <a:rPr lang="en-US" dirty="0" smtClean="0"/>
                        <a:t>Cholesterol level before treatment(</a:t>
                      </a:r>
                      <a:r>
                        <a:rPr lang="en-US" baseline="0" dirty="0" smtClean="0"/>
                        <a:t>x</a:t>
                      </a:r>
                      <a:r>
                        <a:rPr lang="en-US" baseline="-25000" dirty="0" smtClean="0"/>
                        <a:t>1j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Cholestrol</a:t>
                      </a:r>
                      <a:r>
                        <a:rPr lang="en-US" dirty="0" smtClean="0"/>
                        <a:t> level after</a:t>
                      </a:r>
                      <a:r>
                        <a:rPr lang="en-US" baseline="0" dirty="0" smtClean="0"/>
                        <a:t> treatment(x</a:t>
                      </a:r>
                      <a:r>
                        <a:rPr lang="en-US" baseline="-25000" dirty="0" smtClean="0"/>
                        <a:t>2j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Difference(</a:t>
                      </a:r>
                      <a:r>
                        <a:rPr lang="en-US" dirty="0" err="1" smtClean="0"/>
                        <a:t>d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baseline="0" dirty="0" smtClean="0"/>
                        <a:t>=x</a:t>
                      </a:r>
                      <a:r>
                        <a:rPr lang="en-US" baseline="-25000" dirty="0" smtClean="0"/>
                        <a:t>1j</a:t>
                      </a:r>
                      <a:r>
                        <a:rPr lang="en-US" baseline="0" dirty="0" smtClean="0"/>
                        <a:t> – x</a:t>
                      </a:r>
                      <a:r>
                        <a:rPr lang="en-US" baseline="-25000" dirty="0" smtClean="0"/>
                        <a:t>2j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381000"/>
                <a:ext cx="7543800" cy="6061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n=6;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=15        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</m:acc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2.5            </m:t>
                        </m:r>
                      </m:e>
                    </m:nary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sz="2500" dirty="0" smtClean="0"/>
                  <a:t>  </a:t>
                </a:r>
                <a:r>
                  <a:rPr lang="en-US" dirty="0" smtClean="0"/>
                  <a:t>s</a:t>
                </a:r>
                <a:r>
                  <a:rPr lang="en-US" baseline="-25000" dirty="0" smtClean="0"/>
                  <a:t>d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=45.1 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=2.4495 </m:t>
                    </m:r>
                  </m:oMath>
                </a14:m>
                <a:r>
                  <a:rPr lang="en-US" dirty="0" smtClean="0"/>
                  <a:t>              </a:t>
                </a:r>
                <a:r>
                  <a:rPr lang="en-US" dirty="0" err="1" smtClean="0"/>
                  <a:t>s</a:t>
                </a:r>
                <a:r>
                  <a:rPr lang="en-US" baseline="-25000" dirty="0" err="1" smtClean="0"/>
                  <a:t>d</a:t>
                </a:r>
                <a:r>
                  <a:rPr lang="en-US" dirty="0" smtClean="0"/>
                  <a:t>=6.7157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=2.7417</m:t>
                    </m:r>
                  </m:oMath>
                </a14:m>
                <a:r>
                  <a:rPr lang="en-US" dirty="0" smtClean="0"/>
                  <a:t>       </a:t>
                </a:r>
              </a:p>
              <a:p>
                <a:endParaRPr lang="en-US" dirty="0"/>
              </a:p>
              <a:p>
                <a:r>
                  <a:rPr lang="en-US" dirty="0" smtClean="0"/>
                  <a:t>For 5 degrees of freedom,</a:t>
                </a:r>
              </a:p>
              <a:p>
                <a:endParaRPr lang="en-US" dirty="0"/>
              </a:p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0.975</a:t>
                </a:r>
                <a:r>
                  <a:rPr lang="en-US" dirty="0" smtClean="0"/>
                  <a:t>=2.571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</m:acc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2.5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2.7417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=0.912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7543800" cy="6061916"/>
              </a:xfrm>
              <a:prstGeom prst="rect">
                <a:avLst/>
              </a:prstGeom>
              <a:blipFill rotWithShape="1">
                <a:blip r:embed="rId2"/>
                <a:stretch>
                  <a:fillRect l="-646" t="-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729483"/>
              </p:ext>
            </p:extLst>
          </p:nvPr>
        </p:nvGraphicFramePr>
        <p:xfrm>
          <a:off x="762000" y="3657600"/>
          <a:ext cx="6324601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090"/>
                <a:gridCol w="877920"/>
                <a:gridCol w="1124914"/>
                <a:gridCol w="1092920"/>
                <a:gridCol w="1389825"/>
                <a:gridCol w="1458932"/>
              </a:tblGrid>
              <a:tr h="4390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N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Mean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>
                          <a:effectLst/>
                        </a:rPr>
                        <a:t>Std Dev</a:t>
                      </a:r>
                      <a:endParaRPr lang="en-US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>
                          <a:effectLst/>
                        </a:rPr>
                        <a:t>Std Err</a:t>
                      </a:r>
                      <a:endParaRPr lang="en-US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>
                          <a:effectLst/>
                        </a:rPr>
                        <a:t>Minimum</a:t>
                      </a:r>
                      <a:endParaRPr lang="en-US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>
                          <a:effectLst/>
                        </a:rPr>
                        <a:t>Maximum</a:t>
                      </a:r>
                      <a:endParaRPr lang="en-US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</a:tr>
              <a:tr h="39910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2.5000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6.7157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2.7417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-8.0000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11.0000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671555"/>
              </p:ext>
            </p:extLst>
          </p:nvPr>
        </p:nvGraphicFramePr>
        <p:xfrm>
          <a:off x="762000" y="4800599"/>
          <a:ext cx="57911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911"/>
                <a:gridCol w="969485"/>
                <a:gridCol w="882052"/>
                <a:gridCol w="1130210"/>
                <a:gridCol w="882052"/>
                <a:gridCol w="1032489"/>
              </a:tblGrid>
              <a:tr h="307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Mean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95% CL Mean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err="1">
                          <a:effectLst/>
                        </a:rPr>
                        <a:t>Std</a:t>
                      </a:r>
                      <a:r>
                        <a:rPr lang="en-US" sz="1500" dirty="0">
                          <a:effectLst/>
                        </a:rPr>
                        <a:t> </a:t>
                      </a:r>
                      <a:r>
                        <a:rPr lang="en-US" sz="1500" dirty="0" err="1">
                          <a:effectLst/>
                        </a:rPr>
                        <a:t>Dev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>
                          <a:effectLst/>
                        </a:rPr>
                        <a:t>95% CL Std Dev</a:t>
                      </a:r>
                      <a:endParaRPr lang="en-US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5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>
                          <a:effectLst/>
                        </a:rPr>
                        <a:t>2.5000</a:t>
                      </a:r>
                      <a:endParaRPr lang="en-US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-4.5476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9.5476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6.7157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4.1920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16.4709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90141"/>
              </p:ext>
            </p:extLst>
          </p:nvPr>
        </p:nvGraphicFramePr>
        <p:xfrm>
          <a:off x="762000" y="5715000"/>
          <a:ext cx="2362201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287"/>
                <a:gridCol w="946272"/>
                <a:gridCol w="912642"/>
              </a:tblGrid>
              <a:tr h="2394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DF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t Value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err="1">
                          <a:effectLst/>
                        </a:rPr>
                        <a:t>Pr</a:t>
                      </a:r>
                      <a:r>
                        <a:rPr lang="en-US" sz="1500" dirty="0">
                          <a:effectLst/>
                        </a:rPr>
                        <a:t> &gt; |t|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</a:tr>
              <a:tr h="2177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0.91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>
                          <a:effectLst/>
                        </a:rPr>
                        <a:t>0.4037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3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91095" y="304800"/>
                <a:ext cx="7848600" cy="7118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Suppose we want to compare two diets to lower cholesterol. From the literature (or a preliminary study) we learn that a standard deviation (</a:t>
                </a:r>
                <a:r>
                  <a:rPr lang="el-GR" dirty="0" smtClean="0"/>
                  <a:t>σ</a:t>
                </a:r>
                <a:r>
                  <a:rPr lang="en-US" dirty="0" smtClean="0"/>
                  <a:t>) of 30 mg/dl is a reasonable assumption. Suppose we decide a </a:t>
                </a:r>
                <a:r>
                  <a:rPr lang="en-US" dirty="0"/>
                  <a:t>clinically significant difference (</a:t>
                </a:r>
                <a:r>
                  <a:rPr lang="el-GR" dirty="0"/>
                  <a:t>δ</a:t>
                </a:r>
                <a:r>
                  <a:rPr lang="en-US" dirty="0"/>
                  <a:t>) </a:t>
                </a:r>
                <a:r>
                  <a:rPr lang="en-US" dirty="0" smtClean="0"/>
                  <a:t>is 20 mg/dl.</a:t>
                </a:r>
              </a:p>
              <a:p>
                <a:endParaRPr lang="en-US" dirty="0"/>
              </a:p>
              <a:p>
                <a:r>
                  <a:rPr lang="en-US" dirty="0" smtClean="0"/>
                  <a:t>What sample size is required for a t-test with an </a:t>
                </a:r>
                <a:r>
                  <a:rPr lang="el-GR" dirty="0" smtClean="0"/>
                  <a:t>α</a:t>
                </a:r>
                <a:r>
                  <a:rPr lang="en-US" dirty="0" smtClean="0"/>
                  <a:t>=0.05 and a power of 0.8?</a:t>
                </a:r>
              </a:p>
              <a:p>
                <a:endParaRPr lang="en-US" dirty="0"/>
              </a:p>
              <a:p>
                <a:r>
                  <a:rPr lang="en-US" dirty="0" smtClean="0"/>
                  <a:t>For independent t-tests approximately  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    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 sz="2800" b="0" i="1" smtClean="0">
                                    <a:latin typeface="Cambria Math"/>
                                  </a:rPr>
                                  <m:t>α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 sz="2800" b="0" i="1" smtClean="0">
                                    <a:latin typeface="Cambria Math"/>
                                  </a:rPr>
                                  <m:t>β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2800" b="0" i="1" smtClean="0">
                                <a:latin typeface="Cambria Math"/>
                                <a:ea typeface="Cambria Math"/>
                              </a:rPr>
                              <m:t>σ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2800" b="0" i="1" smtClean="0">
                                <a:latin typeface="Cambria Math"/>
                              </a:rPr>
                              <m:t>δ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b="0" dirty="0" smtClean="0"/>
              </a:p>
              <a:p>
                <a:endParaRPr lang="en-US" dirty="0" smtClean="0"/>
              </a:p>
              <a:p>
                <a:r>
                  <a:rPr lang="en-US" dirty="0"/>
                  <a:t>n</a:t>
                </a:r>
                <a:r>
                  <a:rPr lang="en-US" dirty="0" smtClean="0"/>
                  <a:t> for each group, 2n for whole study</a:t>
                </a:r>
              </a:p>
              <a:p>
                <a:endParaRPr lang="en-US" dirty="0"/>
              </a:p>
              <a:p>
                <a:r>
                  <a:rPr lang="en-US" dirty="0" smtClean="0"/>
                  <a:t>Then </a:t>
                </a:r>
                <a:r>
                  <a:rPr lang="el-GR" dirty="0" smtClean="0"/>
                  <a:t>σ</a:t>
                </a:r>
                <a:r>
                  <a:rPr lang="en-US" dirty="0" smtClean="0"/>
                  <a:t>=30 , </a:t>
                </a:r>
                <a:r>
                  <a:rPr lang="el-GR" dirty="0" smtClean="0"/>
                  <a:t>δ</a:t>
                </a:r>
                <a:r>
                  <a:rPr lang="en-US" dirty="0" smtClean="0"/>
                  <a:t>=20</a:t>
                </a:r>
              </a:p>
              <a:p>
                <a:r>
                  <a:rPr lang="en-US" dirty="0" smtClean="0"/>
                  <a:t>(z</a:t>
                </a:r>
                <a:r>
                  <a:rPr lang="el-GR" baseline="-25000" dirty="0" smtClean="0"/>
                  <a:t>α</a:t>
                </a:r>
                <a:r>
                  <a:rPr lang="en-US" dirty="0" smtClean="0"/>
                  <a:t>+z</a:t>
                </a:r>
                <a:r>
                  <a:rPr lang="el-GR" baseline="-25000" dirty="0" smtClean="0"/>
                  <a:t>β</a:t>
                </a:r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is read off table below</a:t>
                </a:r>
              </a:p>
              <a:p>
                <a:endParaRPr lang="en-US" dirty="0"/>
              </a:p>
              <a:p>
                <a:r>
                  <a:rPr lang="en-US" baseline="-25000" dirty="0" smtClean="0"/>
                  <a:t>   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95" y="304800"/>
                <a:ext cx="7848600" cy="7118487"/>
              </a:xfrm>
              <a:prstGeom prst="rect">
                <a:avLst/>
              </a:prstGeom>
              <a:blipFill rotWithShape="1">
                <a:blip r:embed="rId2"/>
                <a:stretch>
                  <a:fillRect l="-699" t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546376"/>
              </p:ext>
            </p:extLst>
          </p:nvPr>
        </p:nvGraphicFramePr>
        <p:xfrm>
          <a:off x="990600" y="4419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Tailed Test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l-GR" dirty="0" smtClean="0"/>
                        <a:t>α</a:t>
                      </a:r>
                      <a:r>
                        <a:rPr lang="en-US" dirty="0" smtClean="0"/>
                        <a:t> Level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0.05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610600" cy="3349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=7.9×2×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30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⇒35.55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36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𝑛𝑒𝑒𝑑𝑒𝑑</m:t>
                    </m:r>
                  </m:oMath>
                </a14:m>
                <a:r>
                  <a:rPr lang="en-US" sz="2800" dirty="0" smtClean="0"/>
                  <a:t> In each group (total experiment =72 patients)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pPr algn="ctr"/>
                <a:r>
                  <a:rPr lang="en-US" sz="2800" dirty="0" smtClean="0"/>
                  <a:t>From: *Statistical Methods  by </a:t>
                </a:r>
                <a:r>
                  <a:rPr lang="en-US" sz="2800" dirty="0" err="1" smtClean="0"/>
                  <a:t>Snedecor</a:t>
                </a:r>
                <a:r>
                  <a:rPr lang="en-US" sz="2800" dirty="0" smtClean="0"/>
                  <a:t> &amp;  Cochran,  6</a:t>
                </a:r>
                <a:r>
                  <a:rPr lang="en-US" sz="2800" baseline="30000" dirty="0" smtClean="0"/>
                  <a:t>th</a:t>
                </a:r>
                <a:r>
                  <a:rPr lang="en-US" sz="2800" dirty="0" smtClean="0"/>
                  <a:t> Edition, Iowa State Univ. Press, </a:t>
                </a:r>
              </a:p>
              <a:p>
                <a:pPr algn="ctr"/>
                <a:r>
                  <a:rPr lang="en-US" sz="2800" dirty="0" smtClean="0"/>
                  <a:t>Iowa 1978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610600" cy="3349891"/>
              </a:xfrm>
              <a:prstGeom prst="rect">
                <a:avLst/>
              </a:prstGeom>
              <a:blipFill rotWithShape="1">
                <a:blip r:embed="rId2"/>
                <a:stretch>
                  <a:fillRect l="-1487" b="-4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0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981200"/>
            <a:ext cx="701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Student’s t-test</a:t>
            </a:r>
          </a:p>
          <a:p>
            <a:endParaRPr lang="en-US" sz="44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Who was Student</a:t>
            </a:r>
          </a:p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&amp; what was his occupation?</a:t>
            </a:r>
          </a:p>
        </p:txBody>
      </p:sp>
    </p:spTree>
    <p:extLst>
      <p:ext uri="{BB962C8B-B14F-4D97-AF65-F5344CB8AC3E}">
        <p14:creationId xmlns:p14="http://schemas.microsoft.com/office/powerpoint/2010/main" val="13858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209" y="1524000"/>
            <a:ext cx="1508760" cy="20116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190" y="4800600"/>
            <a:ext cx="2066798" cy="1371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43000" y="3731567"/>
            <a:ext cx="7907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Chief Brewer at Guinness Brewery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4200" y="192816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William </a:t>
            </a:r>
            <a:r>
              <a:rPr lang="en-US" sz="3600" b="1" dirty="0" err="1">
                <a:solidFill>
                  <a:prstClr val="black"/>
                </a:solidFill>
              </a:rPr>
              <a:t>Gosset</a:t>
            </a:r>
            <a:endParaRPr lang="en-US" sz="3600" b="1" dirty="0">
              <a:solidFill>
                <a:prstClr val="black"/>
              </a:solidFill>
            </a:endParaRPr>
          </a:p>
          <a:p>
            <a:pPr lvl="0"/>
            <a:r>
              <a:rPr lang="en-US" sz="3600" b="1" dirty="0">
                <a:solidFill>
                  <a:prstClr val="black"/>
                </a:solidFill>
              </a:rPr>
              <a:t>1876 - 1937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2800" b="1" dirty="0" smtClean="0"/>
              <a:t>Scenario for T-test</a:t>
            </a:r>
            <a:endParaRPr lang="en-US" sz="2800" b="1" baseline="-25000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90600"/>
            <a:ext cx="8915400" cy="533400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800" b="1" dirty="0" smtClean="0"/>
              <a:t>Comparing 2 groups where outcome is on interval scale:</a:t>
            </a:r>
          </a:p>
          <a:p>
            <a:pPr lvl="1" algn="l">
              <a:defRPr/>
            </a:pPr>
            <a:r>
              <a:rPr lang="en-US" sz="2000" b="1" dirty="0" smtClean="0"/>
              <a:t>H</a:t>
            </a:r>
            <a:r>
              <a:rPr lang="en-US" sz="2000" b="1" baseline="-25000" dirty="0" smtClean="0"/>
              <a:t>0: </a:t>
            </a:r>
            <a:r>
              <a:rPr lang="en-US" sz="2000" b="1" dirty="0" smtClean="0"/>
              <a:t> </a:t>
            </a:r>
            <a:r>
              <a:rPr lang="el-GR" sz="2000" b="1" dirty="0" smtClean="0">
                <a:cs typeface="Arial" charset="0"/>
              </a:rPr>
              <a:t>μ</a:t>
            </a:r>
            <a:r>
              <a:rPr lang="en-US" sz="2000" b="1" baseline="-25000" dirty="0" smtClean="0">
                <a:cs typeface="Arial" charset="0"/>
              </a:rPr>
              <a:t>1</a:t>
            </a:r>
            <a:r>
              <a:rPr lang="en-US" sz="2000" b="1" dirty="0" smtClean="0">
                <a:cs typeface="Arial" charset="0"/>
              </a:rPr>
              <a:t> =   </a:t>
            </a:r>
            <a:r>
              <a:rPr lang="el-GR" sz="2000" b="1" dirty="0" smtClean="0">
                <a:cs typeface="Arial" charset="0"/>
              </a:rPr>
              <a:t>μ</a:t>
            </a:r>
            <a:r>
              <a:rPr lang="en-US" sz="2000" b="1" baseline="-25000" dirty="0" smtClean="0">
                <a:cs typeface="Arial" charset="0"/>
              </a:rPr>
              <a:t>2</a:t>
            </a:r>
            <a:r>
              <a:rPr lang="en-US" sz="2000" b="1" dirty="0" smtClean="0">
                <a:cs typeface="Arial" charset="0"/>
              </a:rPr>
              <a:t>  (population means of 2 groups are equal)</a:t>
            </a:r>
            <a:endParaRPr lang="el-GR" sz="2000" b="1" dirty="0" smtClean="0">
              <a:cs typeface="Arial" charset="0"/>
            </a:endParaRPr>
          </a:p>
          <a:p>
            <a:pPr lvl="1" algn="l">
              <a:defRPr/>
            </a:pPr>
            <a:r>
              <a:rPr lang="en-US" sz="2000" b="1" dirty="0" smtClean="0"/>
              <a:t>H</a:t>
            </a:r>
            <a:r>
              <a:rPr lang="en-US" sz="2000" b="1" baseline="-25000" dirty="0" smtClean="0"/>
              <a:t>1:  </a:t>
            </a:r>
            <a:r>
              <a:rPr lang="el-GR" sz="2000" b="1" dirty="0" smtClean="0">
                <a:cs typeface="Arial" charset="0"/>
              </a:rPr>
              <a:t>μ</a:t>
            </a:r>
            <a:r>
              <a:rPr lang="en-US" sz="2000" b="1" baseline="-25000" dirty="0" smtClean="0">
                <a:cs typeface="Arial" charset="0"/>
              </a:rPr>
              <a:t>1</a:t>
            </a:r>
            <a:r>
              <a:rPr lang="en-US" sz="2000" b="1" dirty="0" smtClean="0">
                <a:cs typeface="Arial" charset="0"/>
              </a:rPr>
              <a:t> ≠   </a:t>
            </a:r>
            <a:r>
              <a:rPr lang="el-GR" sz="2000" b="1" dirty="0" smtClean="0">
                <a:cs typeface="Arial" charset="0"/>
              </a:rPr>
              <a:t>μ</a:t>
            </a:r>
            <a:r>
              <a:rPr lang="en-US" sz="2000" b="1" baseline="-25000" dirty="0" smtClean="0">
                <a:cs typeface="Arial" charset="0"/>
              </a:rPr>
              <a:t>2</a:t>
            </a:r>
            <a:r>
              <a:rPr lang="en-US" sz="2000" b="1" dirty="0" smtClean="0">
                <a:cs typeface="Arial" charset="0"/>
              </a:rPr>
              <a:t>  (population means of 2 groups are not equal)</a:t>
            </a:r>
          </a:p>
          <a:p>
            <a:pPr algn="l">
              <a:defRPr/>
            </a:pPr>
            <a:endParaRPr lang="en-US" sz="2400" b="1" dirty="0" smtClean="0">
              <a:cs typeface="Arial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800" b="1" dirty="0">
                <a:cs typeface="Arial" charset="0"/>
              </a:rPr>
              <a:t>Statistical test employed is Student’s t-test.</a:t>
            </a:r>
          </a:p>
          <a:p>
            <a:pPr algn="l">
              <a:defRPr/>
            </a:pPr>
            <a:endParaRPr lang="en-US" sz="2800" b="1" dirty="0" smtClean="0">
              <a:cs typeface="Arial" charset="0"/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800" b="1" dirty="0" smtClean="0">
                <a:cs typeface="Arial" charset="0"/>
              </a:rPr>
              <a:t>Example:  Outcome variable is systolic blood pressure after 6 months of treatment.  Patients randomized to diuretic or new drug.</a:t>
            </a:r>
          </a:p>
          <a:p>
            <a:pPr algn="l">
              <a:defRPr/>
            </a:pPr>
            <a:endParaRPr lang="en-US" sz="2400" b="1" dirty="0">
              <a:cs typeface="Arial" charset="0"/>
            </a:endParaRPr>
          </a:p>
          <a:p>
            <a:pPr algn="l"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14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t-test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Outcome variable should be measured on an interval scale, i.e., a continuous variable.</a:t>
                </a:r>
              </a:p>
              <a:p>
                <a:r>
                  <a:rPr lang="en-US" sz="2800" dirty="0" smtClean="0"/>
                  <a:t>The data should be independent, random samples from two normally distributed populations with equal variances(</a:t>
                </a:r>
                <a:r>
                  <a:rPr lang="el-GR" sz="2800" dirty="0" smtClean="0"/>
                  <a:t>σ</a:t>
                </a:r>
                <a:r>
                  <a:rPr lang="en-US" sz="2800" baseline="-25000" dirty="0" smtClean="0"/>
                  <a:t>1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=</a:t>
                </a:r>
                <a:r>
                  <a:rPr lang="el-GR" sz="2800" dirty="0"/>
                  <a:t> </a:t>
                </a:r>
                <a:r>
                  <a:rPr lang="el-GR" sz="2800" dirty="0" smtClean="0"/>
                  <a:t>σ</a:t>
                </a:r>
                <a:r>
                  <a:rPr lang="en-US" sz="2800" baseline="-25000" dirty="0" smtClean="0"/>
                  <a:t>2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).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−2)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1+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400" dirty="0"/>
                  <a:t>w</a:t>
                </a:r>
                <a:r>
                  <a:rPr lang="en-US" sz="2400" dirty="0" smtClean="0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)=sample size first(second) group</a:t>
                </a:r>
              </a:p>
              <a:p>
                <a:pPr marL="0" indent="0">
                  <a:buNone/>
                </a:pPr>
                <a:r>
                  <a:rPr lang="en-US" sz="2400" dirty="0"/>
                  <a:t>w</a:t>
                </a:r>
                <a:r>
                  <a:rPr lang="en-US" sz="2400" dirty="0" smtClean="0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/>
                  <a:t>=sample mean first(second) group</a:t>
                </a:r>
              </a:p>
              <a:p>
                <a:pPr marL="0" indent="0">
                  <a:buNone/>
                </a:pPr>
                <a:r>
                  <a:rPr lang="en-US" sz="2400" dirty="0"/>
                  <a:t>w</a:t>
                </a:r>
                <a:r>
                  <a:rPr lang="en-US" sz="2400" dirty="0" smtClean="0"/>
                  <a:t>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=sample variance first(second) group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257800"/>
              </a:xfrm>
              <a:blipFill rotWithShape="1">
                <a:blip r:embed="rId2"/>
                <a:stretch>
                  <a:fillRect l="-1259" t="-1044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1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the assumptions for t-test are not met?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If the data are normally distributed but do not have equal variances, SAS uses </a:t>
            </a:r>
            <a:r>
              <a:rPr lang="en-US" dirty="0" err="1" smtClean="0"/>
              <a:t>Satterthwaite’s</a:t>
            </a:r>
            <a:r>
              <a:rPr lang="en-US" dirty="0" smtClean="0"/>
              <a:t> adjustment for </a:t>
            </a:r>
            <a:r>
              <a:rPr lang="en-US" smtClean="0"/>
              <a:t>unequal variances.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If the data are not normally distributed one can:</a:t>
            </a:r>
          </a:p>
          <a:p>
            <a:pPr marL="0" indent="0">
              <a:buNone/>
            </a:pPr>
            <a:r>
              <a:rPr lang="en-US" dirty="0" smtClean="0"/>
              <a:t>    a) Try to transform the data, e.g., take the </a:t>
            </a:r>
            <a:r>
              <a:rPr lang="en-US" dirty="0"/>
              <a:t> </a:t>
            </a:r>
            <a:r>
              <a:rPr lang="en-US" dirty="0" smtClean="0"/>
              <a:t>  logarithm or square root. If the transformed variable is normally distributed then do a t-test.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b) Do a non-parametric test such as the Wilcoxon rank sum test that does not assume normality.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Systolic Blood Pressure-Males </a:t>
            </a:r>
            <a:r>
              <a:rPr lang="en-US" sz="3200" dirty="0" err="1" smtClean="0"/>
              <a:t>vs</a:t>
            </a:r>
            <a:r>
              <a:rPr lang="en-US" sz="3200" dirty="0" smtClean="0"/>
              <a:t> Females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01881"/>
              </p:ext>
            </p:extLst>
          </p:nvPr>
        </p:nvGraphicFramePr>
        <p:xfrm>
          <a:off x="458585" y="1345287"/>
          <a:ext cx="380861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556"/>
                <a:gridCol w="174705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</a:t>
                      </a:r>
                      <a:endParaRPr lang="en-US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211667"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91440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Data:</a:t>
            </a:r>
            <a:endParaRPr lang="en-US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174"/>
              </p:ext>
            </p:extLst>
          </p:nvPr>
        </p:nvGraphicFramePr>
        <p:xfrm>
          <a:off x="457200" y="4876800"/>
          <a:ext cx="617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9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Std. 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9.3465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87.3571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3.30449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10.3296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106.700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4.21703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6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90072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8215" y="533400"/>
                <a:ext cx="6096000" cy="1187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(128.75−145.50)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7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87.36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+(5)(106.7)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8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(6)(12)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=−3.18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15" y="533400"/>
                <a:ext cx="6096000" cy="11876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354203"/>
              </p:ext>
            </p:extLst>
          </p:nvPr>
        </p:nvGraphicFramePr>
        <p:xfrm>
          <a:off x="625765" y="2286000"/>
          <a:ext cx="3882390" cy="771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620"/>
                <a:gridCol w="182245"/>
                <a:gridCol w="543560"/>
                <a:gridCol w="558165"/>
                <a:gridCol w="542290"/>
                <a:gridCol w="689610"/>
                <a:gridCol w="7239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gender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Mean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Std Dev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Std Err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Minimum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Maximum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128.8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9.3465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3.3045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118.0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145.0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145.5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10.3296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4.2170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137.0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165.0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Diff (1-2)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-16.7500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9.7681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5.2754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83065"/>
              </p:ext>
            </p:extLst>
          </p:nvPr>
        </p:nvGraphicFramePr>
        <p:xfrm>
          <a:off x="628536" y="3276600"/>
          <a:ext cx="5029199" cy="963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0461"/>
                <a:gridCol w="982860"/>
                <a:gridCol w="592485"/>
                <a:gridCol w="592485"/>
                <a:gridCol w="521885"/>
                <a:gridCol w="608404"/>
                <a:gridCol w="474818"/>
                <a:gridCol w="555801"/>
              </a:tblGrid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gender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Method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Mean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95% CL Mean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err="1">
                          <a:effectLst/>
                        </a:rPr>
                        <a:t>Std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err="1">
                          <a:effectLst/>
                        </a:rPr>
                        <a:t>Dev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95% CL </a:t>
                      </a:r>
                      <a:r>
                        <a:rPr lang="en-US" sz="1100" dirty="0" err="1">
                          <a:effectLst/>
                        </a:rPr>
                        <a:t>Std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Dev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128.8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120.9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136.6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9.3465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6.1797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19.0227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145.5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134.7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156.3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10.3296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6.4478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25.3344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Diff (1-2)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Pooled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-16.7500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-28.2441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-5.2559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9.7681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7.0046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16.1246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Diff (1-2)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Satterthwaite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-16.7500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-28.6461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-4.8539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077215"/>
              </p:ext>
            </p:extLst>
          </p:nvPr>
        </p:nvGraphicFramePr>
        <p:xfrm>
          <a:off x="625765" y="4419600"/>
          <a:ext cx="3125469" cy="803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354"/>
                <a:gridCol w="705898"/>
                <a:gridCol w="446310"/>
                <a:gridCol w="530887"/>
                <a:gridCol w="512020"/>
              </a:tblGrid>
              <a:tr h="408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Method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Variances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DF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t Value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Pr &gt; |t|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</a:tr>
              <a:tr h="197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Pooled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Equal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-3.18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0.0080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197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Satterthwaite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Unequal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10.262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-3.13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0.0104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42290"/>
              </p:ext>
            </p:extLst>
          </p:nvPr>
        </p:nvGraphicFramePr>
        <p:xfrm>
          <a:off x="625765" y="5486400"/>
          <a:ext cx="2819400" cy="642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380"/>
                <a:gridCol w="605790"/>
                <a:gridCol w="550545"/>
                <a:gridCol w="557530"/>
                <a:gridCol w="478155"/>
              </a:tblGrid>
              <a:tr h="25679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Equality of Variances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Method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Num DF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Den DF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F Value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Pr &gt; F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</a:rPr>
                        <a:t>Folded F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1.22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0.7798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8215" y="1618137"/>
            <a:ext cx="201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Summary Statistics: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91200" y="2209800"/>
                <a:ext cx="220162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degrees of freedom =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-2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err="1" smtClean="0"/>
                  <a:t>df</a:t>
                </a:r>
                <a:r>
                  <a:rPr lang="en-US" dirty="0" smtClean="0"/>
                  <a:t> = </a:t>
                </a:r>
                <a:r>
                  <a:rPr lang="en-US" smtClean="0"/>
                  <a:t>8 + 6 </a:t>
                </a:r>
                <a:r>
                  <a:rPr lang="en-US" dirty="0" smtClean="0"/>
                  <a:t>-2 = 12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09800"/>
                <a:ext cx="2201628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2216" t="-2551" r="-138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5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51816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Paired T-Test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24593" y="1447800"/>
                <a:ext cx="7772400" cy="565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/>
                  <a:t>Test hypothesis  H</a:t>
                </a:r>
                <a:r>
                  <a:rPr lang="en-US" sz="2500" baseline="-25000" dirty="0"/>
                  <a:t>0</a:t>
                </a:r>
                <a:r>
                  <a:rPr lang="en-US" sz="2500" baseline="30000" dirty="0"/>
                  <a:t>  :     </a:t>
                </a:r>
                <a:r>
                  <a:rPr lang="en-US" sz="2500" dirty="0" err="1"/>
                  <a:t>μ</a:t>
                </a:r>
                <a:r>
                  <a:rPr lang="en-US" sz="2500" baseline="-25000" dirty="0" err="1"/>
                  <a:t>d</a:t>
                </a:r>
                <a:r>
                  <a:rPr lang="en-US" sz="2500" dirty="0"/>
                  <a:t>=0</a:t>
                </a:r>
              </a:p>
              <a:p>
                <a:endParaRPr lang="en-US" sz="2500" dirty="0" smtClean="0"/>
              </a:p>
              <a:p>
                <a:endParaRPr lang="en-US" sz="2500" dirty="0"/>
              </a:p>
              <a:p>
                <a:r>
                  <a:rPr lang="en-US" sz="2500" dirty="0" smtClean="0"/>
                  <a:t>Assumptions: A random sample of n paired differences from a normally distributed population of differences</a:t>
                </a:r>
              </a:p>
              <a:p>
                <a:endParaRPr lang="en-US" sz="2500" dirty="0" smtClean="0"/>
              </a:p>
              <a:p>
                <a:endParaRPr lang="en-US" sz="2500" dirty="0"/>
              </a:p>
              <a:p>
                <a:r>
                  <a:rPr lang="en-US" sz="2500" dirty="0" smtClean="0"/>
                  <a:t>Test Statistic    : 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𝑡</m:t>
                    </m:r>
                    <m:r>
                      <a:rPr lang="en-US" sz="2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5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500" b="0" i="1" smtClean="0">
                                <a:latin typeface="Cambria Math"/>
                              </a:rPr>
                              <m:t>𝑑</m:t>
                            </m:r>
                          </m:e>
                        </m:acc>
                      </m:num>
                      <m:den>
                        <m:f>
                          <m:fPr>
                            <m:ctrlPr>
                              <a:rPr lang="en-US" sz="25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500" b="0" i="1" smtClean="0">
                                    <a:latin typeface="Cambria Math"/>
                                  </a:rPr>
                                  <m:t>𝑑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5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endParaRPr lang="en-US" sz="2500" b="0" dirty="0" smtClean="0"/>
              </a:p>
              <a:p>
                <a:endParaRPr lang="en-US" sz="2500" dirty="0" smtClean="0"/>
              </a:p>
              <a:p>
                <a:r>
                  <a:rPr lang="en-US" sz="2500" dirty="0" smtClean="0"/>
                  <a:t>Distribution of test statistic when H</a:t>
                </a:r>
                <a:r>
                  <a:rPr lang="en-US" sz="2500" baseline="-25000" dirty="0" smtClean="0"/>
                  <a:t>0</a:t>
                </a:r>
                <a:r>
                  <a:rPr lang="en-US" sz="2500" dirty="0" smtClean="0"/>
                  <a:t> is true: Student’s t distribution with n-1 degrees of freedom. </a:t>
                </a:r>
              </a:p>
              <a:p>
                <a:r>
                  <a:rPr lang="en-US" sz="2500" dirty="0" smtClean="0"/>
                  <a:t>( where n = # of pairs of observations)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93" y="1447800"/>
                <a:ext cx="7772400" cy="5654240"/>
              </a:xfrm>
              <a:prstGeom prst="rect">
                <a:avLst/>
              </a:prstGeom>
              <a:blipFill rotWithShape="1">
                <a:blip r:embed="rId3"/>
                <a:stretch>
                  <a:fillRect l="-1333" t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47387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49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704</Words>
  <Application>Microsoft Office PowerPoint</Application>
  <PresentationFormat>On-screen Show (4:3)</PresentationFormat>
  <Paragraphs>307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Office Theme</vt:lpstr>
      <vt:lpstr>2_Office Theme</vt:lpstr>
      <vt:lpstr>3_Office Theme</vt:lpstr>
      <vt:lpstr>4_Default Design</vt:lpstr>
      <vt:lpstr>Equation</vt:lpstr>
      <vt:lpstr>H. James Norton, www.jimnortonphd.com William E. Anderson T-Test </vt:lpstr>
      <vt:lpstr>PowerPoint Presentation</vt:lpstr>
      <vt:lpstr>PowerPoint Presentation</vt:lpstr>
      <vt:lpstr>Scenario for T-test</vt:lpstr>
      <vt:lpstr>Assumptions of t-test</vt:lpstr>
      <vt:lpstr>What if the assumptions for t-test are not met?</vt:lpstr>
      <vt:lpstr>Systolic Blood Pressure-Males vs Females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T-Test</dc:title>
  <dc:creator>Norton, James</dc:creator>
  <cp:lastModifiedBy>Brigid Norton</cp:lastModifiedBy>
  <cp:revision>67</cp:revision>
  <cp:lastPrinted>2012-10-01T17:06:27Z</cp:lastPrinted>
  <dcterms:created xsi:type="dcterms:W3CDTF">2006-08-16T00:00:00Z</dcterms:created>
  <dcterms:modified xsi:type="dcterms:W3CDTF">2016-06-02T18:43:16Z</dcterms:modified>
</cp:coreProperties>
</file>