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57" r:id="rId3"/>
    <p:sldId id="266"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9" autoAdjust="0"/>
    <p:restoredTop sz="94660"/>
  </p:normalViewPr>
  <p:slideViewPr>
    <p:cSldViewPr snapToGrid="0">
      <p:cViewPr varScale="1">
        <p:scale>
          <a:sx n="112" d="100"/>
          <a:sy n="112" d="100"/>
        </p:scale>
        <p:origin x="96"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539BBBE-1782-41A9-8E84-8ECA643ED9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14433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1CC2991-246B-46C3-92B3-5C21DEC772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21943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2732912-8B2A-4CC0-BE1E-5A01BA3DC1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804981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10972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0" y="3938589"/>
            <a:ext cx="10972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2645129-5E9E-4AC4-A6D0-3453EEE4065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23473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B2D1289-0EFC-427D-8AF9-AABABCEFCE9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051475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10972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9600" y="3938589"/>
            <a:ext cx="10972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9C0713F-1AF9-4529-A9C1-66AB0962753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550236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B5AC0E2-B223-454E-93E0-EE3B6181A2B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987589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half" idx="3"/>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C2EB4F07-DE13-4EBE-A11D-FAE890EBD4C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366710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600201"/>
            <a:ext cx="109728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999913B-09BE-4EC4-96C0-018F1109EF6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916436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803A49C-CDB8-4515-B306-E07FCFFCCA2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2678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FDE12BA-1309-4559-828A-8A62B955319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5681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01CDF2-E581-4B6E-AF2F-993AD21F84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26870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AB96A57-93A5-41DF-B151-19A4B7F109C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84594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52181DB-F68C-47A2-949E-87B8829838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31081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2E73E5C-E19F-4D64-BE2A-8D7475096E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14734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3A2D180-FB81-4E70-8462-EF1188F95C9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70031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855E22-C421-494A-B22F-3265964CF5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49048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E794456-C325-4E24-8B77-C2F134ADB4B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02744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fontAlgn="base">
              <a:spcBef>
                <a:spcPct val="0"/>
              </a:spcBef>
              <a:spcAft>
                <a:spcPct val="0"/>
              </a:spcAft>
              <a:defRPr/>
            </a:pPr>
            <a:fld id="{4F088C9B-61E1-436E-81A1-D9D08A359E24}"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649030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jimnortonphd.com/"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hyperlink" Target="http://www.math.uah.edu/stat/data/Draft.csv" TargetMode="External"/><Relationship Id="rId2" Type="http://schemas.openxmlformats.org/officeDocument/2006/relationships/hyperlink" Target="http://www.math.uah.edu/stat/data/Draft.tx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134" y="1316037"/>
            <a:ext cx="10972800" cy="3374495"/>
          </a:xfrm>
        </p:spPr>
        <p:txBody>
          <a:bodyPr/>
          <a:lstStyle/>
          <a:p>
            <a:r>
              <a:rPr lang="en-US" sz="3200" b="1" dirty="0" smtClean="0"/>
              <a:t/>
            </a:r>
            <a:br>
              <a:rPr lang="en-US" sz="3200" b="1" dirty="0" smtClean="0"/>
            </a:br>
            <a:r>
              <a:rPr lang="en-US" sz="3200" b="1" dirty="0"/>
              <a:t/>
            </a:r>
            <a:br>
              <a:rPr lang="en-US" sz="3200" b="1" dirty="0"/>
            </a:br>
            <a:r>
              <a:rPr lang="en-US" sz="3200" b="1" dirty="0" smtClean="0"/>
              <a:t>What went wrong with the draft lottery?</a:t>
            </a:r>
            <a:br>
              <a:rPr lang="en-US" sz="3200" b="1" dirty="0" smtClean="0"/>
            </a:br>
            <a:r>
              <a:rPr lang="en-US" sz="3200" b="1" dirty="0"/>
              <a:t/>
            </a:r>
            <a:br>
              <a:rPr lang="en-US" sz="3200" b="1" dirty="0"/>
            </a:br>
            <a:r>
              <a:rPr lang="en-US" sz="2400" b="1" dirty="0" smtClean="0"/>
              <a:t>George W. Divine</a:t>
            </a:r>
            <a:br>
              <a:rPr lang="en-US" sz="2400" b="1" dirty="0" smtClean="0"/>
            </a:br>
            <a:r>
              <a:rPr lang="en-US" sz="2400" b="1" dirty="0" smtClean="0"/>
              <a:t>H. James Norton</a:t>
            </a:r>
            <a:br>
              <a:rPr lang="en-US" sz="2400" b="1" dirty="0" smtClean="0"/>
            </a:br>
            <a:r>
              <a:rPr lang="en-US" sz="2400" b="1" dirty="0"/>
              <a:t/>
            </a:r>
            <a:br>
              <a:rPr lang="en-US" sz="2400" b="1" dirty="0"/>
            </a:br>
            <a:r>
              <a:rPr lang="en-US" sz="2400" b="1" dirty="0" smtClean="0"/>
              <a:t>Website: </a:t>
            </a:r>
            <a:r>
              <a:rPr lang="en-US" sz="2400" b="1" dirty="0" smtClean="0">
                <a:solidFill>
                  <a:schemeClr val="tx1"/>
                </a:solidFill>
                <a:hlinkClick r:id="rId2"/>
              </a:rPr>
              <a:t>www.jimnortonphd.com</a:t>
            </a:r>
            <a:r>
              <a:rPr lang="en-US" sz="2400" b="1" dirty="0" smtClean="0">
                <a:solidFill>
                  <a:schemeClr val="tx1"/>
                </a:solidFill>
              </a:rPr>
              <a:t> </a:t>
            </a:r>
            <a:r>
              <a:rPr lang="en-US" sz="3200" b="1" dirty="0" smtClean="0">
                <a:solidFill>
                  <a:schemeClr val="tx1"/>
                </a:solidFill>
              </a:rPr>
              <a:t/>
            </a:r>
            <a:br>
              <a:rPr lang="en-US" sz="3200" b="1" dirty="0" smtClean="0">
                <a:solidFill>
                  <a:schemeClr val="tx1"/>
                </a:solidFill>
              </a:rPr>
            </a:br>
            <a:endParaRPr lang="en-US" sz="3200" b="1" dirty="0">
              <a:solidFill>
                <a:schemeClr val="tx1"/>
              </a:solidFill>
            </a:endParaRPr>
          </a:p>
        </p:txBody>
      </p:sp>
    </p:spTree>
    <p:extLst>
      <p:ext uri="{BB962C8B-B14F-4D97-AF65-F5344CB8AC3E}">
        <p14:creationId xmlns:p14="http://schemas.microsoft.com/office/powerpoint/2010/main" val="2428355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hlink"/>
        </a:solidFill>
        <a:effectLst/>
      </p:bgPr>
    </p:bg>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1981200" y="-76200"/>
            <a:ext cx="8229600" cy="76200"/>
          </a:xfrm>
        </p:spPr>
        <p:txBody>
          <a:bodyPr/>
          <a:lstStyle/>
          <a:p>
            <a:endParaRPr lang="en-US" sz="4000"/>
          </a:p>
        </p:txBody>
      </p:sp>
      <p:sp>
        <p:nvSpPr>
          <p:cNvPr id="226307" name="Rectangle 3"/>
          <p:cNvSpPr>
            <a:spLocks noGrp="1" noChangeArrowheads="1"/>
          </p:cNvSpPr>
          <p:nvPr>
            <p:ph type="body" idx="1"/>
          </p:nvPr>
        </p:nvSpPr>
        <p:spPr>
          <a:xfrm>
            <a:off x="1981200" y="461319"/>
            <a:ext cx="8229600" cy="5664845"/>
          </a:xfrm>
        </p:spPr>
        <p:txBody>
          <a:bodyPr/>
          <a:lstStyle/>
          <a:p>
            <a:r>
              <a:rPr lang="en-US" b="1" dirty="0" smtClean="0"/>
              <a:t>The next year (1970), The National Bureau of Standards was asked to devise the method for determining the sequence the random sequence of birthdays.</a:t>
            </a:r>
          </a:p>
          <a:p>
            <a:pPr>
              <a:buFontTx/>
              <a:buNone/>
            </a:pPr>
            <a:endParaRPr lang="en-US" dirty="0" smtClean="0"/>
          </a:p>
          <a:p>
            <a:r>
              <a:rPr lang="en-US" b="1" dirty="0" smtClean="0"/>
              <a:t>The results of this drawing are also available on the links provided on an earlier slide and students could compare the results between the 1969 lottery and the 1970 lottery.</a:t>
            </a:r>
          </a:p>
          <a:p>
            <a:endParaRPr lang="en-US" dirty="0" smtClean="0"/>
          </a:p>
        </p:txBody>
      </p:sp>
    </p:spTree>
    <p:extLst>
      <p:ext uri="{BB962C8B-B14F-4D97-AF65-F5344CB8AC3E}">
        <p14:creationId xmlns:p14="http://schemas.microsoft.com/office/powerpoint/2010/main" val="101675520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7330" name="Picture 2" descr="lotte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28600"/>
            <a:ext cx="830580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7331" name="Text Box 3"/>
          <p:cNvSpPr txBox="1">
            <a:spLocks noChangeArrowheads="1"/>
          </p:cNvSpPr>
          <p:nvPr/>
        </p:nvSpPr>
        <p:spPr bwMode="auto">
          <a:xfrm>
            <a:off x="4572000" y="6248401"/>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endParaRPr lang="en-US" sz="1800">
              <a:solidFill>
                <a:srgbClr val="000000"/>
              </a:solidFill>
            </a:endParaRPr>
          </a:p>
        </p:txBody>
      </p:sp>
      <p:sp>
        <p:nvSpPr>
          <p:cNvPr id="227332" name="Text Box 4"/>
          <p:cNvSpPr txBox="1">
            <a:spLocks noChangeArrowheads="1"/>
          </p:cNvSpPr>
          <p:nvPr/>
        </p:nvSpPr>
        <p:spPr bwMode="auto">
          <a:xfrm>
            <a:off x="6038850" y="6583364"/>
            <a:ext cx="4629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sz="1200" b="1">
                <a:solidFill>
                  <a:srgbClr val="000000"/>
                </a:solidFill>
              </a:rPr>
              <a:t>From: Statistics Concepts and Controversies by David Moore</a:t>
            </a:r>
          </a:p>
        </p:txBody>
      </p:sp>
    </p:spTree>
    <p:extLst>
      <p:ext uri="{BB962C8B-B14F-4D97-AF65-F5344CB8AC3E}">
        <p14:creationId xmlns:p14="http://schemas.microsoft.com/office/powerpoint/2010/main" val="3949817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hlink"/>
        </a:solidFill>
        <a:effectLst/>
      </p:bgPr>
    </p:bg>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r>
              <a:rPr lang="en-US" sz="2800" b="1">
                <a:solidFill>
                  <a:schemeClr val="bg1"/>
                </a:solidFill>
                <a:latin typeface="Comic Sans MS" panose="030F0702030302020204" pitchFamily="66" charset="0"/>
              </a:rPr>
              <a:t>What went wrong with</a:t>
            </a:r>
            <a:br>
              <a:rPr lang="en-US" sz="2800" b="1">
                <a:solidFill>
                  <a:schemeClr val="bg1"/>
                </a:solidFill>
                <a:latin typeface="Comic Sans MS" panose="030F0702030302020204" pitchFamily="66" charset="0"/>
              </a:rPr>
            </a:br>
            <a:r>
              <a:rPr lang="en-US" sz="2800" b="1">
                <a:solidFill>
                  <a:schemeClr val="bg1"/>
                </a:solidFill>
                <a:latin typeface="Comic Sans MS" panose="030F0702030302020204" pitchFamily="66" charset="0"/>
              </a:rPr>
              <a:t> Executive Order No. 11497,</a:t>
            </a:r>
            <a:br>
              <a:rPr lang="en-US" sz="2800" b="1">
                <a:solidFill>
                  <a:schemeClr val="bg1"/>
                </a:solidFill>
                <a:latin typeface="Comic Sans MS" panose="030F0702030302020204" pitchFamily="66" charset="0"/>
              </a:rPr>
            </a:br>
            <a:r>
              <a:rPr lang="en-US" sz="2800" b="1">
                <a:solidFill>
                  <a:schemeClr val="bg1"/>
                </a:solidFill>
                <a:latin typeface="Comic Sans MS" panose="030F0702030302020204" pitchFamily="66" charset="0"/>
              </a:rPr>
              <a:t>signed by President of the United States,</a:t>
            </a:r>
            <a:br>
              <a:rPr lang="en-US" sz="2800" b="1">
                <a:solidFill>
                  <a:schemeClr val="bg1"/>
                </a:solidFill>
                <a:latin typeface="Comic Sans MS" panose="030F0702030302020204" pitchFamily="66" charset="0"/>
              </a:rPr>
            </a:br>
            <a:r>
              <a:rPr lang="en-US" sz="2800" b="1">
                <a:solidFill>
                  <a:schemeClr val="bg1"/>
                </a:solidFill>
                <a:latin typeface="Comic Sans MS" panose="030F0702030302020204" pitchFamily="66" charset="0"/>
              </a:rPr>
              <a:t>26 November 1969?</a:t>
            </a:r>
          </a:p>
        </p:txBody>
      </p:sp>
      <p:sp>
        <p:nvSpPr>
          <p:cNvPr id="219139" name="Rectangle 3"/>
          <p:cNvSpPr>
            <a:spLocks noGrp="1" noChangeArrowheads="1"/>
          </p:cNvSpPr>
          <p:nvPr>
            <p:ph idx="1"/>
          </p:nvPr>
        </p:nvSpPr>
        <p:spPr>
          <a:xfrm>
            <a:off x="1981200" y="1828801"/>
            <a:ext cx="8229600" cy="4297363"/>
          </a:xfrm>
        </p:spPr>
        <p:txBody>
          <a:bodyPr/>
          <a:lstStyle/>
          <a:p>
            <a:pPr>
              <a:buFontTx/>
              <a:buNone/>
            </a:pPr>
            <a:r>
              <a:rPr lang="en-US" sz="2800" b="1"/>
              <a:t>“The Director of the Selective Service shall establish a random selection sequence for induction. … The first sequence shall determine the order of selection of registrants (other than delinquents or volunteers).  … A random sequence number established for a registrant shall be equivalent, for purposes of selection, to the same random sequence  number established for other registrants in other drawings.”</a:t>
            </a:r>
          </a:p>
        </p:txBody>
      </p:sp>
    </p:spTree>
    <p:extLst>
      <p:ext uri="{BB962C8B-B14F-4D97-AF65-F5344CB8AC3E}">
        <p14:creationId xmlns:p14="http://schemas.microsoft.com/office/powerpoint/2010/main" val="354802281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63610"/>
            <a:ext cx="10972800" cy="634314"/>
          </a:xfrm>
        </p:spPr>
        <p:txBody>
          <a:bodyPr/>
          <a:lstStyle/>
          <a:p>
            <a:r>
              <a:rPr lang="en-US" sz="2000" b="1" dirty="0" smtClean="0"/>
              <a:t/>
            </a:r>
            <a:br>
              <a:rPr lang="en-US" sz="2000" b="1" dirty="0" smtClean="0"/>
            </a:br>
            <a:r>
              <a:rPr lang="en-US" sz="2000" b="1" dirty="0"/>
              <a:t/>
            </a:r>
            <a:br>
              <a:rPr lang="en-US" sz="2000" b="1" dirty="0"/>
            </a:br>
            <a:r>
              <a:rPr lang="en-US" sz="2000" b="1" dirty="0" smtClean="0"/>
              <a:t>The order of selection was determined by the man’s birthday.</a:t>
            </a:r>
            <a:endParaRPr lang="en-US" sz="2000" b="1" dirty="0"/>
          </a:p>
        </p:txBody>
      </p:sp>
      <p:sp>
        <p:nvSpPr>
          <p:cNvPr id="3" name="Content Placeholder 2"/>
          <p:cNvSpPr>
            <a:spLocks noGrp="1"/>
          </p:cNvSpPr>
          <p:nvPr>
            <p:ph idx="1"/>
          </p:nvPr>
        </p:nvSpPr>
        <p:spPr>
          <a:xfrm>
            <a:off x="609600" y="733168"/>
            <a:ext cx="10972800" cy="5659394"/>
          </a:xfrm>
        </p:spPr>
        <p:txBody>
          <a:bodyPr/>
          <a:lstStyle/>
          <a:p>
            <a:r>
              <a:rPr lang="en-US" sz="1800" b="1" dirty="0" smtClean="0"/>
              <a:t>The lottery was held during the Vietnam war.</a:t>
            </a:r>
          </a:p>
          <a:p>
            <a:r>
              <a:rPr lang="en-US" sz="1800" b="1" dirty="0" smtClean="0"/>
              <a:t>To be eligible to be drafted, a person had to be male, of a certain age range (men born between 1944 and 1950), and deemed to be physically and mentally fit.  Certain men were given deferments if they requested and met certain conditions.  Examples of </a:t>
            </a:r>
            <a:r>
              <a:rPr lang="en-US" sz="1800" b="1" dirty="0"/>
              <a:t>d</a:t>
            </a:r>
            <a:r>
              <a:rPr lang="en-US" sz="1800" b="1" dirty="0" smtClean="0"/>
              <a:t>eferments that could be granted included family hardship, religious objections, attending college, married, or for certain occupations.</a:t>
            </a:r>
          </a:p>
          <a:p>
            <a:r>
              <a:rPr lang="en-US" sz="1800" b="1" dirty="0" smtClean="0"/>
              <a:t>Slips of paper numbered from 1 to 366 were placed into capsules.</a:t>
            </a:r>
          </a:p>
          <a:p>
            <a:r>
              <a:rPr lang="en-US" sz="1800" b="1" dirty="0" smtClean="0"/>
              <a:t>The numbers represented the 366 days of the year (including February 29).</a:t>
            </a:r>
          </a:p>
          <a:p>
            <a:r>
              <a:rPr lang="en-US" sz="1800" b="1" dirty="0" smtClean="0"/>
              <a:t>A televised lottery was conducted on December 1, 1969. </a:t>
            </a:r>
          </a:p>
          <a:p>
            <a:r>
              <a:rPr lang="en-US" sz="1800" b="1" dirty="0" smtClean="0"/>
              <a:t>If the first capsule selected contained the number 1, then men eligible to be drafted into the US armed forces born on January 1 would be the first drafted.</a:t>
            </a:r>
          </a:p>
          <a:p>
            <a:r>
              <a:rPr lang="en-US" sz="1800" b="1" dirty="0" smtClean="0"/>
              <a:t>If the first capsule selected contained the number 366, then men eligible to be drafted into the US armed forces born on December 31 would be the first drafted.</a:t>
            </a:r>
          </a:p>
          <a:p>
            <a:r>
              <a:rPr lang="en-US" sz="1800" b="1" dirty="0" smtClean="0"/>
              <a:t>The following links contain the results for the lotteries from 1969 to 1972:</a:t>
            </a:r>
          </a:p>
          <a:p>
            <a:pPr marL="0" indent="0">
              <a:buNone/>
            </a:pPr>
            <a:r>
              <a:rPr lang="en-US" sz="1800" dirty="0" smtClean="0"/>
              <a:t>The links gives the data set in tab-separated text format and comma-separated text format.                         These are standard formats that can be imported into most statistical and spreadsheet software.</a:t>
            </a:r>
          </a:p>
          <a:p>
            <a:pPr marL="0" indent="0">
              <a:buNone/>
            </a:pPr>
            <a:r>
              <a:rPr lang="en-US" sz="1800" dirty="0" smtClean="0">
                <a:hlinkClick r:id="rId2"/>
              </a:rPr>
              <a:t>www.math.uah.edu/stat/data/Draft.txt</a:t>
            </a:r>
            <a:endParaRPr lang="en-US" sz="1800" dirty="0" smtClean="0"/>
          </a:p>
          <a:p>
            <a:pPr marL="0" indent="0">
              <a:buNone/>
            </a:pPr>
            <a:r>
              <a:rPr lang="en-US" sz="1800" dirty="0" smtClean="0">
                <a:hlinkClick r:id="rId3"/>
              </a:rPr>
              <a:t>www.math.uah.edu/stat/data/Draft.csv</a:t>
            </a:r>
            <a:endParaRPr lang="en-US" sz="1800" dirty="0" smtClean="0"/>
          </a:p>
          <a:p>
            <a:pPr marL="0" indent="0">
              <a:buNone/>
            </a:pPr>
            <a:endParaRPr lang="en-US" sz="1800" b="1" dirty="0" smtClean="0"/>
          </a:p>
          <a:p>
            <a:pPr marL="0" indent="0">
              <a:buNone/>
            </a:pPr>
            <a:endParaRPr lang="en-US" sz="1800" b="1" dirty="0" smtClean="0"/>
          </a:p>
          <a:p>
            <a:endParaRPr lang="en-US" sz="1800" b="1" dirty="0" smtClean="0"/>
          </a:p>
          <a:p>
            <a:endParaRPr lang="en-US" sz="1800" b="1" dirty="0"/>
          </a:p>
        </p:txBody>
      </p:sp>
    </p:spTree>
    <p:extLst>
      <p:ext uri="{BB962C8B-B14F-4D97-AF65-F5344CB8AC3E}">
        <p14:creationId xmlns:p14="http://schemas.microsoft.com/office/powerpoint/2010/main" val="3803744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0162" name="Picture 2" descr="LOTT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1464" y="1676400"/>
            <a:ext cx="4300537"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3" name="Text Box 3"/>
          <p:cNvSpPr txBox="1">
            <a:spLocks noChangeArrowheads="1"/>
          </p:cNvSpPr>
          <p:nvPr/>
        </p:nvSpPr>
        <p:spPr bwMode="auto">
          <a:xfrm>
            <a:off x="1524001" y="460376"/>
            <a:ext cx="952976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FontTx/>
              <a:buNone/>
            </a:pPr>
            <a:r>
              <a:rPr lang="en-US" sz="2400" b="1">
                <a:solidFill>
                  <a:srgbClr val="000000"/>
                </a:solidFill>
              </a:rPr>
              <a:t>Drawing the first number for the Draft Lottery </a:t>
            </a:r>
          </a:p>
          <a:p>
            <a:pPr algn="ctr" fontAlgn="base">
              <a:spcBef>
                <a:spcPct val="0"/>
              </a:spcBef>
              <a:spcAft>
                <a:spcPct val="0"/>
              </a:spcAft>
              <a:buFontTx/>
              <a:buNone/>
            </a:pPr>
            <a:r>
              <a:rPr lang="en-US" sz="2400" b="1">
                <a:solidFill>
                  <a:srgbClr val="000000"/>
                </a:solidFill>
              </a:rPr>
              <a:t> December 1, 1969</a:t>
            </a:r>
          </a:p>
        </p:txBody>
      </p:sp>
    </p:spTree>
    <p:extLst>
      <p:ext uri="{BB962C8B-B14F-4D97-AF65-F5344CB8AC3E}">
        <p14:creationId xmlns:p14="http://schemas.microsoft.com/office/powerpoint/2010/main" val="1488831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hlink"/>
        </a:solidFill>
        <a:effectLst/>
      </p:bgPr>
    </p:bg>
    <p:spTree>
      <p:nvGrpSpPr>
        <p:cNvPr id="1" name=""/>
        <p:cNvGrpSpPr/>
        <p:nvPr/>
      </p:nvGrpSpPr>
      <p:grpSpPr>
        <a:xfrm>
          <a:off x="0" y="0"/>
          <a:ext cx="0" cy="0"/>
          <a:chOff x="0" y="0"/>
          <a:chExt cx="0" cy="0"/>
        </a:xfrm>
      </p:grpSpPr>
      <p:graphicFrame>
        <p:nvGraphicFramePr>
          <p:cNvPr id="196610" name="Group 2"/>
          <p:cNvGraphicFramePr>
            <a:graphicFrameLocks noGrp="1"/>
          </p:cNvGraphicFramePr>
          <p:nvPr>
            <p:extLst>
              <p:ext uri="{D42A27DB-BD31-4B8C-83A1-F6EECF244321}">
                <p14:modId xmlns:p14="http://schemas.microsoft.com/office/powerpoint/2010/main" val="3916697202"/>
              </p:ext>
            </p:extLst>
          </p:nvPr>
        </p:nvGraphicFramePr>
        <p:xfrm>
          <a:off x="3581400" y="1765301"/>
          <a:ext cx="6172200" cy="4359277"/>
        </p:xfrm>
        <a:graphic>
          <a:graphicData uri="http://schemas.openxmlformats.org/drawingml/2006/table">
            <a:tbl>
              <a:tblPr/>
              <a:tblGrid>
                <a:gridCol w="1543050"/>
                <a:gridCol w="1543050"/>
                <a:gridCol w="1543050"/>
                <a:gridCol w="1543050"/>
              </a:tblGrid>
              <a:tr h="335329">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anose="020B0604020202020204" pitchFamily="34" charset="0"/>
                        </a:rPr>
                        <a:t>Month</a:t>
                      </a: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001-122</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123-244</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245-366</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r>
              <a:tr h="335329">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Jan</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9</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rPr>
                        <a:t>12</a:t>
                      </a: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r>
              <a:tr h="335329">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Feb</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7</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12</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r>
              <a:tr h="335329">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Mar</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5</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16</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r>
              <a:tr h="335329">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Apr</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8</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8</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14</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r>
              <a:tr h="335329">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May</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9</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7</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15</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r>
              <a:tr h="335329">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Jun</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11</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7</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12</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r>
              <a:tr h="335329">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Jul</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12</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7</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12</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r>
              <a:tr h="335329">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Aug</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13</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7</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11</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r>
              <a:tr h="335329">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Sep</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15</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5</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r>
              <a:tr h="335329">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Oct </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9</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15</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7</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r>
              <a:tr h="335329">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Nov </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12</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12</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6</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r>
              <a:tr h="335329">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Dec</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17</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a:t>
                      </a:r>
                      <a:endParaRPr kumimoji="0" lang="en-US" sz="1600" b="1" i="0" u="none" strike="noStrike" cap="none" normalizeH="0" baseline="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4</a:t>
                      </a:r>
                      <a:endParaRPr kumimoji="0" lang="en-US" sz="1600" b="1" i="0" u="none" strike="noStrike" cap="none" normalizeH="0" baseline="0" dirty="0" smtClean="0">
                        <a:ln>
                          <a:noFill/>
                        </a:ln>
                        <a:solidFill>
                          <a:schemeClr val="tx1"/>
                        </a:solidFill>
                        <a:effectLst/>
                        <a:latin typeface="Arial" panose="020B0604020202020204" pitchFamily="34" charset="0"/>
                      </a:endParaRPr>
                    </a:p>
                  </a:txBody>
                  <a:tcPr marT="45732" marB="45732" anchor="b" horzOverflow="overflow">
                    <a:lnL>
                      <a:noFill/>
                    </a:lnL>
                    <a:lnR>
                      <a:noFill/>
                    </a:lnR>
                    <a:lnT>
                      <a:noFill/>
                    </a:lnT>
                    <a:lnB>
                      <a:noFill/>
                    </a:lnB>
                    <a:lnTlToBr>
                      <a:noFill/>
                    </a:lnTlToBr>
                    <a:lnBlToTr>
                      <a:noFill/>
                    </a:lnBlToTr>
                    <a:noFill/>
                  </a:tcPr>
                </a:tc>
              </a:tr>
            </a:tbl>
          </a:graphicData>
        </a:graphic>
      </p:graphicFrame>
      <p:sp>
        <p:nvSpPr>
          <p:cNvPr id="221239" name="Text Box 59"/>
          <p:cNvSpPr txBox="1">
            <a:spLocks noChangeArrowheads="1"/>
          </p:cNvSpPr>
          <p:nvPr/>
        </p:nvSpPr>
        <p:spPr bwMode="auto">
          <a:xfrm>
            <a:off x="5012064" y="620714"/>
            <a:ext cx="301877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FontTx/>
              <a:buNone/>
            </a:pPr>
            <a:r>
              <a:rPr lang="en-US" sz="2000" b="1" dirty="0">
                <a:solidFill>
                  <a:srgbClr val="000000"/>
                </a:solidFill>
              </a:rPr>
              <a:t>Lottery Numbers </a:t>
            </a:r>
          </a:p>
          <a:p>
            <a:pPr algn="ctr" fontAlgn="base">
              <a:spcBef>
                <a:spcPct val="0"/>
              </a:spcBef>
              <a:spcAft>
                <a:spcPct val="0"/>
              </a:spcAft>
              <a:buFontTx/>
              <a:buNone/>
            </a:pPr>
            <a:r>
              <a:rPr lang="en-US" sz="2000" b="1" dirty="0">
                <a:solidFill>
                  <a:srgbClr val="000000"/>
                </a:solidFill>
              </a:rPr>
              <a:t>By </a:t>
            </a:r>
            <a:r>
              <a:rPr lang="en-US" sz="2000" b="1" dirty="0" smtClean="0">
                <a:solidFill>
                  <a:srgbClr val="000000"/>
                </a:solidFill>
              </a:rPr>
              <a:t>thirds* </a:t>
            </a:r>
            <a:r>
              <a:rPr lang="en-US" sz="2000" b="1" dirty="0">
                <a:solidFill>
                  <a:srgbClr val="000000"/>
                </a:solidFill>
              </a:rPr>
              <a:t>&amp; by months</a:t>
            </a:r>
          </a:p>
        </p:txBody>
      </p:sp>
      <p:sp>
        <p:nvSpPr>
          <p:cNvPr id="3" name="TextBox 2"/>
          <p:cNvSpPr txBox="1"/>
          <p:nvPr/>
        </p:nvSpPr>
        <p:spPr>
          <a:xfrm>
            <a:off x="581650" y="6191947"/>
            <a:ext cx="9959266" cy="661720"/>
          </a:xfrm>
          <a:prstGeom prst="rect">
            <a:avLst/>
          </a:prstGeom>
          <a:noFill/>
        </p:spPr>
        <p:txBody>
          <a:bodyPr wrap="none" rtlCol="0">
            <a:spAutoFit/>
          </a:bodyPr>
          <a:lstStyle/>
          <a:p>
            <a:r>
              <a:rPr lang="en-US" sz="900" b="1" dirty="0" smtClean="0"/>
              <a:t>                                            </a:t>
            </a:r>
          </a:p>
          <a:p>
            <a:pPr algn="ctr"/>
            <a:r>
              <a:rPr lang="en-US" sz="1400" b="1" dirty="0"/>
              <a:t> </a:t>
            </a:r>
            <a:r>
              <a:rPr lang="en-US" sz="1400" b="1" dirty="0" smtClean="0"/>
              <a:t>                                           Prior to the lottery, it was thought that  men with lottery numbers 1-122 would be drafted, </a:t>
            </a:r>
          </a:p>
          <a:p>
            <a:pPr algn="ctr"/>
            <a:r>
              <a:rPr lang="en-US" sz="1400" b="1" dirty="0" smtClean="0"/>
              <a:t>                                    numbers 123-244 might be drafted, and 245-366 would not be drafted.</a:t>
            </a:r>
            <a:endParaRPr lang="en-US" sz="1400" b="1" dirty="0"/>
          </a:p>
        </p:txBody>
      </p:sp>
    </p:spTree>
    <p:extLst>
      <p:ext uri="{BB962C8B-B14F-4D97-AF65-F5344CB8AC3E}">
        <p14:creationId xmlns:p14="http://schemas.microsoft.com/office/powerpoint/2010/main" val="58951663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2210" name="Picture 2" descr="lottery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800" y="0"/>
            <a:ext cx="84582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2211" name="Text Box 3"/>
          <p:cNvSpPr txBox="1">
            <a:spLocks noChangeArrowheads="1"/>
          </p:cNvSpPr>
          <p:nvPr/>
        </p:nvSpPr>
        <p:spPr bwMode="auto">
          <a:xfrm>
            <a:off x="8763000" y="762000"/>
            <a:ext cx="11557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sz="1800" b="1">
                <a:solidFill>
                  <a:srgbClr val="000000"/>
                </a:solidFill>
              </a:rPr>
              <a:t>r = -.226</a:t>
            </a:r>
          </a:p>
          <a:p>
            <a:pPr fontAlgn="base">
              <a:spcBef>
                <a:spcPct val="0"/>
              </a:spcBef>
              <a:spcAft>
                <a:spcPct val="0"/>
              </a:spcAft>
              <a:buFontTx/>
              <a:buNone/>
            </a:pPr>
            <a:r>
              <a:rPr lang="en-US" sz="1800" b="1">
                <a:solidFill>
                  <a:srgbClr val="000000"/>
                </a:solidFill>
              </a:rPr>
              <a:t>p &lt; 0.001</a:t>
            </a:r>
          </a:p>
        </p:txBody>
      </p:sp>
    </p:spTree>
    <p:extLst>
      <p:ext uri="{BB962C8B-B14F-4D97-AF65-F5344CB8AC3E}">
        <p14:creationId xmlns:p14="http://schemas.microsoft.com/office/powerpoint/2010/main" val="198040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3234" name="Picture 2" descr="lottery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0" y="0"/>
            <a:ext cx="84582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3235" name="Text Box 3"/>
          <p:cNvSpPr txBox="1">
            <a:spLocks noChangeArrowheads="1"/>
          </p:cNvSpPr>
          <p:nvPr/>
        </p:nvSpPr>
        <p:spPr bwMode="auto">
          <a:xfrm>
            <a:off x="3641725" y="4456113"/>
            <a:ext cx="2228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sz="1800" b="1">
                <a:solidFill>
                  <a:srgbClr val="000000"/>
                </a:solidFill>
              </a:rPr>
              <a:t>Kruskal-Wallis test</a:t>
            </a:r>
          </a:p>
          <a:p>
            <a:pPr fontAlgn="base">
              <a:spcBef>
                <a:spcPct val="0"/>
              </a:spcBef>
              <a:spcAft>
                <a:spcPct val="0"/>
              </a:spcAft>
              <a:buFontTx/>
              <a:buNone/>
            </a:pPr>
            <a:r>
              <a:rPr lang="en-US" sz="1800" b="1">
                <a:solidFill>
                  <a:srgbClr val="000000"/>
                </a:solidFill>
              </a:rPr>
              <a:t>p = 0.007</a:t>
            </a:r>
          </a:p>
        </p:txBody>
      </p:sp>
    </p:spTree>
    <p:extLst>
      <p:ext uri="{BB962C8B-B14F-4D97-AF65-F5344CB8AC3E}">
        <p14:creationId xmlns:p14="http://schemas.microsoft.com/office/powerpoint/2010/main" val="2137012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hlink"/>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1981200" y="274638"/>
            <a:ext cx="8229600" cy="868362"/>
          </a:xfrm>
        </p:spPr>
        <p:txBody>
          <a:bodyPr/>
          <a:lstStyle/>
          <a:p>
            <a:r>
              <a:rPr lang="en-US" sz="2800" b="1" dirty="0"/>
              <a:t/>
            </a:r>
            <a:br>
              <a:rPr lang="en-US" sz="2800" b="1" dirty="0"/>
            </a:br>
            <a:r>
              <a:rPr lang="en-US" sz="2800" b="1" dirty="0"/>
              <a:t/>
            </a:r>
            <a:br>
              <a:rPr lang="en-US" sz="2800" b="1" dirty="0"/>
            </a:br>
            <a:r>
              <a:rPr lang="en-US" sz="2800" b="1" dirty="0"/>
              <a:t/>
            </a:r>
            <a:br>
              <a:rPr lang="en-US" sz="2800" b="1" dirty="0"/>
            </a:br>
            <a:r>
              <a:rPr lang="en-US" sz="2800" b="1" dirty="0"/>
              <a:t/>
            </a:r>
            <a:br>
              <a:rPr lang="en-US" sz="2800" b="1" dirty="0"/>
            </a:br>
            <a:r>
              <a:rPr lang="en-US" sz="2800" b="1" dirty="0"/>
              <a:t>Comparing lottery numbers from</a:t>
            </a:r>
            <a:br>
              <a:rPr lang="en-US" sz="2800" b="1" dirty="0"/>
            </a:br>
            <a:r>
              <a:rPr lang="en-US" sz="2800" b="1" dirty="0"/>
              <a:t>January - June vs. July </a:t>
            </a:r>
            <a:r>
              <a:rPr lang="en-US" sz="2800" b="1" dirty="0" smtClean="0"/>
              <a:t>– December</a:t>
            </a:r>
            <a:r>
              <a:rPr lang="en-US" sz="2800" b="1" dirty="0"/>
              <a:t/>
            </a:r>
            <a:br>
              <a:rPr lang="en-US" sz="2800" b="1" dirty="0"/>
            </a:br>
            <a:endParaRPr lang="en-US" sz="2800" b="1" dirty="0"/>
          </a:p>
        </p:txBody>
      </p:sp>
      <p:sp>
        <p:nvSpPr>
          <p:cNvPr id="224259" name="Rectangle 3"/>
          <p:cNvSpPr>
            <a:spLocks noGrp="1" noChangeArrowheads="1"/>
          </p:cNvSpPr>
          <p:nvPr>
            <p:ph type="body" sz="half" idx="1"/>
          </p:nvPr>
        </p:nvSpPr>
        <p:spPr>
          <a:xfrm>
            <a:off x="1981200" y="1600201"/>
            <a:ext cx="2895600" cy="4525963"/>
          </a:xfrm>
        </p:spPr>
        <p:txBody>
          <a:bodyPr/>
          <a:lstStyle/>
          <a:p>
            <a:pPr>
              <a:buFontTx/>
              <a:buNone/>
            </a:pPr>
            <a:endParaRPr lang="en-US" sz="2800"/>
          </a:p>
          <a:p>
            <a:pPr>
              <a:buFontTx/>
              <a:buNone/>
            </a:pPr>
            <a:endParaRPr lang="en-US" sz="2800"/>
          </a:p>
        </p:txBody>
      </p:sp>
      <p:graphicFrame>
        <p:nvGraphicFramePr>
          <p:cNvPr id="199684" name="Group 4"/>
          <p:cNvGraphicFramePr>
            <a:graphicFrameLocks noGrp="1"/>
          </p:cNvGraphicFramePr>
          <p:nvPr>
            <p:ph sz="half" idx="2"/>
          </p:nvPr>
        </p:nvGraphicFramePr>
        <p:xfrm>
          <a:off x="1981200" y="2057400"/>
          <a:ext cx="8229600" cy="3373439"/>
        </p:xfrm>
        <a:graphic>
          <a:graphicData uri="http://schemas.openxmlformats.org/drawingml/2006/table">
            <a:tbl>
              <a:tblPr/>
              <a:tblGrid>
                <a:gridCol w="3382963"/>
                <a:gridCol w="2424112"/>
                <a:gridCol w="2422525"/>
              </a:tblGrid>
              <a:tr h="1030288">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panose="020B0604020202020204" pitchFamily="34"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panose="020B0604020202020204" pitchFamily="34" charset="0"/>
                        </a:rPr>
                        <a:t>1-122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panose="020B0604020202020204" pitchFamily="34" charset="0"/>
                        </a:rPr>
                        <a:t>123-366</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0288">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panose="020B0604020202020204" pitchFamily="34" charset="0"/>
                        </a:rPr>
                        <a:t>Jan - June</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panose="020B0604020202020204" pitchFamily="34" charset="0"/>
                        </a:rPr>
                        <a:t>49 (26.9%)</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panose="020B0604020202020204" pitchFamily="34" charset="0"/>
                        </a:rPr>
                        <a:t>133 (73.1%)</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12863">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panose="020B0604020202020204" pitchFamily="34" charset="0"/>
                        </a:rPr>
                        <a:t>July - Dec</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panose="020B0604020202020204" pitchFamily="34" charset="0"/>
                        </a:rPr>
                        <a:t>73 (39.7%)</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panose="020B0604020202020204" pitchFamily="34" charset="0"/>
                        </a:rPr>
                        <a:t>111 (60.3%)</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4278" name="Text Box 22"/>
          <p:cNvSpPr txBox="1">
            <a:spLocks noChangeArrowheads="1"/>
          </p:cNvSpPr>
          <p:nvPr/>
        </p:nvSpPr>
        <p:spPr bwMode="auto">
          <a:xfrm>
            <a:off x="5029200" y="5692776"/>
            <a:ext cx="3206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sz="1800" b="1">
                <a:solidFill>
                  <a:srgbClr val="000000"/>
                </a:solidFill>
              </a:rPr>
              <a:t>chi-square = 6.69, p= 0.0097</a:t>
            </a:r>
          </a:p>
        </p:txBody>
      </p:sp>
    </p:spTree>
    <p:extLst>
      <p:ext uri="{BB962C8B-B14F-4D97-AF65-F5344CB8AC3E}">
        <p14:creationId xmlns:p14="http://schemas.microsoft.com/office/powerpoint/2010/main" val="387745529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hlink"/>
        </a:solidFill>
        <a:effectLst/>
      </p:bgPr>
    </p:bg>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a:xfrm flipV="1">
            <a:off x="1981200" y="0"/>
            <a:ext cx="8229600" cy="274638"/>
          </a:xfrm>
        </p:spPr>
        <p:txBody>
          <a:bodyPr/>
          <a:lstStyle/>
          <a:p>
            <a:r>
              <a:rPr lang="en-US" sz="4000"/>
              <a:t> </a:t>
            </a:r>
          </a:p>
        </p:txBody>
      </p:sp>
      <p:sp>
        <p:nvSpPr>
          <p:cNvPr id="200707" name="Rectangle 3"/>
          <p:cNvSpPr>
            <a:spLocks noGrp="1" noChangeArrowheads="1"/>
          </p:cNvSpPr>
          <p:nvPr>
            <p:ph type="body" idx="1"/>
          </p:nvPr>
        </p:nvSpPr>
        <p:spPr>
          <a:xfrm>
            <a:off x="1981200" y="914401"/>
            <a:ext cx="8229600" cy="5211763"/>
          </a:xfrm>
        </p:spPr>
        <p:txBody>
          <a:bodyPr/>
          <a:lstStyle/>
          <a:p>
            <a:r>
              <a:rPr lang="en-US" b="1" dirty="0" smtClean="0"/>
              <a:t>The sequence of birthdates chosen by the lottery does not seem random.</a:t>
            </a:r>
          </a:p>
          <a:p>
            <a:r>
              <a:rPr lang="en-US" b="1" dirty="0" smtClean="0"/>
              <a:t>There are a number of stories and conjectures concerning the apparent lack of random draw.</a:t>
            </a:r>
          </a:p>
          <a:p>
            <a:r>
              <a:rPr lang="en-US" b="1" dirty="0" smtClean="0"/>
              <a:t>Despite protests, the order of men to be drafted was determined by the sequence chosen in the lottery of December 1, 1969.</a:t>
            </a:r>
          </a:p>
          <a:p>
            <a:endParaRPr lang="en-US" dirty="0" smtClean="0"/>
          </a:p>
          <a:p>
            <a:endParaRPr lang="en-US" dirty="0" smtClean="0"/>
          </a:p>
        </p:txBody>
      </p:sp>
    </p:spTree>
    <p:extLst>
      <p:ext uri="{BB962C8B-B14F-4D97-AF65-F5344CB8AC3E}">
        <p14:creationId xmlns:p14="http://schemas.microsoft.com/office/powerpoint/2010/main" val="219403882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00707">
                                            <p:txEl>
                                              <p:pRg st="2" end="2"/>
                                            </p:txEl>
                                          </p:spTgt>
                                        </p:tgtEl>
                                        <p:attrNameLst>
                                          <p:attrName>style.visibility</p:attrName>
                                        </p:attrNameLst>
                                      </p:cBhvr>
                                      <p:to>
                                        <p:strVal val="visible"/>
                                      </p:to>
                                    </p:set>
                                    <p:anim calcmode="lin" valueType="num">
                                      <p:cBhvr additive="base">
                                        <p:cTn id="7" dur="1000" fill="hold"/>
                                        <p:tgtEl>
                                          <p:spTgt spid="200707">
                                            <p:txEl>
                                              <p:pRg st="2" end="2"/>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2007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4.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5.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77</TotalTime>
  <Words>571</Words>
  <Application>Microsoft Office PowerPoint</Application>
  <PresentationFormat>Widescreen</PresentationFormat>
  <Paragraphs>106</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Comic Sans MS</vt:lpstr>
      <vt:lpstr>Default Design</vt:lpstr>
      <vt:lpstr>  What went wrong with the draft lottery?  George W. Divine H. James Norton  Website: www.jimnortonphd.com  </vt:lpstr>
      <vt:lpstr>What went wrong with  Executive Order No. 11497, signed by President of the United States, 26 November 1969?</vt:lpstr>
      <vt:lpstr>  The order of selection was determined by the man’s birthday.</vt:lpstr>
      <vt:lpstr>PowerPoint Presentation</vt:lpstr>
      <vt:lpstr>PowerPoint Presentation</vt:lpstr>
      <vt:lpstr>PowerPoint Presentation</vt:lpstr>
      <vt:lpstr>PowerPoint Presentation</vt:lpstr>
      <vt:lpstr>    Comparing lottery numbers from January - June vs. July – December </vt:lpstr>
      <vt:lpstr>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went wrong with  Executive Order No. 11497, signed by President of the United States, 26 November 1969?</dc:title>
  <dc:creator>Brigid Norton</dc:creator>
  <cp:lastModifiedBy>Brigid Norton</cp:lastModifiedBy>
  <cp:revision>9</cp:revision>
  <dcterms:created xsi:type="dcterms:W3CDTF">2016-02-08T18:16:54Z</dcterms:created>
  <dcterms:modified xsi:type="dcterms:W3CDTF">2016-06-02T12:39:38Z</dcterms:modified>
</cp:coreProperties>
</file>