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1" r:id="rId1"/>
    <p:sldMasterId id="2147483703" r:id="rId2"/>
    <p:sldMasterId id="2147483715" r:id="rId3"/>
    <p:sldMasterId id="2147483727" r:id="rId4"/>
    <p:sldMasterId id="2147483755" r:id="rId5"/>
    <p:sldMasterId id="2147483767" r:id="rId6"/>
    <p:sldMasterId id="2147483779" r:id="rId7"/>
    <p:sldMasterId id="2147483791" r:id="rId8"/>
  </p:sldMasterIdLst>
  <p:notesMasterIdLst>
    <p:notesMasterId r:id="rId51"/>
  </p:notesMasterIdLst>
  <p:handoutMasterIdLst>
    <p:handoutMasterId r:id="rId52"/>
  </p:handoutMasterIdLst>
  <p:sldIdLst>
    <p:sldId id="296" r:id="rId9"/>
    <p:sldId id="299" r:id="rId10"/>
    <p:sldId id="339" r:id="rId11"/>
    <p:sldId id="306" r:id="rId12"/>
    <p:sldId id="307" r:id="rId13"/>
    <p:sldId id="308" r:id="rId14"/>
    <p:sldId id="309" r:id="rId15"/>
    <p:sldId id="333" r:id="rId16"/>
    <p:sldId id="343" r:id="rId17"/>
    <p:sldId id="311" r:id="rId18"/>
    <p:sldId id="312" r:id="rId19"/>
    <p:sldId id="344" r:id="rId20"/>
    <p:sldId id="345" r:id="rId21"/>
    <p:sldId id="336" r:id="rId22"/>
    <p:sldId id="315" r:id="rId23"/>
    <p:sldId id="316" r:id="rId24"/>
    <p:sldId id="300" r:id="rId25"/>
    <p:sldId id="349" r:id="rId26"/>
    <p:sldId id="350" r:id="rId27"/>
    <p:sldId id="325" r:id="rId28"/>
    <p:sldId id="351" r:id="rId29"/>
    <p:sldId id="317" r:id="rId30"/>
    <p:sldId id="320" r:id="rId31"/>
    <p:sldId id="321" r:id="rId32"/>
    <p:sldId id="318" r:id="rId33"/>
    <p:sldId id="319" r:id="rId34"/>
    <p:sldId id="357" r:id="rId35"/>
    <p:sldId id="346" r:id="rId36"/>
    <p:sldId id="347" r:id="rId37"/>
    <p:sldId id="348" r:id="rId38"/>
    <p:sldId id="353" r:id="rId39"/>
    <p:sldId id="303" r:id="rId40"/>
    <p:sldId id="304" r:id="rId41"/>
    <p:sldId id="354" r:id="rId42"/>
    <p:sldId id="355" r:id="rId43"/>
    <p:sldId id="356" r:id="rId44"/>
    <p:sldId id="327" r:id="rId45"/>
    <p:sldId id="328" r:id="rId46"/>
    <p:sldId id="329" r:id="rId47"/>
    <p:sldId id="326" r:id="rId48"/>
    <p:sldId id="330" r:id="rId49"/>
    <p:sldId id="352" r:id="rId50"/>
  </p:sldIdLst>
  <p:sldSz cx="9144000" cy="6858000" type="screen4x3"/>
  <p:notesSz cx="7010400" cy="9296400"/>
  <p:embeddedFontLst>
    <p:embeddedFont>
      <p:font typeface="Calibri" panose="020F0502020204030204" pitchFamily="34" charset="0"/>
      <p:regular r:id="rId53"/>
      <p:bold r:id="rId54"/>
      <p:italic r:id="rId55"/>
      <p:boldItalic r:id="rId56"/>
    </p:embeddedFont>
    <p:embeddedFont>
      <p:font typeface="Monotype Corsiva" panose="03010101010201010101" pitchFamily="66" charset="0"/>
      <p:italic r:id="rId57"/>
    </p:embeddedFont>
    <p:embeddedFont>
      <p:font typeface="Comic Sans MS" panose="030F0702030302020204" pitchFamily="66"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115" d="100"/>
          <a:sy n="115" d="100"/>
        </p:scale>
        <p:origin x="7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67DDE8-75CA-4F17-B1D5-C6F43CC6BA3F}" type="datetimeFigureOut">
              <a:rPr lang="en-US" smtClean="0"/>
              <a:t>6/2/2016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C10CFA3-919F-4956-9E8B-F31FD8529323}" type="slidenum">
              <a:rPr lang="en-US" smtClean="0"/>
              <a:t>‹#›</a:t>
            </a:fld>
            <a:endParaRPr lang="en-US"/>
          </a:p>
        </p:txBody>
      </p:sp>
    </p:spTree>
    <p:extLst>
      <p:ext uri="{BB962C8B-B14F-4D97-AF65-F5344CB8AC3E}">
        <p14:creationId xmlns:p14="http://schemas.microsoft.com/office/powerpoint/2010/main" val="277563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11A4F399-B919-4B16-9691-33740097FA8E}" type="datetimeFigureOut">
              <a:rPr lang="en-US" smtClean="0"/>
              <a:t>6/2/2016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EC0090D0-2AA8-49B8-A582-17FF771C5029}" type="slidenum">
              <a:rPr lang="en-US" smtClean="0"/>
              <a:t>‹#›</a:t>
            </a:fld>
            <a:endParaRPr lang="en-US" dirty="0"/>
          </a:p>
        </p:txBody>
      </p:sp>
    </p:spTree>
    <p:extLst>
      <p:ext uri="{BB962C8B-B14F-4D97-AF65-F5344CB8AC3E}">
        <p14:creationId xmlns:p14="http://schemas.microsoft.com/office/powerpoint/2010/main" val="44197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761" indent="-285293">
              <a:defRPr>
                <a:solidFill>
                  <a:schemeClr val="tx1"/>
                </a:solidFill>
                <a:latin typeface="Arial" panose="020B0604020202020204" pitchFamily="34" charset="0"/>
              </a:defRPr>
            </a:lvl2pPr>
            <a:lvl3pPr marL="1141171" indent="-228234">
              <a:defRPr>
                <a:solidFill>
                  <a:schemeClr val="tx1"/>
                </a:solidFill>
                <a:latin typeface="Arial" panose="020B0604020202020204" pitchFamily="34" charset="0"/>
              </a:defRPr>
            </a:lvl3pPr>
            <a:lvl4pPr marL="1597640" indent="-228234">
              <a:defRPr>
                <a:solidFill>
                  <a:schemeClr val="tx1"/>
                </a:solidFill>
                <a:latin typeface="Arial" panose="020B0604020202020204" pitchFamily="34" charset="0"/>
              </a:defRPr>
            </a:lvl4pPr>
            <a:lvl5pPr marL="2054108" indent="-228234">
              <a:defRPr>
                <a:solidFill>
                  <a:schemeClr val="tx1"/>
                </a:solidFill>
                <a:latin typeface="Arial" panose="020B0604020202020204" pitchFamily="34" charset="0"/>
              </a:defRPr>
            </a:lvl5pPr>
            <a:lvl6pPr marL="2510577" indent="-228234" eaLnBrk="0" fontAlgn="base" hangingPunct="0">
              <a:spcBef>
                <a:spcPct val="0"/>
              </a:spcBef>
              <a:spcAft>
                <a:spcPct val="0"/>
              </a:spcAft>
              <a:defRPr>
                <a:solidFill>
                  <a:schemeClr val="tx1"/>
                </a:solidFill>
                <a:latin typeface="Arial" panose="020B0604020202020204" pitchFamily="34" charset="0"/>
              </a:defRPr>
            </a:lvl6pPr>
            <a:lvl7pPr marL="2967045" indent="-228234" eaLnBrk="0" fontAlgn="base" hangingPunct="0">
              <a:spcBef>
                <a:spcPct val="0"/>
              </a:spcBef>
              <a:spcAft>
                <a:spcPct val="0"/>
              </a:spcAft>
              <a:defRPr>
                <a:solidFill>
                  <a:schemeClr val="tx1"/>
                </a:solidFill>
                <a:latin typeface="Arial" panose="020B0604020202020204" pitchFamily="34" charset="0"/>
              </a:defRPr>
            </a:lvl7pPr>
            <a:lvl8pPr marL="3423514" indent="-228234" eaLnBrk="0" fontAlgn="base" hangingPunct="0">
              <a:spcBef>
                <a:spcPct val="0"/>
              </a:spcBef>
              <a:spcAft>
                <a:spcPct val="0"/>
              </a:spcAft>
              <a:defRPr>
                <a:solidFill>
                  <a:schemeClr val="tx1"/>
                </a:solidFill>
                <a:latin typeface="Arial" panose="020B0604020202020204" pitchFamily="34" charset="0"/>
              </a:defRPr>
            </a:lvl8pPr>
            <a:lvl9pPr marL="3879982" indent="-228234" eaLnBrk="0" fontAlgn="base" hangingPunct="0">
              <a:spcBef>
                <a:spcPct val="0"/>
              </a:spcBef>
              <a:spcAft>
                <a:spcPct val="0"/>
              </a:spcAft>
              <a:defRPr>
                <a:solidFill>
                  <a:schemeClr val="tx1"/>
                </a:solidFill>
                <a:latin typeface="Arial" panose="020B0604020202020204" pitchFamily="34" charset="0"/>
              </a:defRPr>
            </a:lvl9pPr>
          </a:lstStyle>
          <a:p>
            <a:fld id="{8E483C03-D24D-4231-B76C-2C203FAA83EF}" type="slidenum">
              <a:rPr lang="en-US" smtClean="0">
                <a:solidFill>
                  <a:prstClr val="black"/>
                </a:solidFill>
                <a:latin typeface="Calibri" panose="020F0502020204030204" pitchFamily="34" charset="0"/>
              </a:rPr>
              <a:pPr/>
              <a:t>1</a:t>
            </a:fld>
            <a:endParaRPr 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65154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57D5B78-5E81-4DB3-B761-37635BC83394}" type="datetimeFigureOut">
              <a:rPr lang="en-US">
                <a:solidFill>
                  <a:srgbClr val="000000"/>
                </a:solidFill>
              </a:rPr>
              <a:pPr>
                <a:defRPr/>
              </a:pPr>
              <a:t>6/2/2016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CB0C5B-AFE3-4E46-910C-3BA3F56D02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09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10B1DA-3A09-4936-AF55-BDA98047A719}" type="datetimeFigureOut">
              <a:rPr lang="en-US">
                <a:solidFill>
                  <a:srgbClr val="000000"/>
                </a:solidFill>
              </a:rPr>
              <a:pPr>
                <a:defRPr/>
              </a:pPr>
              <a:t>6/2/2016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3352E-A0E2-458A-BB4F-EFA39EAA0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373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C03AAA9-889F-43D0-B39F-B5DB40EA4CDA}" type="datetimeFigureOut">
              <a:rPr lang="en-US">
                <a:solidFill>
                  <a:srgbClr val="000000"/>
                </a:solidFill>
              </a:rPr>
              <a:pPr>
                <a:defRPr/>
              </a:pPr>
              <a:t>6/2/2016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1ECBB-92A9-417C-B9A4-F8381D301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4960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7EF05C-5E05-41BA-83A7-94D5205DC0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61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93F858-E909-441C-9532-825C8B7C28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326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920E2-5222-4919-842C-AEDFF195E7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69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8811B-7B73-4E36-B6C0-E93096141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46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63FF146-8C3A-4CF2-936D-C527528C0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587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5AA898-F189-40EC-AAA1-B947538695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889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0D4D68-B02D-4B70-93FC-2A75150A9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442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0A5D3C-5E06-4F90-8DEB-63545DE95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20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689A0F-092A-4E41-BDC4-8C230E7D7C69}" type="datetimeFigureOut">
              <a:rPr lang="en-US">
                <a:solidFill>
                  <a:srgbClr val="000000"/>
                </a:solidFill>
              </a:rPr>
              <a:pPr>
                <a:defRPr/>
              </a:pPr>
              <a:t>6/2/2016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C66CA1-88D2-486D-BB4C-EB0E083135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984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5FF0EF-0398-4E46-B81C-6FAE6F187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364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CD67C-EF9C-4796-AA1B-89E64C83B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144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9BDAF7-1DAA-4530-B73A-C122B08D6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192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08D1FB-FD87-4D84-9F50-DC8190D35F05}"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0C55AE-009F-44C3-B952-2071CB7FCE8E}" type="slidenum">
              <a:rPr lang="en-US"/>
              <a:pPr>
                <a:defRPr/>
              </a:pPr>
              <a:t>‹#›</a:t>
            </a:fld>
            <a:endParaRPr lang="en-US"/>
          </a:p>
        </p:txBody>
      </p:sp>
    </p:spTree>
    <p:extLst>
      <p:ext uri="{BB962C8B-B14F-4D97-AF65-F5344CB8AC3E}">
        <p14:creationId xmlns:p14="http://schemas.microsoft.com/office/powerpoint/2010/main" val="1496946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7782E3-9DF5-4313-83F4-A6B82FF20EBA}"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084B8F-4FFC-4F00-8C90-3B75DBBCCEF8}" type="slidenum">
              <a:rPr lang="en-US"/>
              <a:pPr>
                <a:defRPr/>
              </a:pPr>
              <a:t>‹#›</a:t>
            </a:fld>
            <a:endParaRPr lang="en-US"/>
          </a:p>
        </p:txBody>
      </p:sp>
    </p:spTree>
    <p:extLst>
      <p:ext uri="{BB962C8B-B14F-4D97-AF65-F5344CB8AC3E}">
        <p14:creationId xmlns:p14="http://schemas.microsoft.com/office/powerpoint/2010/main" val="43580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2AA937-5D36-4390-96B0-146B067A3AF2}"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64EE4-A672-4F7B-82EF-8633E2804F7A}" type="slidenum">
              <a:rPr lang="en-US"/>
              <a:pPr>
                <a:defRPr/>
              </a:pPr>
              <a:t>‹#›</a:t>
            </a:fld>
            <a:endParaRPr lang="en-US"/>
          </a:p>
        </p:txBody>
      </p:sp>
    </p:spTree>
    <p:extLst>
      <p:ext uri="{BB962C8B-B14F-4D97-AF65-F5344CB8AC3E}">
        <p14:creationId xmlns:p14="http://schemas.microsoft.com/office/powerpoint/2010/main" val="3387708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2C2A0A-82E1-4E6A-BC2D-0732C46CEA81}"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7C6323-3480-4577-847E-8F388EE05212}" type="slidenum">
              <a:rPr lang="en-US"/>
              <a:pPr>
                <a:defRPr/>
              </a:pPr>
              <a:t>‹#›</a:t>
            </a:fld>
            <a:endParaRPr lang="en-US"/>
          </a:p>
        </p:txBody>
      </p:sp>
    </p:spTree>
    <p:extLst>
      <p:ext uri="{BB962C8B-B14F-4D97-AF65-F5344CB8AC3E}">
        <p14:creationId xmlns:p14="http://schemas.microsoft.com/office/powerpoint/2010/main" val="322646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8E11F6-50DD-41EA-86AC-76103D782648}"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B715EDD-453B-40E3-88A2-585F012AD603}" type="slidenum">
              <a:rPr lang="en-US"/>
              <a:pPr>
                <a:defRPr/>
              </a:pPr>
              <a:t>‹#›</a:t>
            </a:fld>
            <a:endParaRPr lang="en-US"/>
          </a:p>
        </p:txBody>
      </p:sp>
    </p:spTree>
    <p:extLst>
      <p:ext uri="{BB962C8B-B14F-4D97-AF65-F5344CB8AC3E}">
        <p14:creationId xmlns:p14="http://schemas.microsoft.com/office/powerpoint/2010/main" val="2648712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966B22-A2ED-4E6F-946D-EEE5DA2BDF3C}"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278A61-F294-4258-AB38-B546835FC412}" type="slidenum">
              <a:rPr lang="en-US"/>
              <a:pPr>
                <a:defRPr/>
              </a:pPr>
              <a:t>‹#›</a:t>
            </a:fld>
            <a:endParaRPr lang="en-US"/>
          </a:p>
        </p:txBody>
      </p:sp>
    </p:spTree>
    <p:extLst>
      <p:ext uri="{BB962C8B-B14F-4D97-AF65-F5344CB8AC3E}">
        <p14:creationId xmlns:p14="http://schemas.microsoft.com/office/powerpoint/2010/main" val="159129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A8FB-EBE0-4083-B256-6F4268A391BC}"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6D8066-644D-4231-A7C0-D5D0944245C3}" type="slidenum">
              <a:rPr lang="en-US"/>
              <a:pPr>
                <a:defRPr/>
              </a:pPr>
              <a:t>‹#›</a:t>
            </a:fld>
            <a:endParaRPr lang="en-US"/>
          </a:p>
        </p:txBody>
      </p:sp>
    </p:spTree>
    <p:extLst>
      <p:ext uri="{BB962C8B-B14F-4D97-AF65-F5344CB8AC3E}">
        <p14:creationId xmlns:p14="http://schemas.microsoft.com/office/powerpoint/2010/main" val="128805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6511DE-87DF-47C5-942C-5D33BFA8E2AB}" type="datetimeFigureOut">
              <a:rPr lang="en-US">
                <a:solidFill>
                  <a:srgbClr val="000000"/>
                </a:solidFill>
              </a:rPr>
              <a:pPr>
                <a:defRPr/>
              </a:pPr>
              <a:t>6/2/2016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CA722E-239C-4740-964D-7BF84BE9B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8794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969E4-799B-4CAF-B344-60933D31D909}"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61A213-2D81-41EB-A693-ABC39B8394BC}" type="slidenum">
              <a:rPr lang="en-US"/>
              <a:pPr>
                <a:defRPr/>
              </a:pPr>
              <a:t>‹#›</a:t>
            </a:fld>
            <a:endParaRPr lang="en-US"/>
          </a:p>
        </p:txBody>
      </p:sp>
    </p:spTree>
    <p:extLst>
      <p:ext uri="{BB962C8B-B14F-4D97-AF65-F5344CB8AC3E}">
        <p14:creationId xmlns:p14="http://schemas.microsoft.com/office/powerpoint/2010/main" val="688486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C83DB-2B45-4CBA-8A15-E7259820C9F0}"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3C6669-C7B1-4E16-A13C-8FE1C8DB948B}" type="slidenum">
              <a:rPr lang="en-US"/>
              <a:pPr>
                <a:defRPr/>
              </a:pPr>
              <a:t>‹#›</a:t>
            </a:fld>
            <a:endParaRPr lang="en-US"/>
          </a:p>
        </p:txBody>
      </p:sp>
    </p:spTree>
    <p:extLst>
      <p:ext uri="{BB962C8B-B14F-4D97-AF65-F5344CB8AC3E}">
        <p14:creationId xmlns:p14="http://schemas.microsoft.com/office/powerpoint/2010/main" val="1928123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142BD-8A8A-4957-85E2-752B7388D309}"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99C95-72FF-4A30-BCA9-75D8F0EC189A}" type="slidenum">
              <a:rPr lang="en-US"/>
              <a:pPr>
                <a:defRPr/>
              </a:pPr>
              <a:t>‹#›</a:t>
            </a:fld>
            <a:endParaRPr lang="en-US"/>
          </a:p>
        </p:txBody>
      </p:sp>
    </p:spTree>
    <p:extLst>
      <p:ext uri="{BB962C8B-B14F-4D97-AF65-F5344CB8AC3E}">
        <p14:creationId xmlns:p14="http://schemas.microsoft.com/office/powerpoint/2010/main" val="1244699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B7E80D-6F8D-4B20-A987-5A98E12AFC01}"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7B648E-8CDF-4012-AF51-31A8487BCF88}" type="slidenum">
              <a:rPr lang="en-US"/>
              <a:pPr>
                <a:defRPr/>
              </a:pPr>
              <a:t>‹#›</a:t>
            </a:fld>
            <a:endParaRPr lang="en-US"/>
          </a:p>
        </p:txBody>
      </p:sp>
    </p:spTree>
    <p:extLst>
      <p:ext uri="{BB962C8B-B14F-4D97-AF65-F5344CB8AC3E}">
        <p14:creationId xmlns:p14="http://schemas.microsoft.com/office/powerpoint/2010/main" val="562734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EF441C-29C2-4474-A373-0F623E9AE374}" type="slidenum">
              <a:rPr lang="en-US"/>
              <a:pPr>
                <a:defRPr/>
              </a:pPr>
              <a:t>‹#›</a:t>
            </a:fld>
            <a:endParaRPr lang="en-US"/>
          </a:p>
        </p:txBody>
      </p:sp>
    </p:spTree>
    <p:extLst>
      <p:ext uri="{BB962C8B-B14F-4D97-AF65-F5344CB8AC3E}">
        <p14:creationId xmlns:p14="http://schemas.microsoft.com/office/powerpoint/2010/main" val="1907069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954D1-F620-488D-A3ED-2541D5B679B0}" type="slidenum">
              <a:rPr lang="en-US"/>
              <a:pPr>
                <a:defRPr/>
              </a:pPr>
              <a:t>‹#›</a:t>
            </a:fld>
            <a:endParaRPr lang="en-US"/>
          </a:p>
        </p:txBody>
      </p:sp>
    </p:spTree>
    <p:extLst>
      <p:ext uri="{BB962C8B-B14F-4D97-AF65-F5344CB8AC3E}">
        <p14:creationId xmlns:p14="http://schemas.microsoft.com/office/powerpoint/2010/main" val="263457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4A463-5FF6-4F6D-9A66-35D31A87DD1C}" type="slidenum">
              <a:rPr lang="en-US"/>
              <a:pPr>
                <a:defRPr/>
              </a:pPr>
              <a:t>‹#›</a:t>
            </a:fld>
            <a:endParaRPr lang="en-US"/>
          </a:p>
        </p:txBody>
      </p:sp>
    </p:spTree>
    <p:extLst>
      <p:ext uri="{BB962C8B-B14F-4D97-AF65-F5344CB8AC3E}">
        <p14:creationId xmlns:p14="http://schemas.microsoft.com/office/powerpoint/2010/main" val="1546125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582160-6731-4C06-A765-1A9B50A47D85}" type="slidenum">
              <a:rPr lang="en-US"/>
              <a:pPr>
                <a:defRPr/>
              </a:pPr>
              <a:t>‹#›</a:t>
            </a:fld>
            <a:endParaRPr lang="en-US"/>
          </a:p>
        </p:txBody>
      </p:sp>
    </p:spTree>
    <p:extLst>
      <p:ext uri="{BB962C8B-B14F-4D97-AF65-F5344CB8AC3E}">
        <p14:creationId xmlns:p14="http://schemas.microsoft.com/office/powerpoint/2010/main" val="943091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C3C240-6F66-400E-8040-81A45EDA676A}" type="slidenum">
              <a:rPr lang="en-US"/>
              <a:pPr>
                <a:defRPr/>
              </a:pPr>
              <a:t>‹#›</a:t>
            </a:fld>
            <a:endParaRPr lang="en-US"/>
          </a:p>
        </p:txBody>
      </p:sp>
    </p:spTree>
    <p:extLst>
      <p:ext uri="{BB962C8B-B14F-4D97-AF65-F5344CB8AC3E}">
        <p14:creationId xmlns:p14="http://schemas.microsoft.com/office/powerpoint/2010/main" val="2921392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2C5B02-8769-4CC9-803C-91D17179A8B2}" type="slidenum">
              <a:rPr lang="en-US"/>
              <a:pPr>
                <a:defRPr/>
              </a:pPr>
              <a:t>‹#›</a:t>
            </a:fld>
            <a:endParaRPr lang="en-US"/>
          </a:p>
        </p:txBody>
      </p:sp>
    </p:spTree>
    <p:extLst>
      <p:ext uri="{BB962C8B-B14F-4D97-AF65-F5344CB8AC3E}">
        <p14:creationId xmlns:p14="http://schemas.microsoft.com/office/powerpoint/2010/main" val="173071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E1AE221-1968-457F-B0EE-5813B1A30C3C}" type="datetimeFigureOut">
              <a:rPr lang="en-US">
                <a:solidFill>
                  <a:srgbClr val="000000"/>
                </a:solidFill>
              </a:rPr>
              <a:pPr>
                <a:defRPr/>
              </a:pPr>
              <a:t>6/2/2016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06B47C-9A2B-4BC6-A223-974633A65B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079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BEAFE7-7E87-488C-8C0F-100374CE36C5}" type="slidenum">
              <a:rPr lang="en-US"/>
              <a:pPr>
                <a:defRPr/>
              </a:pPr>
              <a:t>‹#›</a:t>
            </a:fld>
            <a:endParaRPr lang="en-US"/>
          </a:p>
        </p:txBody>
      </p:sp>
    </p:spTree>
    <p:extLst>
      <p:ext uri="{BB962C8B-B14F-4D97-AF65-F5344CB8AC3E}">
        <p14:creationId xmlns:p14="http://schemas.microsoft.com/office/powerpoint/2010/main" val="3882454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A45B29-A3D4-44AC-839F-08E89D65905E}" type="slidenum">
              <a:rPr lang="en-US"/>
              <a:pPr>
                <a:defRPr/>
              </a:pPr>
              <a:t>‹#›</a:t>
            </a:fld>
            <a:endParaRPr lang="en-US"/>
          </a:p>
        </p:txBody>
      </p:sp>
    </p:spTree>
    <p:extLst>
      <p:ext uri="{BB962C8B-B14F-4D97-AF65-F5344CB8AC3E}">
        <p14:creationId xmlns:p14="http://schemas.microsoft.com/office/powerpoint/2010/main" val="587193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64839-3820-41DA-94DB-FFFEBAD77CE6}" type="slidenum">
              <a:rPr lang="en-US"/>
              <a:pPr>
                <a:defRPr/>
              </a:pPr>
              <a:t>‹#›</a:t>
            </a:fld>
            <a:endParaRPr lang="en-US"/>
          </a:p>
        </p:txBody>
      </p:sp>
    </p:spTree>
    <p:extLst>
      <p:ext uri="{BB962C8B-B14F-4D97-AF65-F5344CB8AC3E}">
        <p14:creationId xmlns:p14="http://schemas.microsoft.com/office/powerpoint/2010/main" val="3865640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ED812-D1CA-43E9-BB96-C5F546797198}" type="slidenum">
              <a:rPr lang="en-US"/>
              <a:pPr>
                <a:defRPr/>
              </a:pPr>
              <a:t>‹#›</a:t>
            </a:fld>
            <a:endParaRPr lang="en-US"/>
          </a:p>
        </p:txBody>
      </p:sp>
    </p:spTree>
    <p:extLst>
      <p:ext uri="{BB962C8B-B14F-4D97-AF65-F5344CB8AC3E}">
        <p14:creationId xmlns:p14="http://schemas.microsoft.com/office/powerpoint/2010/main" val="1025385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E52838-7759-4870-B12C-9AEC7348948A}" type="slidenum">
              <a:rPr lang="en-US"/>
              <a:pPr>
                <a:defRPr/>
              </a:pPr>
              <a:t>‹#›</a:t>
            </a:fld>
            <a:endParaRPr lang="en-US"/>
          </a:p>
        </p:txBody>
      </p:sp>
    </p:spTree>
    <p:extLst>
      <p:ext uri="{BB962C8B-B14F-4D97-AF65-F5344CB8AC3E}">
        <p14:creationId xmlns:p14="http://schemas.microsoft.com/office/powerpoint/2010/main" val="659848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55337-0638-4695-9613-32AE18D879A8}" type="slidenum">
              <a:rPr lang="en-US"/>
              <a:pPr>
                <a:defRPr/>
              </a:pPr>
              <a:t>‹#›</a:t>
            </a:fld>
            <a:endParaRPr lang="en-US"/>
          </a:p>
        </p:txBody>
      </p:sp>
    </p:spTree>
    <p:extLst>
      <p:ext uri="{BB962C8B-B14F-4D97-AF65-F5344CB8AC3E}">
        <p14:creationId xmlns:p14="http://schemas.microsoft.com/office/powerpoint/2010/main" val="21399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27018-6DC8-4F29-804A-A4DBD6969BAB}" type="slidenum">
              <a:rPr lang="en-US"/>
              <a:pPr>
                <a:defRPr/>
              </a:pPr>
              <a:t>‹#›</a:t>
            </a:fld>
            <a:endParaRPr lang="en-US"/>
          </a:p>
        </p:txBody>
      </p:sp>
    </p:spTree>
    <p:extLst>
      <p:ext uri="{BB962C8B-B14F-4D97-AF65-F5344CB8AC3E}">
        <p14:creationId xmlns:p14="http://schemas.microsoft.com/office/powerpoint/2010/main" val="4234335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8CB195-428F-432C-92AF-F6B8A92F7FE6}" type="slidenum">
              <a:rPr lang="en-US"/>
              <a:pPr>
                <a:defRPr/>
              </a:pPr>
              <a:t>‹#›</a:t>
            </a:fld>
            <a:endParaRPr lang="en-US"/>
          </a:p>
        </p:txBody>
      </p:sp>
    </p:spTree>
    <p:extLst>
      <p:ext uri="{BB962C8B-B14F-4D97-AF65-F5344CB8AC3E}">
        <p14:creationId xmlns:p14="http://schemas.microsoft.com/office/powerpoint/2010/main" val="2352930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488D69-E9FA-463B-B32E-08DA879F6855}" type="slidenum">
              <a:rPr lang="en-US"/>
              <a:pPr>
                <a:defRPr/>
              </a:pPr>
              <a:t>‹#›</a:t>
            </a:fld>
            <a:endParaRPr lang="en-US"/>
          </a:p>
        </p:txBody>
      </p:sp>
    </p:spTree>
    <p:extLst>
      <p:ext uri="{BB962C8B-B14F-4D97-AF65-F5344CB8AC3E}">
        <p14:creationId xmlns:p14="http://schemas.microsoft.com/office/powerpoint/2010/main" val="2782001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08D1FB-FD87-4D84-9F50-DC8190D35F05}"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0C55AE-009F-44C3-B952-2071CB7FCE8E}" type="slidenum">
              <a:rPr lang="en-US"/>
              <a:pPr>
                <a:defRPr/>
              </a:pPr>
              <a:t>‹#›</a:t>
            </a:fld>
            <a:endParaRPr lang="en-US"/>
          </a:p>
        </p:txBody>
      </p:sp>
    </p:spTree>
    <p:extLst>
      <p:ext uri="{BB962C8B-B14F-4D97-AF65-F5344CB8AC3E}">
        <p14:creationId xmlns:p14="http://schemas.microsoft.com/office/powerpoint/2010/main" val="21074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CE52639-7A03-4917-996C-C8987AC77193}" type="datetimeFigureOut">
              <a:rPr lang="en-US">
                <a:solidFill>
                  <a:srgbClr val="000000"/>
                </a:solidFill>
              </a:rPr>
              <a:pPr>
                <a:defRPr/>
              </a:pPr>
              <a:t>6/2/2016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86638AA-C6A3-4F18-B2E1-ED0844DBB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2119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7782E3-9DF5-4313-83F4-A6B82FF20EBA}"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084B8F-4FFC-4F00-8C90-3B75DBBCCEF8}" type="slidenum">
              <a:rPr lang="en-US"/>
              <a:pPr>
                <a:defRPr/>
              </a:pPr>
              <a:t>‹#›</a:t>
            </a:fld>
            <a:endParaRPr lang="en-US"/>
          </a:p>
        </p:txBody>
      </p:sp>
    </p:spTree>
    <p:extLst>
      <p:ext uri="{BB962C8B-B14F-4D97-AF65-F5344CB8AC3E}">
        <p14:creationId xmlns:p14="http://schemas.microsoft.com/office/powerpoint/2010/main" val="4107104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2AA937-5D36-4390-96B0-146B067A3AF2}"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64EE4-A672-4F7B-82EF-8633E2804F7A}" type="slidenum">
              <a:rPr lang="en-US"/>
              <a:pPr>
                <a:defRPr/>
              </a:pPr>
              <a:t>‹#›</a:t>
            </a:fld>
            <a:endParaRPr lang="en-US"/>
          </a:p>
        </p:txBody>
      </p:sp>
    </p:spTree>
    <p:extLst>
      <p:ext uri="{BB962C8B-B14F-4D97-AF65-F5344CB8AC3E}">
        <p14:creationId xmlns:p14="http://schemas.microsoft.com/office/powerpoint/2010/main" val="1003473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2C2A0A-82E1-4E6A-BC2D-0732C46CEA81}"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7C6323-3480-4577-847E-8F388EE05212}" type="slidenum">
              <a:rPr lang="en-US"/>
              <a:pPr>
                <a:defRPr/>
              </a:pPr>
              <a:t>‹#›</a:t>
            </a:fld>
            <a:endParaRPr lang="en-US"/>
          </a:p>
        </p:txBody>
      </p:sp>
    </p:spTree>
    <p:extLst>
      <p:ext uri="{BB962C8B-B14F-4D97-AF65-F5344CB8AC3E}">
        <p14:creationId xmlns:p14="http://schemas.microsoft.com/office/powerpoint/2010/main" val="448026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8E11F6-50DD-41EA-86AC-76103D782648}"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B715EDD-453B-40E3-88A2-585F012AD603}" type="slidenum">
              <a:rPr lang="en-US"/>
              <a:pPr>
                <a:defRPr/>
              </a:pPr>
              <a:t>‹#›</a:t>
            </a:fld>
            <a:endParaRPr lang="en-US"/>
          </a:p>
        </p:txBody>
      </p:sp>
    </p:spTree>
    <p:extLst>
      <p:ext uri="{BB962C8B-B14F-4D97-AF65-F5344CB8AC3E}">
        <p14:creationId xmlns:p14="http://schemas.microsoft.com/office/powerpoint/2010/main" val="445015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966B22-A2ED-4E6F-946D-EEE5DA2BDF3C}"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278A61-F294-4258-AB38-B546835FC412}" type="slidenum">
              <a:rPr lang="en-US"/>
              <a:pPr>
                <a:defRPr/>
              </a:pPr>
              <a:t>‹#›</a:t>
            </a:fld>
            <a:endParaRPr lang="en-US"/>
          </a:p>
        </p:txBody>
      </p:sp>
    </p:spTree>
    <p:extLst>
      <p:ext uri="{BB962C8B-B14F-4D97-AF65-F5344CB8AC3E}">
        <p14:creationId xmlns:p14="http://schemas.microsoft.com/office/powerpoint/2010/main" val="2518544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A8FB-EBE0-4083-B256-6F4268A391BC}"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6D8066-644D-4231-A7C0-D5D0944245C3}" type="slidenum">
              <a:rPr lang="en-US"/>
              <a:pPr>
                <a:defRPr/>
              </a:pPr>
              <a:t>‹#›</a:t>
            </a:fld>
            <a:endParaRPr lang="en-US"/>
          </a:p>
        </p:txBody>
      </p:sp>
    </p:spTree>
    <p:extLst>
      <p:ext uri="{BB962C8B-B14F-4D97-AF65-F5344CB8AC3E}">
        <p14:creationId xmlns:p14="http://schemas.microsoft.com/office/powerpoint/2010/main" val="2831076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969E4-799B-4CAF-B344-60933D31D909}"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61A213-2D81-41EB-A693-ABC39B8394BC}" type="slidenum">
              <a:rPr lang="en-US"/>
              <a:pPr>
                <a:defRPr/>
              </a:pPr>
              <a:t>‹#›</a:t>
            </a:fld>
            <a:endParaRPr lang="en-US"/>
          </a:p>
        </p:txBody>
      </p:sp>
    </p:spTree>
    <p:extLst>
      <p:ext uri="{BB962C8B-B14F-4D97-AF65-F5344CB8AC3E}">
        <p14:creationId xmlns:p14="http://schemas.microsoft.com/office/powerpoint/2010/main" val="2741840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C83DB-2B45-4CBA-8A15-E7259820C9F0}"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3C6669-C7B1-4E16-A13C-8FE1C8DB948B}" type="slidenum">
              <a:rPr lang="en-US"/>
              <a:pPr>
                <a:defRPr/>
              </a:pPr>
              <a:t>‹#›</a:t>
            </a:fld>
            <a:endParaRPr lang="en-US"/>
          </a:p>
        </p:txBody>
      </p:sp>
    </p:spTree>
    <p:extLst>
      <p:ext uri="{BB962C8B-B14F-4D97-AF65-F5344CB8AC3E}">
        <p14:creationId xmlns:p14="http://schemas.microsoft.com/office/powerpoint/2010/main" val="651442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142BD-8A8A-4957-85E2-752B7388D309}"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99C95-72FF-4A30-BCA9-75D8F0EC189A}" type="slidenum">
              <a:rPr lang="en-US"/>
              <a:pPr>
                <a:defRPr/>
              </a:pPr>
              <a:t>‹#›</a:t>
            </a:fld>
            <a:endParaRPr lang="en-US"/>
          </a:p>
        </p:txBody>
      </p:sp>
    </p:spTree>
    <p:extLst>
      <p:ext uri="{BB962C8B-B14F-4D97-AF65-F5344CB8AC3E}">
        <p14:creationId xmlns:p14="http://schemas.microsoft.com/office/powerpoint/2010/main" val="649447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B7E80D-6F8D-4B20-A987-5A98E12AFC01}"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7B648E-8CDF-4012-AF51-31A8487BCF88}" type="slidenum">
              <a:rPr lang="en-US"/>
              <a:pPr>
                <a:defRPr/>
              </a:pPr>
              <a:t>‹#›</a:t>
            </a:fld>
            <a:endParaRPr lang="en-US"/>
          </a:p>
        </p:txBody>
      </p:sp>
    </p:spTree>
    <p:extLst>
      <p:ext uri="{BB962C8B-B14F-4D97-AF65-F5344CB8AC3E}">
        <p14:creationId xmlns:p14="http://schemas.microsoft.com/office/powerpoint/2010/main" val="30893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6DEE8E-FD46-4671-8313-3BD3CA311171}" type="datetimeFigureOut">
              <a:rPr lang="en-US">
                <a:solidFill>
                  <a:srgbClr val="000000"/>
                </a:solidFill>
              </a:rPr>
              <a:pPr>
                <a:defRPr/>
              </a:pPr>
              <a:t>6/2/2016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49E419-BC9F-45D3-96AB-5EBF2754E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023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08D1FB-FD87-4D84-9F50-DC8190D35F05}"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0C55AE-009F-44C3-B952-2071CB7FCE8E}" type="slidenum">
              <a:rPr lang="en-US"/>
              <a:pPr>
                <a:defRPr/>
              </a:pPr>
              <a:t>‹#›</a:t>
            </a:fld>
            <a:endParaRPr lang="en-US"/>
          </a:p>
        </p:txBody>
      </p:sp>
    </p:spTree>
    <p:extLst>
      <p:ext uri="{BB962C8B-B14F-4D97-AF65-F5344CB8AC3E}">
        <p14:creationId xmlns:p14="http://schemas.microsoft.com/office/powerpoint/2010/main" val="3874587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7782E3-9DF5-4313-83F4-A6B82FF20EBA}"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084B8F-4FFC-4F00-8C90-3B75DBBCCEF8}" type="slidenum">
              <a:rPr lang="en-US"/>
              <a:pPr>
                <a:defRPr/>
              </a:pPr>
              <a:t>‹#›</a:t>
            </a:fld>
            <a:endParaRPr lang="en-US"/>
          </a:p>
        </p:txBody>
      </p:sp>
    </p:spTree>
    <p:extLst>
      <p:ext uri="{BB962C8B-B14F-4D97-AF65-F5344CB8AC3E}">
        <p14:creationId xmlns:p14="http://schemas.microsoft.com/office/powerpoint/2010/main" val="3954970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2AA937-5D36-4390-96B0-146B067A3AF2}"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64EE4-A672-4F7B-82EF-8633E2804F7A}" type="slidenum">
              <a:rPr lang="en-US"/>
              <a:pPr>
                <a:defRPr/>
              </a:pPr>
              <a:t>‹#›</a:t>
            </a:fld>
            <a:endParaRPr lang="en-US"/>
          </a:p>
        </p:txBody>
      </p:sp>
    </p:spTree>
    <p:extLst>
      <p:ext uri="{BB962C8B-B14F-4D97-AF65-F5344CB8AC3E}">
        <p14:creationId xmlns:p14="http://schemas.microsoft.com/office/powerpoint/2010/main" val="3096948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2C2A0A-82E1-4E6A-BC2D-0732C46CEA81}"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7C6323-3480-4577-847E-8F388EE05212}" type="slidenum">
              <a:rPr lang="en-US"/>
              <a:pPr>
                <a:defRPr/>
              </a:pPr>
              <a:t>‹#›</a:t>
            </a:fld>
            <a:endParaRPr lang="en-US"/>
          </a:p>
        </p:txBody>
      </p:sp>
    </p:spTree>
    <p:extLst>
      <p:ext uri="{BB962C8B-B14F-4D97-AF65-F5344CB8AC3E}">
        <p14:creationId xmlns:p14="http://schemas.microsoft.com/office/powerpoint/2010/main" val="402916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8E11F6-50DD-41EA-86AC-76103D782648}"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B715EDD-453B-40E3-88A2-585F012AD603}" type="slidenum">
              <a:rPr lang="en-US"/>
              <a:pPr>
                <a:defRPr/>
              </a:pPr>
              <a:t>‹#›</a:t>
            </a:fld>
            <a:endParaRPr lang="en-US"/>
          </a:p>
        </p:txBody>
      </p:sp>
    </p:spTree>
    <p:extLst>
      <p:ext uri="{BB962C8B-B14F-4D97-AF65-F5344CB8AC3E}">
        <p14:creationId xmlns:p14="http://schemas.microsoft.com/office/powerpoint/2010/main" val="1682457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966B22-A2ED-4E6F-946D-EEE5DA2BDF3C}"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278A61-F294-4258-AB38-B546835FC412}" type="slidenum">
              <a:rPr lang="en-US"/>
              <a:pPr>
                <a:defRPr/>
              </a:pPr>
              <a:t>‹#›</a:t>
            </a:fld>
            <a:endParaRPr lang="en-US"/>
          </a:p>
        </p:txBody>
      </p:sp>
    </p:spTree>
    <p:extLst>
      <p:ext uri="{BB962C8B-B14F-4D97-AF65-F5344CB8AC3E}">
        <p14:creationId xmlns:p14="http://schemas.microsoft.com/office/powerpoint/2010/main" val="2353351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A8FB-EBE0-4083-B256-6F4268A391BC}"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6D8066-644D-4231-A7C0-D5D0944245C3}" type="slidenum">
              <a:rPr lang="en-US"/>
              <a:pPr>
                <a:defRPr/>
              </a:pPr>
              <a:t>‹#›</a:t>
            </a:fld>
            <a:endParaRPr lang="en-US"/>
          </a:p>
        </p:txBody>
      </p:sp>
    </p:spTree>
    <p:extLst>
      <p:ext uri="{BB962C8B-B14F-4D97-AF65-F5344CB8AC3E}">
        <p14:creationId xmlns:p14="http://schemas.microsoft.com/office/powerpoint/2010/main" val="62792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969E4-799B-4CAF-B344-60933D31D909}"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61A213-2D81-41EB-A693-ABC39B8394BC}" type="slidenum">
              <a:rPr lang="en-US"/>
              <a:pPr>
                <a:defRPr/>
              </a:pPr>
              <a:t>‹#›</a:t>
            </a:fld>
            <a:endParaRPr lang="en-US"/>
          </a:p>
        </p:txBody>
      </p:sp>
    </p:spTree>
    <p:extLst>
      <p:ext uri="{BB962C8B-B14F-4D97-AF65-F5344CB8AC3E}">
        <p14:creationId xmlns:p14="http://schemas.microsoft.com/office/powerpoint/2010/main" val="992920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C83DB-2B45-4CBA-8A15-E7259820C9F0}"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3C6669-C7B1-4E16-A13C-8FE1C8DB948B}" type="slidenum">
              <a:rPr lang="en-US"/>
              <a:pPr>
                <a:defRPr/>
              </a:pPr>
              <a:t>‹#›</a:t>
            </a:fld>
            <a:endParaRPr lang="en-US"/>
          </a:p>
        </p:txBody>
      </p:sp>
    </p:spTree>
    <p:extLst>
      <p:ext uri="{BB962C8B-B14F-4D97-AF65-F5344CB8AC3E}">
        <p14:creationId xmlns:p14="http://schemas.microsoft.com/office/powerpoint/2010/main" val="37304413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142BD-8A8A-4957-85E2-752B7388D309}"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99C95-72FF-4A30-BCA9-75D8F0EC189A}" type="slidenum">
              <a:rPr lang="en-US"/>
              <a:pPr>
                <a:defRPr/>
              </a:pPr>
              <a:t>‹#›</a:t>
            </a:fld>
            <a:endParaRPr lang="en-US"/>
          </a:p>
        </p:txBody>
      </p:sp>
    </p:spTree>
    <p:extLst>
      <p:ext uri="{BB962C8B-B14F-4D97-AF65-F5344CB8AC3E}">
        <p14:creationId xmlns:p14="http://schemas.microsoft.com/office/powerpoint/2010/main" val="234935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BFF8D13-5347-4351-9A25-DCAB902B6EFA}" type="datetimeFigureOut">
              <a:rPr lang="en-US">
                <a:solidFill>
                  <a:srgbClr val="000000"/>
                </a:solidFill>
              </a:rPr>
              <a:pPr>
                <a:defRPr/>
              </a:pPr>
              <a:t>6/2/2016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7D756B-FAB3-445E-A09C-7B9500997A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722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B7E80D-6F8D-4B20-A987-5A98E12AFC01}" type="datetimeFigureOut">
              <a:rPr lang="en-US">
                <a:solidFill>
                  <a:prstClr val="black">
                    <a:tint val="75000"/>
                  </a:prstClr>
                </a:solidFill>
              </a:rPr>
              <a:pPr>
                <a:def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7B648E-8CDF-4012-AF51-31A8487BCF88}" type="slidenum">
              <a:rPr lang="en-US"/>
              <a:pPr>
                <a:defRPr/>
              </a:pPr>
              <a:t>‹#›</a:t>
            </a:fld>
            <a:endParaRPr lang="en-US"/>
          </a:p>
        </p:txBody>
      </p:sp>
    </p:spTree>
    <p:extLst>
      <p:ext uri="{BB962C8B-B14F-4D97-AF65-F5344CB8AC3E}">
        <p14:creationId xmlns:p14="http://schemas.microsoft.com/office/powerpoint/2010/main" val="1112745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7EF05C-5E05-41BA-83A7-94D5205DC0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797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93F858-E909-441C-9532-825C8B7C28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9889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920E2-5222-4919-842C-AEDFF195E7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244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8811B-7B73-4E36-B6C0-E93096141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7607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63FF146-8C3A-4CF2-936D-C527528C0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5079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5AA898-F189-40EC-AAA1-B947538695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8559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0D4D68-B02D-4B70-93FC-2A75150A9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90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0A5D3C-5E06-4F90-8DEB-63545DE95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483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5FF0EF-0398-4E46-B81C-6FAE6F187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54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C3D4EE-AF84-4F59-AADA-DC499EF8BF4F}" type="datetimeFigureOut">
              <a:rPr lang="en-US">
                <a:solidFill>
                  <a:srgbClr val="000000"/>
                </a:solidFill>
              </a:rPr>
              <a:pPr>
                <a:defRPr/>
              </a:pPr>
              <a:t>6/2/2016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0CE6A4-2BD7-4D1A-86E6-3B82C71B95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8228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CD67C-EF9C-4796-AA1B-89E64C83B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13213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9BDAF7-1DAA-4530-B73A-C122B08D6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331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EB511E-1936-4CBC-AF71-6E58EE1198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196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5AA5ED-21A3-4303-B6E6-474A0DCC91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37580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F1CBF5-4F7C-4A7A-A726-5B609F7347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7181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18FD008-C0EE-4589-B721-C0DB73F16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464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48FD5A6-131E-492F-B2E7-9DDB02A98C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87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60D86DB-C550-49F8-BC76-659D9BDF59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1388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0478863-F79F-4C0F-ACC2-8C9BAF78B1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3281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6407A1E-228E-41F1-AE41-7D6384EFA2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71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57AF0E-AB15-45FA-B4FB-E1300F49F527}" type="datetimeFigureOut">
              <a:rPr lang="en-US">
                <a:solidFill>
                  <a:srgbClr val="000000"/>
                </a:solidFill>
              </a:rPr>
              <a:pPr>
                <a:defRPr/>
              </a:pPr>
              <a:t>6/2/2016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D2B19-7810-434C-89AE-E9186E947D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83593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875C541-B678-4549-9C49-D1C5DE4ACE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26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C3EE7C-D9C0-4F9A-90DD-22E88F98E2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8542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AAE9E6D-905A-4F8C-AFB8-0668BCCEB0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355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31FDE8-1CDC-4A6D-ACC8-CA2CC4B9B4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4113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4B77125-9478-4684-BA0F-680438C85E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21371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3E23DE-64AD-4AA7-A435-8AE41D1338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28199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711C4A8-898A-4FB1-8796-6E9417CF04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96401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CBD2BDA6-862A-4096-9DA5-CB0602DCEA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4414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384056-D092-45F6-A57C-19E509E845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6170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D3307AF-0FCF-4528-9FA9-8FAB691053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9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8.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7E387F3A-63B7-4172-A7BE-DA75BD6DD55D}" type="datetimeFigureOut">
              <a:rPr lang="en-US">
                <a:solidFill>
                  <a:srgbClr val="000000"/>
                </a:solidFill>
              </a:rPr>
              <a:pPr fontAlgn="base">
                <a:spcBef>
                  <a:spcPct val="0"/>
                </a:spcBef>
                <a:spcAft>
                  <a:spcPct val="0"/>
                </a:spcAft>
                <a:defRPr/>
              </a:pPr>
              <a:t>6/2/2016</a:t>
            </a:fld>
            <a:endParaRPr lang="en-US">
              <a:solidFill>
                <a:srgbClr val="000000"/>
              </a:solidFill>
            </a:endParaRPr>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C67CFB1-5512-4598-B5AF-BEFBB0E1DD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690826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611F117-6D9B-4A2F-AB5C-0932118C72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183909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fld id="{E03B5820-82C7-47D4-AB03-E120822025E9}" type="datetimeFigureOut">
              <a:rPr lang="en-US">
                <a:solidFill>
                  <a:prstClr val="black">
                    <a:tint val="75000"/>
                  </a:prstClr>
                </a:solidFill>
              </a:rPr>
              <a:pPr fontAlgn="base">
                <a:spcBef>
                  <a:spcPct val="0"/>
                </a:spcBef>
                <a:spcAft>
                  <a:spcPct val="0"/>
                </a:spcAft>
                <a:defRPr/>
              </a:pPr>
              <a:t>6/2/2016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3D8097F8-832B-4C12-BD81-FBD98D55397E}"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26293433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4B7542A1-3509-4599-94E9-A275CC2925A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443167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fontAlgn="base">
              <a:spcBef>
                <a:spcPct val="0"/>
              </a:spcBef>
              <a:spcAft>
                <a:spcPct val="0"/>
              </a:spcAft>
              <a:defRPr/>
            </a:pPr>
            <a:fld id="{E03B5820-82C7-47D4-AB03-E120822025E9}" type="datetimeFigureOut">
              <a:rPr lang="en-US">
                <a:solidFill>
                  <a:prstClr val="black">
                    <a:tint val="75000"/>
                  </a:prstClr>
                </a:solidFill>
              </a:rPr>
              <a:pPr fontAlgn="base">
                <a:spcBef>
                  <a:spcPct val="0"/>
                </a:spcBef>
                <a:spcAft>
                  <a:spcPct val="0"/>
                </a:spcAft>
                <a:defRPr/>
              </a:pPr>
              <a:t>6/2/2016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defRPr/>
            </a:pPr>
            <a:fld id="{3D8097F8-832B-4C12-BD81-FBD98D55397E}"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33609036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fontAlgn="base">
              <a:spcBef>
                <a:spcPct val="0"/>
              </a:spcBef>
              <a:spcAft>
                <a:spcPct val="0"/>
              </a:spcAft>
              <a:defRPr/>
            </a:pPr>
            <a:fld id="{E03B5820-82C7-47D4-AB03-E120822025E9}" type="datetimeFigureOut">
              <a:rPr lang="en-US">
                <a:solidFill>
                  <a:prstClr val="black">
                    <a:tint val="75000"/>
                  </a:prstClr>
                </a:solidFill>
              </a:rPr>
              <a:pPr fontAlgn="base">
                <a:spcBef>
                  <a:spcPct val="0"/>
                </a:spcBef>
                <a:spcAft>
                  <a:spcPct val="0"/>
                </a:spcAft>
                <a:defRPr/>
              </a:pPr>
              <a:t>6/2/2016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defRPr/>
            </a:pPr>
            <a:fld id="{3D8097F8-832B-4C12-BD81-FBD98D55397E}"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52379442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0611F117-6D9B-4A2F-AB5C-0932118C72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0255114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0" fontAlgn="base" hangingPunct="0">
        <a:spcBef>
          <a:spcPct val="0"/>
        </a:spcBef>
        <a:spcAft>
          <a:spcPct val="0"/>
        </a:spcAft>
        <a:defRPr sz="3300">
          <a:solidFill>
            <a:schemeClr val="tx2"/>
          </a:solidFill>
          <a:latin typeface="Arial" charset="0"/>
        </a:defRPr>
      </a:lvl6pPr>
      <a:lvl7pPr marL="685800" algn="ctr" rtl="0" eaLnBrk="0" fontAlgn="base" hangingPunct="0">
        <a:spcBef>
          <a:spcPct val="0"/>
        </a:spcBef>
        <a:spcAft>
          <a:spcPct val="0"/>
        </a:spcAft>
        <a:defRPr sz="3300">
          <a:solidFill>
            <a:schemeClr val="tx2"/>
          </a:solidFill>
          <a:latin typeface="Arial" charset="0"/>
        </a:defRPr>
      </a:lvl7pPr>
      <a:lvl8pPr marL="1028700" algn="ctr" rtl="0" eaLnBrk="0" fontAlgn="base" hangingPunct="0">
        <a:spcBef>
          <a:spcPct val="0"/>
        </a:spcBef>
        <a:spcAft>
          <a:spcPct val="0"/>
        </a:spcAft>
        <a:defRPr sz="3300">
          <a:solidFill>
            <a:schemeClr val="tx2"/>
          </a:solidFill>
          <a:latin typeface="Arial" charset="0"/>
        </a:defRPr>
      </a:lvl8pPr>
      <a:lvl9pPr marL="1371600" algn="ctr" rtl="0" eaLnBrk="0" fontAlgn="base" hangingPunct="0">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57BB08-8C6F-4D2C-8426-D53613FE1E3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886459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http://www.jimnortonphd.com/" TargetMode="External"/><Relationship Id="rId4" Type="http://schemas.openxmlformats.org/officeDocument/2006/relationships/hyperlink" Target="mailto:norton100@bellsouth.net"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hefreedictionary.com/_/misc/HarperCollinsProducts.aspx?English" TargetMode="Externa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8.xml"/><Relationship Id="rId1" Type="http://schemas.openxmlformats.org/officeDocument/2006/relationships/themeOverride" Target="../theme/themeOverride1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jpe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wmf"/><Relationship Id="rId7" Type="http://schemas.openxmlformats.org/officeDocument/2006/relationships/image" Target="../media/image1.jpeg"/><Relationship Id="rId2" Type="http://schemas.openxmlformats.org/officeDocument/2006/relationships/image" Target="../media/image6.wmf"/><Relationship Id="rId1" Type="http://schemas.openxmlformats.org/officeDocument/2006/relationships/slideLayout" Target="../slideLayouts/slideLayout29.xml"/><Relationship Id="rId6" Type="http://schemas.openxmlformats.org/officeDocument/2006/relationships/image" Target="../media/image3.wmf"/><Relationship Id="rId5" Type="http://schemas.openxmlformats.org/officeDocument/2006/relationships/image" Target="../media/image9.wm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5.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0" y="762000"/>
            <a:ext cx="8153400" cy="1676400"/>
          </a:xfrm>
        </p:spPr>
        <p:txBody>
          <a:bodyPr/>
          <a:lstStyle/>
          <a:p>
            <a:pPr eaLnBrk="1" hangingPunct="1"/>
            <a:r>
              <a:rPr lang="en-US" altLang="en-US" sz="5400" i="1" dirty="0" smtClean="0"/>
              <a:t/>
            </a:r>
            <a:br>
              <a:rPr lang="en-US" altLang="en-US" sz="5400" i="1" dirty="0" smtClean="0"/>
            </a:br>
            <a:r>
              <a:rPr lang="en-US" altLang="en-US" sz="5400" i="1" dirty="0" smtClean="0"/>
              <a:t/>
            </a:r>
            <a:br>
              <a:rPr lang="en-US" altLang="en-US" sz="5400" i="1" dirty="0" smtClean="0"/>
            </a:br>
            <a:r>
              <a:rPr lang="en-US" altLang="en-US" sz="5400" i="1" dirty="0" smtClean="0"/>
              <a:t/>
            </a:r>
            <a:br>
              <a:rPr lang="en-US" altLang="en-US" sz="5400" i="1" dirty="0" smtClean="0"/>
            </a:br>
            <a:r>
              <a:rPr lang="en-US" altLang="en-US" sz="3200" b="1" i="1" dirty="0" smtClean="0"/>
              <a:t>3 Related Paradoxes</a:t>
            </a:r>
            <a:br>
              <a:rPr lang="en-US" altLang="en-US" sz="3200" b="1" i="1" dirty="0" smtClean="0"/>
            </a:br>
            <a:r>
              <a:rPr lang="en-US" altLang="en-US" sz="3200" b="1" i="1" dirty="0"/>
              <a:t>I</a:t>
            </a:r>
            <a:r>
              <a:rPr lang="en-US" altLang="en-US" sz="3200" b="1" i="1" dirty="0" smtClean="0"/>
              <a:t>ncluding </a:t>
            </a:r>
            <a:br>
              <a:rPr lang="en-US" altLang="en-US" sz="3200" b="1" i="1" dirty="0" smtClean="0"/>
            </a:br>
            <a:r>
              <a:rPr lang="en-US" altLang="en-US" sz="3200" b="1" i="1" dirty="0" smtClean="0"/>
              <a:t>The Will Roger’s </a:t>
            </a:r>
            <a:r>
              <a:rPr lang="en-US" altLang="en-US" sz="3200" b="1" i="1" dirty="0" smtClean="0"/>
              <a:t>Phenomenon</a:t>
            </a:r>
            <a:br>
              <a:rPr lang="en-US" altLang="en-US" sz="3200" b="1" i="1" dirty="0" smtClean="0"/>
            </a:br>
            <a:r>
              <a:rPr lang="en-US" altLang="en-US" sz="3200" b="1" i="1" dirty="0"/>
              <a:t/>
            </a:r>
            <a:br>
              <a:rPr lang="en-US" altLang="en-US" sz="3200" b="1" i="1" dirty="0"/>
            </a:br>
            <a:r>
              <a:rPr lang="en-US" altLang="en-US" sz="2400" b="1" i="1" dirty="0" smtClean="0"/>
              <a:t>H. James Norton &amp; George W. Divine</a:t>
            </a:r>
            <a:br>
              <a:rPr lang="en-US" altLang="en-US" sz="2400" b="1" i="1" dirty="0" smtClean="0"/>
            </a:br>
            <a:r>
              <a:rPr lang="en-US" altLang="en-US" sz="1800" b="1" i="1" dirty="0"/>
              <a:t/>
            </a:r>
            <a:br>
              <a:rPr lang="en-US" altLang="en-US" sz="1800" b="1" i="1" dirty="0"/>
            </a:br>
            <a:r>
              <a:rPr lang="en-US" altLang="en-US" sz="1800" b="1" i="1" dirty="0" smtClean="0">
                <a:hlinkClick r:id="rId4"/>
              </a:rPr>
              <a:t>norton100@bellsouth.net</a:t>
            </a:r>
            <a:r>
              <a:rPr lang="en-US" altLang="en-US" sz="1800" b="1" i="1" dirty="0" smtClean="0"/>
              <a:t/>
            </a:r>
            <a:br>
              <a:rPr lang="en-US" altLang="en-US" sz="1800" b="1" i="1" dirty="0" smtClean="0"/>
            </a:br>
            <a:r>
              <a:rPr lang="en-US" altLang="en-US" sz="1800" b="1" i="1" dirty="0" smtClean="0"/>
              <a:t>Website: </a:t>
            </a:r>
            <a:r>
              <a:rPr lang="en-US" altLang="en-US" sz="1800" b="1" i="1" dirty="0" smtClean="0">
                <a:hlinkClick r:id="rId5"/>
              </a:rPr>
              <a:t>www.jimnortonphd.com</a:t>
            </a:r>
            <a:r>
              <a:rPr lang="en-US" altLang="en-US" sz="1800" b="1" i="1" dirty="0" smtClean="0"/>
              <a:t> </a:t>
            </a:r>
            <a:r>
              <a:rPr lang="en-US" altLang="en-US" sz="3200" b="1" i="1" dirty="0" smtClean="0"/>
              <a:t/>
            </a:r>
            <a:br>
              <a:rPr lang="en-US" altLang="en-US" sz="3200" b="1" i="1" dirty="0" smtClean="0"/>
            </a:br>
            <a:endParaRPr lang="en-US" altLang="en-US" sz="3200" b="1" i="1" dirty="0" smtClean="0"/>
          </a:p>
        </p:txBody>
      </p:sp>
      <p:sp>
        <p:nvSpPr>
          <p:cNvPr id="52227" name="Rectangle 3"/>
          <p:cNvSpPr>
            <a:spLocks noGrp="1" noChangeArrowheads="1"/>
          </p:cNvSpPr>
          <p:nvPr>
            <p:ph type="subTitle" idx="4294967295"/>
          </p:nvPr>
        </p:nvSpPr>
        <p:spPr>
          <a:xfrm>
            <a:off x="2362200" y="2590800"/>
            <a:ext cx="6781800" cy="2667000"/>
          </a:xfrm>
        </p:spPr>
        <p:txBody>
          <a:bodyPr/>
          <a:lstStyle/>
          <a:p>
            <a:pPr marL="0" indent="0" algn="ctr">
              <a:buFontTx/>
              <a:buNone/>
            </a:pPr>
            <a:endParaRPr lang="en-US" altLang="en-US" b="1" dirty="0" smtClean="0"/>
          </a:p>
          <a:p>
            <a:pPr marL="0" indent="0" algn="ctr">
              <a:buFontTx/>
              <a:buNone/>
            </a:pPr>
            <a:endParaRPr lang="en-US" altLang="en-US" b="1" dirty="0" smtClean="0"/>
          </a:p>
          <a:p>
            <a:pPr marL="0" indent="0" algn="ctr">
              <a:buFontTx/>
              <a:buNone/>
            </a:pPr>
            <a:endParaRPr lang="en-US" altLang="en-US" b="1" dirty="0" smtClean="0"/>
          </a:p>
          <a:p>
            <a:pPr marL="0" indent="0" algn="ctr">
              <a:buFontTx/>
              <a:buNone/>
            </a:pPr>
            <a:endParaRPr lang="en-US" altLang="en-US" b="1" dirty="0" smtClean="0"/>
          </a:p>
          <a:p>
            <a:pPr marL="0" indent="0" algn="ctr" eaLnBrk="1" hangingPunct="1">
              <a:buFontTx/>
              <a:buNone/>
            </a:pPr>
            <a:endParaRPr lang="en-US" altLang="en-US" sz="4400" i="1" dirty="0" smtClean="0"/>
          </a:p>
        </p:txBody>
      </p:sp>
    </p:spTree>
    <p:extLst>
      <p:ext uri="{BB962C8B-B14F-4D97-AF65-F5344CB8AC3E}">
        <p14:creationId xmlns:p14="http://schemas.microsoft.com/office/powerpoint/2010/main" val="1882542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868362"/>
          </a:xfrm>
        </p:spPr>
        <p:txBody>
          <a:bodyPr/>
          <a:lstStyle/>
          <a:p>
            <a:pPr eaLnBrk="1" hangingPunct="1"/>
            <a:r>
              <a:rPr lang="en-US" altLang="en-US" b="1" smtClean="0">
                <a:latin typeface="Times New Roman" panose="02020603050405020304" pitchFamily="18" charset="0"/>
                <a:cs typeface="Times New Roman" panose="02020603050405020304" pitchFamily="18" charset="0"/>
              </a:rPr>
              <a:t>How has this happened?</a:t>
            </a:r>
          </a:p>
        </p:txBody>
      </p:sp>
      <p:sp>
        <p:nvSpPr>
          <p:cNvPr id="3" name="Content Placeholder 2"/>
          <p:cNvSpPr>
            <a:spLocks noGrp="1"/>
          </p:cNvSpPr>
          <p:nvPr>
            <p:ph idx="1"/>
          </p:nvPr>
        </p:nvSpPr>
        <p:spPr>
          <a:xfrm>
            <a:off x="457200" y="1371600"/>
            <a:ext cx="8229600" cy="4754563"/>
          </a:xfrm>
        </p:spPr>
        <p:txBody>
          <a:bodyPr rtlCol="0">
            <a:normAutofit lnSpcReduction="10000"/>
          </a:bodyPr>
          <a:lstStyle/>
          <a:p>
            <a:pPr eaLnBrk="1" fontAlgn="auto" hangingPunct="1">
              <a:spcAft>
                <a:spcPts val="0"/>
              </a:spcAft>
              <a:defRPr/>
            </a:pPr>
            <a:r>
              <a:rPr lang="en-US" sz="3600" b="1" dirty="0" smtClean="0">
                <a:latin typeface="Times New Roman" pitchFamily="18" charset="0"/>
                <a:cs typeface="Times New Roman" pitchFamily="18" charset="0"/>
              </a:rPr>
              <a:t>Has the company used lighter materials to  lower the cars’ and trucks’ weight?</a:t>
            </a:r>
          </a:p>
          <a:p>
            <a:pPr eaLnBrk="1" fontAlgn="auto" hangingPunct="1">
              <a:spcAft>
                <a:spcPts val="0"/>
              </a:spcAft>
              <a:buFont typeface="Arial" panose="020B0604020202020204" pitchFamily="34" charset="0"/>
              <a:buNone/>
              <a:defRPr/>
            </a:pPr>
            <a:endParaRPr lang="en-US" sz="3600" b="1" dirty="0" smtClean="0">
              <a:latin typeface="Times New Roman" pitchFamily="18" charset="0"/>
              <a:cs typeface="Times New Roman" pitchFamily="18" charset="0"/>
            </a:endParaRPr>
          </a:p>
          <a:p>
            <a:pPr eaLnBrk="1" fontAlgn="auto" hangingPunct="1">
              <a:spcAft>
                <a:spcPts val="0"/>
              </a:spcAft>
              <a:defRPr/>
            </a:pPr>
            <a:r>
              <a:rPr lang="en-US" sz="3600" b="1" dirty="0" smtClean="0">
                <a:latin typeface="Times New Roman" pitchFamily="18" charset="0"/>
                <a:cs typeface="Times New Roman" pitchFamily="18" charset="0"/>
              </a:rPr>
              <a:t>Have they developed a more fuel efficient engine?</a:t>
            </a:r>
          </a:p>
          <a:p>
            <a:pPr eaLnBrk="1" fontAlgn="auto" hangingPunct="1">
              <a:spcAft>
                <a:spcPts val="0"/>
              </a:spcAft>
              <a:buFont typeface="Arial" panose="020B0604020202020204" pitchFamily="34" charset="0"/>
              <a:buNone/>
              <a:defRPr/>
            </a:pPr>
            <a:endParaRPr lang="en-US" sz="3600" b="1" dirty="0" smtClean="0">
              <a:latin typeface="Times New Roman" pitchFamily="18" charset="0"/>
              <a:cs typeface="Times New Roman" pitchFamily="18" charset="0"/>
            </a:endParaRPr>
          </a:p>
          <a:p>
            <a:pPr eaLnBrk="1" fontAlgn="auto" hangingPunct="1">
              <a:spcAft>
                <a:spcPts val="0"/>
              </a:spcAft>
              <a:defRPr/>
            </a:pPr>
            <a:r>
              <a:rPr lang="en-US" sz="3600" b="1" dirty="0" smtClean="0">
                <a:latin typeface="Times New Roman" pitchFamily="18" charset="0"/>
                <a:cs typeface="Times New Roman" pitchFamily="18" charset="0"/>
              </a:rPr>
              <a:t>Perhaps Not!!!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556284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1600200"/>
            <a:ext cx="8229600" cy="2743200"/>
          </a:xfrm>
        </p:spPr>
        <p:txBody>
          <a:bodyPr/>
          <a:lstStyle/>
          <a:p>
            <a:pPr eaLnBrk="1" hangingPunct="1"/>
            <a:endParaRPr lang="en-US" altLang="en-US" smtClean="0"/>
          </a:p>
          <a:p>
            <a:pPr eaLnBrk="1" hangingPunct="1">
              <a:buFont typeface="Arial" panose="020B0604020202020204" pitchFamily="34" charset="0"/>
              <a:buNone/>
            </a:pPr>
            <a:endParaRPr lang="en-US" altLang="en-US" smtClean="0"/>
          </a:p>
        </p:txBody>
      </p:sp>
      <p:pic>
        <p:nvPicPr>
          <p:cNvPr id="72707" name="Picture 3" descr="C:\Documents and Settings\Brigid Norton\Local Settings\Temporary Internet Files\Content.IE5\I8BNJ69K\MC900383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352800"/>
            <a:ext cx="18256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9"/>
          <p:cNvSpPr txBox="1">
            <a:spLocks noChangeArrowheads="1"/>
          </p:cNvSpPr>
          <p:nvPr/>
        </p:nvSpPr>
        <p:spPr bwMode="auto">
          <a:xfrm>
            <a:off x="990600" y="685800"/>
            <a:ext cx="74485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By regulation Honest Abe’s vehicles are  required to be </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classified as  either cars or truck.</a:t>
            </a:r>
          </a:p>
          <a:p>
            <a:pPr fontAlgn="base">
              <a:spcBef>
                <a:spcPct val="0"/>
              </a:spcBef>
              <a:spcAft>
                <a:spcPct val="0"/>
              </a:spcAft>
              <a:buFontTx/>
              <a:buNone/>
            </a:pPr>
            <a:endParaRPr lang="en-US" altLang="en-US" sz="2400" b="1"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However some vehicles are hybrids such  as SUVs  get</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gas mileage higher than  trucks but  lower than cars.</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These vehicles are sometimes known as Crucks.</a:t>
            </a:r>
          </a:p>
        </p:txBody>
      </p:sp>
      <p:sp>
        <p:nvSpPr>
          <p:cNvPr id="72709" name="TextBox 12"/>
          <p:cNvSpPr txBox="1">
            <a:spLocks noChangeArrowheads="1"/>
          </p:cNvSpPr>
          <p:nvPr/>
        </p:nvSpPr>
        <p:spPr bwMode="auto">
          <a:xfrm>
            <a:off x="838200" y="4953000"/>
            <a:ext cx="7696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Suppose 40% of Abe’s vehicles are cars, 40% are trucks, and 20% are Crucks.  Let’s consider the importance, as far as gas mileage, as to whether  the Crucks are classified as cars or trucks .</a:t>
            </a:r>
          </a:p>
        </p:txBody>
      </p:sp>
    </p:spTree>
    <p:extLst>
      <p:ext uri="{BB962C8B-B14F-4D97-AF65-F5344CB8AC3E}">
        <p14:creationId xmlns:p14="http://schemas.microsoft.com/office/powerpoint/2010/main" val="203299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2" descr="C:\Documents and Settings\Brigid Norton\Local Settings\Temporary Internet Files\Content.IE5\I8BNJ69K\MC900383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1" y="1943100"/>
            <a:ext cx="1369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3" descr="C:\Documents and Settings\Brigid Norton\Local Settings\Temporary Internet Files\Content.IE5\F7Q78WRB\MC900326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1" y="3486150"/>
            <a:ext cx="135493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3" descr="C:\Documents and Settings\Brigid Norton\Local Settings\Temporary Internet Files\Content.IE5\F7Q78WRB\MC900326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1" y="3486150"/>
            <a:ext cx="135493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Box 9"/>
          <p:cNvSpPr txBox="1">
            <a:spLocks noChangeArrowheads="1"/>
          </p:cNvSpPr>
          <p:nvPr/>
        </p:nvSpPr>
        <p:spPr bwMode="auto">
          <a:xfrm>
            <a:off x="1600200" y="1371601"/>
            <a:ext cx="5715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700" b="1">
                <a:solidFill>
                  <a:prstClr val="black"/>
                </a:solidFill>
                <a:latin typeface="Times New Roman" panose="02020603050405020304" pitchFamily="18" charset="0"/>
                <a:cs typeface="Times New Roman" panose="02020603050405020304" pitchFamily="18" charset="0"/>
              </a:rPr>
              <a:t>When Crucks are included  with cars.</a:t>
            </a:r>
          </a:p>
        </p:txBody>
      </p:sp>
      <p:sp>
        <p:nvSpPr>
          <p:cNvPr id="73736" name="TextBox 11"/>
          <p:cNvSpPr txBox="1">
            <a:spLocks noChangeArrowheads="1"/>
          </p:cNvSpPr>
          <p:nvPr/>
        </p:nvSpPr>
        <p:spPr bwMode="auto">
          <a:xfrm>
            <a:off x="2286000" y="3028950"/>
            <a:ext cx="4457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500" b="1">
                <a:solidFill>
                  <a:prstClr val="black"/>
                </a:solidFill>
                <a:latin typeface="Times New Roman" panose="02020603050405020304" pitchFamily="18" charset="0"/>
                <a:cs typeface="Times New Roman" panose="02020603050405020304" pitchFamily="18" charset="0"/>
              </a:rPr>
              <a:t>30 mpg                       30 mpg                         20 mpg               </a:t>
            </a:r>
          </a:p>
        </p:txBody>
      </p:sp>
      <p:sp>
        <p:nvSpPr>
          <p:cNvPr id="73737" name="TextBox 12"/>
          <p:cNvSpPr txBox="1">
            <a:spLocks noChangeArrowheads="1"/>
          </p:cNvSpPr>
          <p:nvPr/>
        </p:nvSpPr>
        <p:spPr bwMode="auto">
          <a:xfrm>
            <a:off x="2343150" y="4743450"/>
            <a:ext cx="32688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500" b="1">
                <a:solidFill>
                  <a:prstClr val="black"/>
                </a:solidFill>
                <a:latin typeface="Times New Roman" panose="02020603050405020304" pitchFamily="18" charset="0"/>
                <a:cs typeface="Times New Roman" panose="02020603050405020304" pitchFamily="18" charset="0"/>
              </a:rPr>
              <a:t>          10 mpg                              10mpg</a:t>
            </a:r>
          </a:p>
        </p:txBody>
      </p:sp>
      <p:sp>
        <p:nvSpPr>
          <p:cNvPr id="73738" name="Rectangle 13"/>
          <p:cNvSpPr>
            <a:spLocks noChangeArrowheads="1"/>
          </p:cNvSpPr>
          <p:nvPr/>
        </p:nvSpPr>
        <p:spPr bwMode="auto">
          <a:xfrm>
            <a:off x="5943600" y="2286001"/>
            <a:ext cx="242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800" b="1" dirty="0">
                <a:solidFill>
                  <a:srgbClr val="000000"/>
                </a:solidFill>
                <a:latin typeface="Times New Roman" panose="02020603050405020304" pitchFamily="18" charset="0"/>
                <a:cs typeface="Times New Roman" panose="02020603050405020304" pitchFamily="18" charset="0"/>
              </a:rPr>
              <a:t> </a:t>
            </a:r>
            <a:endParaRPr lang="en-US" altLang="en-US" sz="1350" dirty="0">
              <a:solidFill>
                <a:prstClr val="black"/>
              </a:solidFill>
            </a:endParaRPr>
          </a:p>
        </p:txBody>
      </p:sp>
      <p:sp>
        <p:nvSpPr>
          <p:cNvPr id="73739" name="TextBox 16"/>
          <p:cNvSpPr txBox="1">
            <a:spLocks noChangeArrowheads="1"/>
          </p:cNvSpPr>
          <p:nvPr/>
        </p:nvSpPr>
        <p:spPr bwMode="auto">
          <a:xfrm>
            <a:off x="1485901" y="5200650"/>
            <a:ext cx="648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a:solidFill>
                  <a:prstClr val="black"/>
                </a:solidFill>
                <a:latin typeface="Times New Roman" panose="02020603050405020304" pitchFamily="18" charset="0"/>
                <a:cs typeface="Times New Roman" panose="02020603050405020304" pitchFamily="18" charset="0"/>
              </a:rPr>
              <a:t>Average  for cars = 26.67 mpg ; trucks = 10 mpg</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580" y="2170915"/>
            <a:ext cx="1854348" cy="7968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3440" y="2177023"/>
            <a:ext cx="1854348" cy="796853"/>
          </a:xfrm>
          <a:prstGeom prst="rect">
            <a:avLst/>
          </a:prstGeom>
        </p:spPr>
      </p:pic>
    </p:spTree>
    <p:extLst>
      <p:ext uri="{BB962C8B-B14F-4D97-AF65-F5344CB8AC3E}">
        <p14:creationId xmlns:p14="http://schemas.microsoft.com/office/powerpoint/2010/main" val="4117018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descr="C:\Documents and Settings\Brigid Norton\Local Settings\Temporary Internet Files\Content.IE5\I8BNJ69K\MC900383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51" y="3543300"/>
            <a:ext cx="1369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C:\Documents and Settings\Brigid Norton\Local Settings\Temporary Internet Files\Content.IE5\F7Q78WRB\MC900326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1" y="3486150"/>
            <a:ext cx="135493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3" descr="C:\Documents and Settings\Brigid Norton\Local Settings\Temporary Internet Files\Content.IE5\F7Q78WRB\MC900326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1" y="3486150"/>
            <a:ext cx="135493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Box 9"/>
          <p:cNvSpPr txBox="1">
            <a:spLocks noChangeArrowheads="1"/>
          </p:cNvSpPr>
          <p:nvPr/>
        </p:nvSpPr>
        <p:spPr bwMode="auto">
          <a:xfrm>
            <a:off x="1600200" y="1085851"/>
            <a:ext cx="6172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700" b="1">
                <a:solidFill>
                  <a:prstClr val="black"/>
                </a:solidFill>
                <a:latin typeface="Times New Roman" panose="02020603050405020304" pitchFamily="18" charset="0"/>
                <a:cs typeface="Times New Roman" panose="02020603050405020304" pitchFamily="18" charset="0"/>
              </a:rPr>
              <a:t>When Crucks are included  with trucks.</a:t>
            </a:r>
          </a:p>
        </p:txBody>
      </p:sp>
      <p:sp>
        <p:nvSpPr>
          <p:cNvPr id="74760" name="TextBox 12"/>
          <p:cNvSpPr txBox="1">
            <a:spLocks noChangeArrowheads="1"/>
          </p:cNvSpPr>
          <p:nvPr/>
        </p:nvSpPr>
        <p:spPr bwMode="auto">
          <a:xfrm>
            <a:off x="2343150" y="4743450"/>
            <a:ext cx="47868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500" b="1">
                <a:solidFill>
                  <a:prstClr val="black"/>
                </a:solidFill>
                <a:latin typeface="Times New Roman" panose="02020603050405020304" pitchFamily="18" charset="0"/>
                <a:cs typeface="Times New Roman" panose="02020603050405020304" pitchFamily="18" charset="0"/>
              </a:rPr>
              <a:t>          10 mpg                             10mpg                    20 mpg</a:t>
            </a:r>
          </a:p>
        </p:txBody>
      </p:sp>
      <p:sp>
        <p:nvSpPr>
          <p:cNvPr id="74761" name="TextBox 16"/>
          <p:cNvSpPr txBox="1">
            <a:spLocks noChangeArrowheads="1"/>
          </p:cNvSpPr>
          <p:nvPr/>
        </p:nvSpPr>
        <p:spPr bwMode="auto">
          <a:xfrm>
            <a:off x="2000250" y="5143501"/>
            <a:ext cx="5686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prstClr val="black"/>
                </a:solidFill>
                <a:latin typeface="Times New Roman" panose="02020603050405020304" pitchFamily="18" charset="0"/>
                <a:cs typeface="Times New Roman" panose="02020603050405020304" pitchFamily="18" charset="0"/>
              </a:rPr>
              <a:t>Average mpg  for cars = 30, trucks = 13.33</a:t>
            </a:r>
          </a:p>
        </p:txBody>
      </p:sp>
      <p:sp>
        <p:nvSpPr>
          <p:cNvPr id="74762" name="TextBox 17"/>
          <p:cNvSpPr txBox="1">
            <a:spLocks noChangeArrowheads="1"/>
          </p:cNvSpPr>
          <p:nvPr/>
        </p:nvSpPr>
        <p:spPr bwMode="auto">
          <a:xfrm>
            <a:off x="2000250" y="3028950"/>
            <a:ext cx="47115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500" b="1" dirty="0">
                <a:solidFill>
                  <a:prstClr val="black"/>
                </a:solidFill>
                <a:latin typeface="Times New Roman" panose="02020603050405020304" pitchFamily="18" charset="0"/>
                <a:cs typeface="Times New Roman" panose="02020603050405020304" pitchFamily="18" charset="0"/>
              </a:rPr>
              <a:t>                    30 mpg                                30mpg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153" y="2245627"/>
            <a:ext cx="1854348" cy="79685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313" y="2255909"/>
            <a:ext cx="1854348" cy="796853"/>
          </a:xfrm>
          <a:prstGeom prst="rect">
            <a:avLst/>
          </a:prstGeom>
        </p:spPr>
      </p:pic>
    </p:spTree>
    <p:extLst>
      <p:ext uri="{BB962C8B-B14F-4D97-AF65-F5344CB8AC3E}">
        <p14:creationId xmlns:p14="http://schemas.microsoft.com/office/powerpoint/2010/main" val="2185988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76200" y="1371600"/>
            <a:ext cx="8991600" cy="5078313"/>
          </a:xfrm>
          <a:prstGeom prst="rect">
            <a:avLst/>
          </a:prstGeom>
          <a:noFill/>
        </p:spPr>
        <p:txBody>
          <a:bodyPr wrap="square" rtlCol="0">
            <a:spAutoFit/>
          </a:bodyPr>
          <a:lstStyle/>
          <a:p>
            <a:pPr algn="ctr"/>
            <a:r>
              <a:rPr lang="en-US" sz="2800" b="1" dirty="0" smtClean="0"/>
              <a:t>    </a:t>
            </a:r>
            <a:r>
              <a:rPr lang="en-US" sz="2800" b="1" dirty="0" smtClean="0">
                <a:latin typeface="Times New Roman" panose="02020603050405020304" pitchFamily="18" charset="0"/>
                <a:cs typeface="Times New Roman" panose="02020603050405020304" pitchFamily="18" charset="0"/>
              </a:rPr>
              <a:t>Average MPG by Type of Vehicle                  </a:t>
            </a:r>
          </a:p>
          <a:p>
            <a:pPr algn="ct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                     Vehicle              Pre              Post</a:t>
            </a:r>
          </a:p>
          <a:p>
            <a:pPr algn="ctr"/>
            <a:r>
              <a:rPr lang="en-US" sz="2800" b="1" dirty="0" smtClean="0"/>
              <a:t>Cars             26.67         30.0</a:t>
            </a:r>
          </a:p>
          <a:p>
            <a:r>
              <a:rPr lang="en-US" sz="2800" b="1" dirty="0" smtClean="0"/>
              <a:t>                    Trucks           10.0           13.33</a:t>
            </a:r>
          </a:p>
          <a:p>
            <a:endParaRPr lang="en-US" sz="2800" b="1" dirty="0">
              <a:latin typeface="Times New Roman" panose="02020603050405020304" pitchFamily="18" charset="0"/>
              <a:cs typeface="Times New Roman" panose="02020603050405020304" pitchFamily="18" charset="0"/>
            </a:endParaRPr>
          </a:p>
          <a:p>
            <a:endParaRPr lang="en-US" sz="2800" dirty="0" smtClean="0"/>
          </a:p>
          <a:p>
            <a:pPr algn="ctr"/>
            <a:r>
              <a:rPr lang="en-US" altLang="en-US" sz="2400" b="1" dirty="0" smtClean="0">
                <a:solidFill>
                  <a:prstClr val="black"/>
                </a:solidFill>
                <a:latin typeface="Times New Roman" panose="02020603050405020304" pitchFamily="18" charset="0"/>
                <a:cs typeface="Times New Roman" panose="02020603050405020304" pitchFamily="18" charset="0"/>
              </a:rPr>
              <a:t>After the reclassification the </a:t>
            </a:r>
            <a:r>
              <a:rPr lang="en-US" altLang="en-US" sz="2400" b="1" dirty="0">
                <a:solidFill>
                  <a:prstClr val="black"/>
                </a:solidFill>
                <a:latin typeface="Times New Roman" panose="02020603050405020304" pitchFamily="18" charset="0"/>
                <a:cs typeface="Times New Roman" panose="02020603050405020304" pitchFamily="18" charset="0"/>
              </a:rPr>
              <a:t>average </a:t>
            </a:r>
            <a:r>
              <a:rPr lang="en-US" altLang="en-US" sz="2400" b="1" dirty="0" smtClean="0">
                <a:solidFill>
                  <a:prstClr val="black"/>
                </a:solidFill>
                <a:latin typeface="Times New Roman" panose="02020603050405020304" pitchFamily="18" charset="0"/>
                <a:cs typeface="Times New Roman" panose="02020603050405020304" pitchFamily="18" charset="0"/>
              </a:rPr>
              <a:t>mpg went </a:t>
            </a:r>
            <a:r>
              <a:rPr lang="en-US" altLang="en-US" sz="2400" b="1" dirty="0">
                <a:solidFill>
                  <a:prstClr val="black"/>
                </a:solidFill>
                <a:latin typeface="Times New Roman" panose="02020603050405020304" pitchFamily="18" charset="0"/>
                <a:cs typeface="Times New Roman" panose="02020603050405020304" pitchFamily="18" charset="0"/>
              </a:rPr>
              <a:t>up </a:t>
            </a:r>
            <a:r>
              <a:rPr lang="en-US" altLang="en-US" sz="2400" b="1" dirty="0" smtClean="0">
                <a:solidFill>
                  <a:prstClr val="black"/>
                </a:solidFill>
                <a:latin typeface="Times New Roman" panose="02020603050405020304" pitchFamily="18" charset="0"/>
                <a:cs typeface="Times New Roman" panose="02020603050405020304" pitchFamily="18" charset="0"/>
              </a:rPr>
              <a:t>for both types of vehicles, despite the fact that the average mpg for the fleet of</a:t>
            </a:r>
          </a:p>
          <a:p>
            <a:pPr algn="ctr"/>
            <a:r>
              <a:rPr lang="en-US" altLang="en-US" sz="2400" b="1" dirty="0" smtClean="0">
                <a:solidFill>
                  <a:prstClr val="black"/>
                </a:solidFill>
                <a:latin typeface="Times New Roman" panose="02020603050405020304" pitchFamily="18" charset="0"/>
                <a:cs typeface="Times New Roman" panose="02020603050405020304" pitchFamily="18" charset="0"/>
              </a:rPr>
              <a:t> 5 vehicles is 20 mpg , both pre &amp; post!</a:t>
            </a:r>
            <a:endParaRPr lang="en-US" altLang="en-US" sz="2400" b="1" dirty="0">
              <a:solidFill>
                <a:prstClr val="black"/>
              </a:solidFill>
              <a:latin typeface="Times New Roman" panose="02020603050405020304" pitchFamily="18" charset="0"/>
              <a:cs typeface="Times New Roman" panose="02020603050405020304" pitchFamily="18" charset="0"/>
            </a:endParaRPr>
          </a:p>
          <a:p>
            <a:endParaRPr lang="en-US" sz="2800" dirty="0" smtClean="0"/>
          </a:p>
          <a:p>
            <a:endParaRPr lang="en-US" sz="2800" dirty="0"/>
          </a:p>
        </p:txBody>
      </p:sp>
    </p:spTree>
    <p:extLst>
      <p:ext uri="{BB962C8B-B14F-4D97-AF65-F5344CB8AC3E}">
        <p14:creationId xmlns:p14="http://schemas.microsoft.com/office/powerpoint/2010/main" val="2276041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Brigid Norton\Local Settings\Temporary Internet Files\Content.IE5\5PMCP9HU\MC900237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505200"/>
            <a:ext cx="19700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p:cNvSpPr txBox="1">
            <a:spLocks noChangeArrowheads="1"/>
          </p:cNvSpPr>
          <p:nvPr/>
        </p:nvSpPr>
        <p:spPr bwMode="auto">
          <a:xfrm>
            <a:off x="457200" y="11430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3600" b="1" dirty="0" smtClean="0">
                <a:solidFill>
                  <a:prstClr val="black"/>
                </a:solidFill>
                <a:latin typeface="Times New Roman" panose="02020603050405020304" pitchFamily="18" charset="0"/>
                <a:cs typeface="Times New Roman" panose="02020603050405020304" pitchFamily="18" charset="0"/>
              </a:rPr>
              <a:t>Did Honest Abe (?) improve his vehicles?</a:t>
            </a:r>
          </a:p>
          <a:p>
            <a:pPr algn="ctr" fontAlgn="base">
              <a:spcBef>
                <a:spcPct val="0"/>
              </a:spcBef>
              <a:spcAft>
                <a:spcPct val="0"/>
              </a:spcAft>
              <a:buFontTx/>
              <a:buNone/>
            </a:pPr>
            <a:r>
              <a:rPr lang="en-US" altLang="en-US" sz="3600" b="1" dirty="0" smtClean="0">
                <a:solidFill>
                  <a:prstClr val="black"/>
                </a:solidFill>
                <a:latin typeface="Times New Roman" panose="02020603050405020304" pitchFamily="18" charset="0"/>
                <a:cs typeface="Times New Roman" panose="02020603050405020304" pitchFamily="18" charset="0"/>
              </a:rPr>
              <a:t>No!  He merely switched his </a:t>
            </a:r>
            <a:r>
              <a:rPr lang="en-US" altLang="en-US" sz="3600" b="1" dirty="0" err="1" smtClean="0">
                <a:solidFill>
                  <a:prstClr val="black"/>
                </a:solidFill>
                <a:latin typeface="Times New Roman" panose="02020603050405020304" pitchFamily="18" charset="0"/>
                <a:cs typeface="Times New Roman" panose="02020603050405020304" pitchFamily="18" charset="0"/>
              </a:rPr>
              <a:t>Crucks</a:t>
            </a:r>
            <a:r>
              <a:rPr lang="en-US" altLang="en-US" sz="3600" b="1" dirty="0" smtClean="0">
                <a:solidFill>
                  <a:prstClr val="black"/>
                </a:solidFill>
                <a:latin typeface="Times New Roman" panose="02020603050405020304" pitchFamily="18" charset="0"/>
                <a:cs typeface="Times New Roman" panose="02020603050405020304" pitchFamily="18" charset="0"/>
              </a:rPr>
              <a:t> from</a:t>
            </a:r>
          </a:p>
          <a:p>
            <a:pPr algn="ctr" fontAlgn="base">
              <a:spcBef>
                <a:spcPct val="0"/>
              </a:spcBef>
              <a:spcAft>
                <a:spcPct val="0"/>
              </a:spcAft>
              <a:buFontTx/>
              <a:buNone/>
            </a:pPr>
            <a:r>
              <a:rPr lang="en-US" altLang="en-US" sz="3600" b="1" dirty="0" smtClean="0">
                <a:solidFill>
                  <a:prstClr val="black"/>
                </a:solidFill>
                <a:latin typeface="Times New Roman" panose="02020603050405020304" pitchFamily="18" charset="0"/>
                <a:cs typeface="Times New Roman" panose="02020603050405020304" pitchFamily="18" charset="0"/>
              </a:rPr>
              <a:t>cars to trucks!!!  </a:t>
            </a:r>
          </a:p>
        </p:txBody>
      </p:sp>
    </p:spTree>
    <p:extLst>
      <p:ext uri="{BB962C8B-B14F-4D97-AF65-F5344CB8AC3E}">
        <p14:creationId xmlns:p14="http://schemas.microsoft.com/office/powerpoint/2010/main" val="1944135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solidFill>
            <a:schemeClr val="accent2"/>
          </a:solidFill>
        </p:spPr>
        <p:txBody>
          <a:bodyPr/>
          <a:lstStyle/>
          <a:p>
            <a:pPr eaLnBrk="1" hangingPunct="1"/>
            <a:r>
              <a:rPr lang="en-US" altLang="en-US" sz="2700" b="1" smtClean="0"/>
              <a:t>This actually happened!</a:t>
            </a:r>
          </a:p>
        </p:txBody>
      </p:sp>
      <p:sp>
        <p:nvSpPr>
          <p:cNvPr id="76803" name="Rectangle 3"/>
          <p:cNvSpPr>
            <a:spLocks noGrp="1" noChangeArrowheads="1"/>
          </p:cNvSpPr>
          <p:nvPr>
            <p:ph idx="1"/>
          </p:nvPr>
        </p:nvSpPr>
        <p:spPr>
          <a:xfrm>
            <a:off x="381000" y="1676400"/>
            <a:ext cx="8229600" cy="4525963"/>
          </a:xfrm>
          <a:solidFill>
            <a:schemeClr val="accent2"/>
          </a:solidFill>
        </p:spPr>
        <p:txBody>
          <a:bodyPr/>
          <a:lstStyle/>
          <a:p>
            <a:pPr eaLnBrk="1" hangingPunct="1"/>
            <a:endParaRPr lang="en-US" altLang="en-US" sz="2400" b="1" dirty="0" smtClean="0"/>
          </a:p>
          <a:p>
            <a:pPr eaLnBrk="1" hangingPunct="1"/>
            <a:endParaRPr lang="en-US" altLang="en-US" sz="2400" b="1" dirty="0" smtClean="0"/>
          </a:p>
          <a:p>
            <a:pPr eaLnBrk="1" hangingPunct="1"/>
            <a:r>
              <a:rPr lang="en-US" altLang="en-US" sz="2400" b="1" dirty="0" smtClean="0"/>
              <a:t>  “Detroit’s ‘</a:t>
            </a:r>
            <a:r>
              <a:rPr lang="en-US" altLang="en-US" sz="2400" b="1" dirty="0" err="1" smtClean="0"/>
              <a:t>Cruck</a:t>
            </a:r>
            <a:r>
              <a:rPr lang="en-US" altLang="en-US" sz="2400" b="1" dirty="0" smtClean="0"/>
              <a:t>’ Makes Money on the Fuel Rules (N.Y. Times, September 15, 1999)”</a:t>
            </a:r>
          </a:p>
          <a:p>
            <a:pPr eaLnBrk="1" hangingPunct="1"/>
            <a:endParaRPr lang="en-US" altLang="en-US" sz="2400" b="1" dirty="0" smtClean="0"/>
          </a:p>
          <a:p>
            <a:pPr eaLnBrk="1" hangingPunct="1"/>
            <a:r>
              <a:rPr lang="en-US" altLang="en-US" sz="2400" b="1" dirty="0" smtClean="0"/>
              <a:t>“The Station Wagon is Back, but Not as a Car (N. Y. Times, March 19</a:t>
            </a:r>
            <a:r>
              <a:rPr lang="en-US" altLang="en-US" sz="2400" b="1" smtClean="0"/>
              <a:t>, 2002</a:t>
            </a:r>
            <a:r>
              <a:rPr lang="en-US" altLang="en-US" sz="2400" b="1" dirty="0" smtClean="0"/>
              <a:t>).”</a:t>
            </a:r>
          </a:p>
        </p:txBody>
      </p:sp>
      <p:sp>
        <p:nvSpPr>
          <p:cNvPr id="76804" name="TextBox 1"/>
          <p:cNvSpPr txBox="1">
            <a:spLocks noChangeArrowheads="1"/>
          </p:cNvSpPr>
          <p:nvPr/>
        </p:nvSpPr>
        <p:spPr bwMode="auto">
          <a:xfrm>
            <a:off x="2743200" y="6292850"/>
            <a:ext cx="4062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800" b="1" smtClean="0">
                <a:solidFill>
                  <a:prstClr val="black"/>
                </a:solidFill>
                <a:latin typeface="Arial" panose="020B0604020202020204" pitchFamily="34" charset="0"/>
              </a:rPr>
              <a:t>Color of this slide is not green!</a:t>
            </a:r>
          </a:p>
        </p:txBody>
      </p:sp>
    </p:spTree>
    <p:extLst>
      <p:ext uri="{BB962C8B-B14F-4D97-AF65-F5344CB8AC3E}">
        <p14:creationId xmlns:p14="http://schemas.microsoft.com/office/powerpoint/2010/main" val="3669504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will ro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6248400" y="5791200"/>
            <a:ext cx="2368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600" smtClean="0">
                <a:solidFill>
                  <a:srgbClr val="000000"/>
                </a:solidFill>
                <a:latin typeface="Times New Roman" panose="02020603050405020304" pitchFamily="18" charset="0"/>
              </a:rPr>
              <a:t>http://www.willrogers.org/</a:t>
            </a:r>
            <a:endParaRPr lang="en-US" altLang="en-US"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0558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3200" b="1" smtClean="0">
                <a:solidFill>
                  <a:schemeClr val="tx1"/>
                </a:solidFill>
              </a:rPr>
              <a:t>Will Rogers is the famous American Indian / cowboy / actor / raconteur known for saying:</a:t>
            </a:r>
            <a:r>
              <a:rPr lang="en-US" altLang="en-US" sz="2800" smtClean="0">
                <a:solidFill>
                  <a:schemeClr val="tx1"/>
                </a:solidFill>
              </a:rPr>
              <a:t> </a:t>
            </a:r>
            <a:r>
              <a:rPr lang="en-US" altLang="en-US" sz="2400" smtClean="0">
                <a:solidFill>
                  <a:schemeClr val="tx1"/>
                </a:solidFill>
              </a:rPr>
              <a:t> </a:t>
            </a:r>
            <a:endParaRPr lang="en-US" altLang="en-US" smtClean="0">
              <a:solidFill>
                <a:schemeClr val="tx1"/>
              </a:solidFill>
            </a:endParaRPr>
          </a:p>
        </p:txBody>
      </p:sp>
      <p:sp>
        <p:nvSpPr>
          <p:cNvPr id="96259" name="Rectangle 3"/>
          <p:cNvSpPr>
            <a:spLocks noGrp="1" noChangeArrowheads="1"/>
          </p:cNvSpPr>
          <p:nvPr>
            <p:ph type="body" idx="1"/>
          </p:nvPr>
        </p:nvSpPr>
        <p:spPr/>
        <p:txBody>
          <a:bodyPr/>
          <a:lstStyle/>
          <a:p>
            <a:endParaRPr lang="en-US" altLang="en-US" smtClean="0"/>
          </a:p>
          <a:p>
            <a:r>
              <a:rPr lang="en-US" altLang="en-US" sz="2800" b="1" smtClean="0"/>
              <a:t>“All I know is what I read in the papers”</a:t>
            </a:r>
          </a:p>
          <a:p>
            <a:endParaRPr lang="en-US" altLang="en-US" sz="2800" b="1" smtClean="0"/>
          </a:p>
          <a:p>
            <a:r>
              <a:rPr lang="en-US" altLang="en-US" sz="2800" b="1" smtClean="0"/>
              <a:t>“Everybody is ignorant.  Only on </a:t>
            </a:r>
          </a:p>
          <a:p>
            <a:pPr>
              <a:buFontTx/>
              <a:buNone/>
            </a:pPr>
            <a:r>
              <a:rPr lang="en-US" altLang="en-US" sz="2800" b="1" smtClean="0"/>
              <a:t>     different subjects.” </a:t>
            </a:r>
          </a:p>
          <a:p>
            <a:endParaRPr lang="en-US" altLang="en-US" sz="2800" b="1" smtClean="0"/>
          </a:p>
          <a:p>
            <a:r>
              <a:rPr lang="en-US" altLang="en-US" sz="2800" b="1" smtClean="0"/>
              <a:t>“My ancestors didn’t come over on the</a:t>
            </a:r>
            <a:br>
              <a:rPr lang="en-US" altLang="en-US" sz="2800" b="1" smtClean="0"/>
            </a:br>
            <a:r>
              <a:rPr lang="en-US" altLang="en-US" sz="2800" b="1" smtClean="0"/>
              <a:t>  Mayflower, but they met the boat” </a:t>
            </a:r>
          </a:p>
          <a:p>
            <a:endParaRPr lang="en-US" altLang="en-US" smtClean="0"/>
          </a:p>
        </p:txBody>
      </p:sp>
    </p:spTree>
    <p:extLst>
      <p:ext uri="{BB962C8B-B14F-4D97-AF65-F5344CB8AC3E}">
        <p14:creationId xmlns:p14="http://schemas.microsoft.com/office/powerpoint/2010/main" val="1432097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200" b="1" smtClean="0">
                <a:solidFill>
                  <a:schemeClr val="tx1"/>
                </a:solidFill>
              </a:rPr>
              <a:t>In fact, Will Rogers has commented on statistics several times including:</a:t>
            </a:r>
          </a:p>
        </p:txBody>
      </p:sp>
      <p:sp>
        <p:nvSpPr>
          <p:cNvPr id="97283" name="Rectangle 3"/>
          <p:cNvSpPr>
            <a:spLocks noGrp="1" noChangeArrowheads="1"/>
          </p:cNvSpPr>
          <p:nvPr>
            <p:ph type="body" idx="1"/>
          </p:nvPr>
        </p:nvSpPr>
        <p:spPr/>
        <p:txBody>
          <a:bodyPr/>
          <a:lstStyle/>
          <a:p>
            <a:endParaRPr lang="en-US" altLang="en-US" sz="2800" b="1" dirty="0" smtClean="0"/>
          </a:p>
          <a:p>
            <a:r>
              <a:rPr lang="en-US" altLang="en-US" sz="2800" b="1" dirty="0" smtClean="0"/>
              <a:t>“You can publish all the statistics and junk you want but I guess the whole country has been hit pretty hard.  But I lay it to the Stock Market crash last fall”</a:t>
            </a:r>
          </a:p>
          <a:p>
            <a:pPr marL="0" indent="0">
              <a:buNone/>
            </a:pPr>
            <a:endParaRPr lang="en-US" altLang="en-US" sz="2800" b="1" dirty="0" smtClean="0"/>
          </a:p>
          <a:p>
            <a:r>
              <a:rPr lang="en-US" altLang="en-US" sz="2800" b="1" dirty="0" smtClean="0"/>
              <a:t>“Statistics have proven there are 25 bathtubs sold to every Bible”</a:t>
            </a:r>
          </a:p>
        </p:txBody>
      </p:sp>
    </p:spTree>
    <p:extLst>
      <p:ext uri="{BB962C8B-B14F-4D97-AF65-F5344CB8AC3E}">
        <p14:creationId xmlns:p14="http://schemas.microsoft.com/office/powerpoint/2010/main" val="76054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304800"/>
            <a:ext cx="9144000" cy="5181600"/>
          </a:xfrm>
        </p:spPr>
        <p:txBody>
          <a:bodyPr/>
          <a:lstStyle/>
          <a:p>
            <a:pPr eaLnBrk="1" hangingPunct="1">
              <a:defRPr/>
            </a:pPr>
            <a:r>
              <a:rPr lang="en-US" sz="4800" dirty="0" smtClean="0">
                <a:effectLst>
                  <a:outerShdw blurRad="38100" dist="38100" dir="2700000" algn="tl">
                    <a:srgbClr val="FFFFFF"/>
                  </a:outerShdw>
                </a:effectLst>
              </a:rPr>
              <a:t/>
            </a:r>
            <a:br>
              <a:rPr lang="en-US" sz="4800" dirty="0" smtClean="0">
                <a:effectLst>
                  <a:outerShdw blurRad="38100" dist="38100" dir="2700000" algn="tl">
                    <a:srgbClr val="FFFFFF"/>
                  </a:outerShdw>
                </a:effectLst>
              </a:rPr>
            </a:br>
            <a:r>
              <a:rPr lang="en-US" sz="4800" dirty="0" smtClean="0">
                <a:effectLst>
                  <a:outerShdw blurRad="38100" dist="38100" dir="2700000" algn="tl">
                    <a:srgbClr val="FFFFFF"/>
                  </a:outerShdw>
                </a:effectLst>
              </a:rPr>
              <a:t/>
            </a:r>
            <a:br>
              <a:rPr lang="en-US" sz="4800" dirty="0" smtClean="0">
                <a:effectLst>
                  <a:outerShdw blurRad="38100" dist="38100" dir="2700000" algn="tl">
                    <a:srgbClr val="FFFFFF"/>
                  </a:outerShdw>
                </a:effectLst>
              </a:rPr>
            </a:br>
            <a:r>
              <a:rPr lang="en-US" sz="4800" dirty="0" smtClean="0">
                <a:effectLst>
                  <a:outerShdw blurRad="38100" dist="38100" dir="2700000" algn="tl">
                    <a:srgbClr val="FFFFFF"/>
                  </a:outerShdw>
                </a:effectLst>
              </a:rPr>
              <a:t/>
            </a:r>
            <a:br>
              <a:rPr lang="en-US" sz="4800" dirty="0" smtClean="0">
                <a:effectLst>
                  <a:outerShdw blurRad="38100" dist="38100" dir="2700000" algn="tl">
                    <a:srgbClr val="FFFFFF"/>
                  </a:outerShdw>
                </a:effectLst>
              </a:rPr>
            </a:br>
            <a:r>
              <a:rPr lang="en-US" sz="3200" dirty="0" smtClean="0">
                <a:effectLst>
                  <a:outerShdw blurRad="38100" dist="38100" dir="2700000" algn="tl">
                    <a:srgbClr val="FFFFFF"/>
                  </a:outerShdw>
                </a:effectLst>
                <a:latin typeface="Monotype Corsiva" pitchFamily="66" charset="0"/>
              </a:rPr>
              <a:t/>
            </a:r>
            <a:br>
              <a:rPr lang="en-US" sz="3200" dirty="0" smtClean="0">
                <a:effectLst>
                  <a:outerShdw blurRad="38100" dist="38100" dir="2700000" algn="tl">
                    <a:srgbClr val="FFFFFF"/>
                  </a:outerShdw>
                </a:effectLst>
                <a:latin typeface="Monotype Corsiva" pitchFamily="66" charset="0"/>
              </a:rPr>
            </a:br>
            <a:r>
              <a:rPr lang="en-US" sz="3200" dirty="0" smtClean="0">
                <a:effectLst>
                  <a:outerShdw blurRad="38100" dist="38100" dir="2700000" algn="tl">
                    <a:srgbClr val="FFFFFF"/>
                  </a:outerShdw>
                </a:effectLst>
                <a:latin typeface="Monotype Corsiva" pitchFamily="66" charset="0"/>
              </a:rPr>
              <a:t/>
            </a:r>
            <a:br>
              <a:rPr lang="en-US" sz="3200" dirty="0" smtClean="0">
                <a:effectLst>
                  <a:outerShdw blurRad="38100" dist="38100" dir="2700000" algn="tl">
                    <a:srgbClr val="FFFFFF"/>
                  </a:outerShdw>
                </a:effectLst>
                <a:latin typeface="Monotype Corsiva" pitchFamily="66" charset="0"/>
              </a:rPr>
            </a:br>
            <a:r>
              <a:rPr lang="en-US" sz="2800" dirty="0" smtClean="0">
                <a:effectLst>
                  <a:outerShdw blurRad="38100" dist="38100" dir="2700000" algn="tl">
                    <a:srgbClr val="FFFFFF"/>
                  </a:outerShdw>
                </a:effectLst>
              </a:rPr>
              <a:t/>
            </a:r>
            <a:br>
              <a:rPr lang="en-US" sz="2800"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Paradoxes, by their very nature, can be interesting to students.</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These 3 paradoxes concerning IQs,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 </a:t>
            </a:r>
            <a:r>
              <a:rPr lang="en-US" sz="3200" b="1" dirty="0">
                <a:effectLst>
                  <a:outerShdw blurRad="38100" dist="38100" dir="2700000" algn="tl">
                    <a:srgbClr val="FFFFFF"/>
                  </a:outerShdw>
                </a:effectLst>
              </a:rPr>
              <a:t>gas </a:t>
            </a:r>
            <a:r>
              <a:rPr lang="en-US" sz="3200" b="1" dirty="0" smtClean="0">
                <a:effectLst>
                  <a:outerShdw blurRad="38100" dist="38100" dir="2700000" algn="tl">
                    <a:srgbClr val="FFFFFF"/>
                  </a:outerShdw>
                </a:effectLst>
              </a:rPr>
              <a:t>mileage and </a:t>
            </a:r>
            <a:r>
              <a:rPr lang="en-US" sz="3200" b="1" dirty="0">
                <a:effectLst>
                  <a:outerShdw blurRad="38100" dist="38100" dir="2700000" algn="tl">
                    <a:srgbClr val="FFFFFF"/>
                  </a:outerShdw>
                </a:effectLst>
              </a:rPr>
              <a:t>cancer staging, </a:t>
            </a:r>
            <a:r>
              <a:rPr lang="en-US" sz="3200" b="1" dirty="0" smtClean="0">
                <a:effectLst>
                  <a:outerShdw blurRad="38100" dist="38100" dir="2700000" algn="tl">
                    <a:srgbClr val="FFFFFF"/>
                  </a:outerShdw>
                </a:effectLst>
              </a:rPr>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are all related by a common thread.</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I use the first example when I teach introductory biostatistics to undergraduates and the 3</a:t>
            </a:r>
            <a:r>
              <a:rPr lang="en-US" sz="3200" b="1" baseline="30000" dirty="0">
                <a:effectLst>
                  <a:outerShdw blurRad="38100" dist="38100" dir="2700000" algn="tl">
                    <a:srgbClr val="FFFFFF"/>
                  </a:outerShdw>
                </a:effectLst>
              </a:rPr>
              <a:t>r</a:t>
            </a:r>
            <a:r>
              <a:rPr lang="en-US" sz="3200" b="1" baseline="30000" dirty="0" smtClean="0">
                <a:effectLst>
                  <a:outerShdw blurRad="38100" dist="38100" dir="2700000" algn="tl">
                    <a:srgbClr val="FFFFFF"/>
                  </a:outerShdw>
                </a:effectLst>
              </a:rPr>
              <a:t>d</a:t>
            </a:r>
            <a:r>
              <a:rPr lang="en-US" sz="3200" b="1" dirty="0" smtClean="0">
                <a:effectLst>
                  <a:outerShdw blurRad="38100" dist="38100" dir="2700000" algn="tl">
                    <a:srgbClr val="FFFFFF"/>
                  </a:outerShdw>
                </a:effectLst>
              </a:rPr>
              <a:t>  in a </a:t>
            </a:r>
            <a:r>
              <a:rPr lang="en-US" sz="3200" b="1" dirty="0" err="1" smtClean="0">
                <a:effectLst>
                  <a:outerShdw blurRad="38100" dist="38100" dir="2700000" algn="tl">
                    <a:srgbClr val="FFFFFF"/>
                  </a:outerShdw>
                </a:effectLst>
              </a:rPr>
              <a:t>shortcourse</a:t>
            </a:r>
            <a:r>
              <a:rPr lang="en-US" sz="3200" b="1" dirty="0" smtClean="0">
                <a:effectLst>
                  <a:outerShdw blurRad="38100" dist="38100" dir="2700000" algn="tl">
                    <a:srgbClr val="FFFFFF"/>
                  </a:outerShdw>
                </a:effectLst>
              </a:rPr>
              <a:t> for faculty and medical residents at  the CMC.</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
            </a:r>
            <a:br>
              <a:rPr lang="en-US" sz="3200" b="1" dirty="0" smtClean="0">
                <a:effectLst>
                  <a:outerShdw blurRad="38100" dist="38100" dir="2700000" algn="tl">
                    <a:srgbClr val="FFFFFF"/>
                  </a:outerShdw>
                </a:effectLst>
              </a:rPr>
            </a:br>
            <a:endParaRPr lang="en-US" sz="3200" b="1" dirty="0" smtClean="0">
              <a:effectLst>
                <a:outerShdw blurRad="38100" dist="38100" dir="2700000" algn="tl">
                  <a:srgbClr val="FFFFFF"/>
                </a:outerShdw>
              </a:effectLst>
            </a:endParaRPr>
          </a:p>
        </p:txBody>
      </p:sp>
    </p:spTree>
    <p:extLst>
      <p:ext uri="{BB962C8B-B14F-4D97-AF65-F5344CB8AC3E}">
        <p14:creationId xmlns:p14="http://schemas.microsoft.com/office/powerpoint/2010/main" val="73364824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5181600" y="0"/>
            <a:ext cx="3962400" cy="6858000"/>
          </a:xfrm>
        </p:spPr>
        <p:txBody>
          <a:bodyPr/>
          <a:lstStyle/>
          <a:p>
            <a:pPr algn="ctr" eaLnBrk="1" hangingPunct="1">
              <a:buFontTx/>
              <a:buNone/>
            </a:pPr>
            <a:endParaRPr lang="en-US" altLang="en-US" sz="2400" b="1" dirty="0" smtClean="0">
              <a:solidFill>
                <a:schemeClr val="bg1"/>
              </a:solidFill>
              <a:latin typeface="Comic Sans MS" panose="030F0702030302020204" pitchFamily="66" charset="0"/>
            </a:endParaRPr>
          </a:p>
          <a:p>
            <a:pPr algn="ctr" eaLnBrk="1" hangingPunct="1">
              <a:buFontTx/>
              <a:buNone/>
            </a:pPr>
            <a:endParaRPr lang="en-US" altLang="en-US" sz="2400" b="1" dirty="0">
              <a:solidFill>
                <a:schemeClr val="bg1"/>
              </a:solidFill>
              <a:latin typeface="Comic Sans MS" panose="030F0702030302020204" pitchFamily="66" charset="0"/>
            </a:endParaRPr>
          </a:p>
          <a:p>
            <a:pPr algn="ctr" eaLnBrk="1" hangingPunct="1">
              <a:buFontTx/>
              <a:buNone/>
            </a:pPr>
            <a:r>
              <a:rPr lang="en-US" altLang="en-US" sz="2400" b="1" dirty="0" smtClean="0">
                <a:solidFill>
                  <a:schemeClr val="bg1"/>
                </a:solidFill>
                <a:latin typeface="Comic Sans MS" panose="030F0702030302020204" pitchFamily="66" charset="0"/>
              </a:rPr>
              <a:t>Will Rogers once said, “We are always reading statistics and figures.  Half of America do nothing but prepare statistics for the other half to read.”  (But I am sure he meant it in a good way!)</a:t>
            </a:r>
          </a:p>
        </p:txBody>
      </p:sp>
    </p:spTree>
    <p:extLst>
      <p:ext uri="{BB962C8B-B14F-4D97-AF65-F5344CB8AC3E}">
        <p14:creationId xmlns:p14="http://schemas.microsoft.com/office/powerpoint/2010/main" val="387879476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1858962"/>
          </a:xfrm>
        </p:spPr>
        <p:txBody>
          <a:bodyPr/>
          <a:lstStyle/>
          <a:p>
            <a:r>
              <a:rPr lang="en-US" altLang="en-US" smtClean="0"/>
              <a:t>He has also commented on life and death:</a:t>
            </a:r>
            <a:br>
              <a:rPr lang="en-US" altLang="en-US" smtClean="0"/>
            </a:br>
            <a:endParaRPr lang="en-US" altLang="en-US" smtClean="0"/>
          </a:p>
        </p:txBody>
      </p:sp>
      <p:sp>
        <p:nvSpPr>
          <p:cNvPr id="98307" name="Rectangle 3"/>
          <p:cNvSpPr>
            <a:spLocks noGrp="1" noChangeArrowheads="1"/>
          </p:cNvSpPr>
          <p:nvPr>
            <p:ph type="body" idx="1"/>
          </p:nvPr>
        </p:nvSpPr>
        <p:spPr>
          <a:xfrm>
            <a:off x="457200" y="2362200"/>
            <a:ext cx="8229600" cy="3763963"/>
          </a:xfrm>
        </p:spPr>
        <p:txBody>
          <a:bodyPr/>
          <a:lstStyle/>
          <a:p>
            <a:r>
              <a:rPr lang="en-US" altLang="en-US" sz="2800" b="1" smtClean="0"/>
              <a:t>“Live your life so that whenever you lose,</a:t>
            </a:r>
            <a:br>
              <a:rPr lang="en-US" altLang="en-US" sz="2800" b="1" smtClean="0"/>
            </a:br>
            <a:r>
              <a:rPr lang="en-US" altLang="en-US" sz="2800" b="1" smtClean="0"/>
              <a:t>  you’re ahead.”</a:t>
            </a:r>
          </a:p>
          <a:p>
            <a:endParaRPr lang="en-US" altLang="en-US" sz="2800" b="1" smtClean="0"/>
          </a:p>
          <a:p>
            <a:r>
              <a:rPr lang="en-US" altLang="en-US" sz="2800" b="1" smtClean="0"/>
              <a:t>“If you live life right, death is a joke as far as</a:t>
            </a:r>
            <a:br>
              <a:rPr lang="en-US" altLang="en-US" sz="2800" b="1" smtClean="0"/>
            </a:br>
            <a:r>
              <a:rPr lang="en-US" altLang="en-US" sz="2800" b="1" smtClean="0"/>
              <a:t>  fear is concerned.”</a:t>
            </a:r>
            <a:endParaRPr lang="en-US" altLang="en-US" smtClean="0"/>
          </a:p>
        </p:txBody>
      </p:sp>
    </p:spTree>
    <p:extLst>
      <p:ext uri="{BB962C8B-B14F-4D97-AF65-F5344CB8AC3E}">
        <p14:creationId xmlns:p14="http://schemas.microsoft.com/office/powerpoint/2010/main" val="1975503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idx="4294967295"/>
          </p:nvPr>
        </p:nvSpPr>
        <p:spPr>
          <a:xfrm>
            <a:off x="685800" y="152400"/>
            <a:ext cx="7772400" cy="1524000"/>
          </a:xfrm>
        </p:spPr>
        <p:txBody>
          <a:bodyPr/>
          <a:lstStyle/>
          <a:p>
            <a:r>
              <a:rPr lang="en-US" altLang="en-US" sz="3200" b="1" dirty="0" smtClean="0">
                <a:solidFill>
                  <a:schemeClr val="tx1"/>
                </a:solidFill>
              </a:rPr>
              <a:t>A famous statistical paper contains </a:t>
            </a:r>
            <a:br>
              <a:rPr lang="en-US" altLang="en-US" sz="3200" b="1" dirty="0" smtClean="0">
                <a:solidFill>
                  <a:schemeClr val="tx1"/>
                </a:solidFill>
              </a:rPr>
            </a:br>
            <a:r>
              <a:rPr lang="en-US" altLang="en-US" sz="3200" b="1" dirty="0" smtClean="0">
                <a:solidFill>
                  <a:schemeClr val="tx1"/>
                </a:solidFill>
              </a:rPr>
              <a:t>Will Rogers’ name in the title: </a:t>
            </a:r>
            <a:endParaRPr lang="en-US" altLang="en-US" b="1" dirty="0" smtClean="0">
              <a:solidFill>
                <a:schemeClr val="tx1"/>
              </a:solidFill>
            </a:endParaRPr>
          </a:p>
        </p:txBody>
      </p:sp>
      <p:sp>
        <p:nvSpPr>
          <p:cNvPr id="77827" name="Rectangle 3"/>
          <p:cNvSpPr>
            <a:spLocks noGrp="1" noChangeArrowheads="1"/>
          </p:cNvSpPr>
          <p:nvPr>
            <p:ph type="subTitle" idx="4294967295"/>
          </p:nvPr>
        </p:nvSpPr>
        <p:spPr>
          <a:xfrm>
            <a:off x="1371600" y="1752600"/>
            <a:ext cx="6400800" cy="2590800"/>
          </a:xfrm>
        </p:spPr>
        <p:txBody>
          <a:bodyPr/>
          <a:lstStyle/>
          <a:p>
            <a:pPr marL="0" indent="0" algn="ctr">
              <a:buFontTx/>
              <a:buNone/>
            </a:pPr>
            <a:r>
              <a:rPr lang="en-US" altLang="en-US" sz="2400" b="1" smtClean="0"/>
              <a:t>Feinstein AR, Sosin DM, Wells CK. </a:t>
            </a:r>
          </a:p>
          <a:p>
            <a:pPr marL="0" indent="0" algn="ctr">
              <a:buFontTx/>
              <a:buNone/>
            </a:pPr>
            <a:r>
              <a:rPr lang="en-US" altLang="en-US" sz="2400" b="1" smtClean="0"/>
              <a:t>The Will Rogers phenomenon: Stage migration and new diagnostic techniques as a source of misleading statistics for survival in cancer. </a:t>
            </a:r>
          </a:p>
          <a:p>
            <a:pPr marL="0" indent="0" algn="ctr">
              <a:buFontTx/>
              <a:buNone/>
            </a:pPr>
            <a:r>
              <a:rPr lang="en-US" altLang="en-US" sz="2400" b="1" smtClean="0"/>
              <a:t>N Engl J Med  1985 312:25:1604-8.</a:t>
            </a:r>
          </a:p>
          <a:p>
            <a:pPr marL="0" indent="0" algn="ctr">
              <a:buFontTx/>
              <a:buNone/>
            </a:pPr>
            <a:endParaRPr lang="en-US" altLang="en-US" sz="2400" b="1" smtClean="0"/>
          </a:p>
          <a:p>
            <a:pPr marL="0" indent="0" algn="ctr">
              <a:buFontTx/>
              <a:buNone/>
            </a:pPr>
            <a:endParaRPr lang="en-US" altLang="en-US" sz="2400" b="1" smtClean="0"/>
          </a:p>
          <a:p>
            <a:pPr marL="0" indent="0" algn="ctr">
              <a:buFontTx/>
              <a:buNone/>
            </a:pPr>
            <a:endParaRPr lang="en-US" altLang="en-US" sz="2400" b="1" smtClean="0"/>
          </a:p>
          <a:p>
            <a:pPr marL="0" indent="0" algn="ctr">
              <a:buFontTx/>
              <a:buNone/>
            </a:pPr>
            <a:endParaRPr lang="en-US" altLang="en-US" sz="2400" b="1" smtClean="0"/>
          </a:p>
          <a:p>
            <a:pPr marL="0" indent="0" algn="ctr">
              <a:buFontTx/>
              <a:buNone/>
            </a:pPr>
            <a:endParaRPr lang="en-US" altLang="en-US" sz="2400" b="1" smtClean="0"/>
          </a:p>
          <a:p>
            <a:pPr marL="0" indent="0" algn="ctr">
              <a:buFontTx/>
              <a:buNone/>
            </a:pPr>
            <a:endParaRPr lang="en-US" altLang="en-US" sz="2400" b="1" smtClean="0"/>
          </a:p>
          <a:p>
            <a:pPr marL="0" indent="0" algn="ctr">
              <a:buFontTx/>
              <a:buNone/>
            </a:pPr>
            <a:endParaRPr lang="en-US" altLang="en-US" sz="2400" b="1" smtClean="0"/>
          </a:p>
        </p:txBody>
      </p:sp>
      <p:sp>
        <p:nvSpPr>
          <p:cNvPr id="77828" name="TextBox 1"/>
          <p:cNvSpPr txBox="1">
            <a:spLocks noChangeArrowheads="1"/>
          </p:cNvSpPr>
          <p:nvPr/>
        </p:nvSpPr>
        <p:spPr bwMode="auto">
          <a:xfrm>
            <a:off x="3124200" y="5181600"/>
            <a:ext cx="32242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dirty="0" smtClean="0">
                <a:solidFill>
                  <a:srgbClr val="000000"/>
                </a:solidFill>
              </a:rPr>
              <a:t>Much less famous:</a:t>
            </a:r>
          </a:p>
          <a:p>
            <a:pPr fontAlgn="base">
              <a:spcBef>
                <a:spcPct val="0"/>
              </a:spcBef>
              <a:spcAft>
                <a:spcPct val="0"/>
              </a:spcAft>
              <a:buFontTx/>
              <a:buNone/>
            </a:pPr>
            <a:r>
              <a:rPr lang="en-US" altLang="en-US" sz="1400" dirty="0" smtClean="0">
                <a:solidFill>
                  <a:srgbClr val="000000"/>
                </a:solidFill>
              </a:rPr>
              <a:t>Norton HJ, Divine GW.</a:t>
            </a:r>
          </a:p>
          <a:p>
            <a:pPr fontAlgn="base">
              <a:spcBef>
                <a:spcPct val="0"/>
              </a:spcBef>
              <a:spcAft>
                <a:spcPct val="0"/>
              </a:spcAft>
              <a:buFontTx/>
              <a:buNone/>
            </a:pPr>
            <a:r>
              <a:rPr lang="en-US" altLang="en-US" sz="1400" dirty="0" smtClean="0">
                <a:solidFill>
                  <a:srgbClr val="000000"/>
                </a:solidFill>
              </a:rPr>
              <a:t>The Will Rogers Effect</a:t>
            </a:r>
          </a:p>
          <a:p>
            <a:pPr fontAlgn="base">
              <a:spcBef>
                <a:spcPct val="0"/>
              </a:spcBef>
              <a:spcAft>
                <a:spcPct val="0"/>
              </a:spcAft>
              <a:buFontTx/>
              <a:buNone/>
            </a:pPr>
            <a:r>
              <a:rPr lang="en-US" altLang="en-US" sz="1400" dirty="0" smtClean="0">
                <a:solidFill>
                  <a:srgbClr val="000000"/>
                </a:solidFill>
              </a:rPr>
              <a:t>The UMAP Journal</a:t>
            </a:r>
          </a:p>
          <a:p>
            <a:pPr fontAlgn="base">
              <a:spcBef>
                <a:spcPct val="0"/>
              </a:spcBef>
              <a:spcAft>
                <a:spcPct val="0"/>
              </a:spcAft>
              <a:buFontTx/>
              <a:buNone/>
            </a:pPr>
            <a:r>
              <a:rPr lang="en-US" altLang="en-US" sz="1400" dirty="0" smtClean="0">
                <a:solidFill>
                  <a:srgbClr val="000000"/>
                </a:solidFill>
              </a:rPr>
              <a:t>2007  28:1:75-85.</a:t>
            </a:r>
          </a:p>
        </p:txBody>
      </p:sp>
    </p:spTree>
    <p:extLst>
      <p:ext uri="{BB962C8B-B14F-4D97-AF65-F5344CB8AC3E}">
        <p14:creationId xmlns:p14="http://schemas.microsoft.com/office/powerpoint/2010/main" val="2242875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eaLnBrk="1" hangingPunct="1"/>
            <a:r>
              <a:rPr lang="en-US" altLang="en-US" b="1" dirty="0" smtClean="0">
                <a:solidFill>
                  <a:schemeClr val="tx1"/>
                </a:solidFill>
              </a:rPr>
              <a:t>Cancer patients are classified by stage</a:t>
            </a:r>
          </a:p>
        </p:txBody>
      </p:sp>
      <p:sp>
        <p:nvSpPr>
          <p:cNvPr id="80899" name="Rectangle 3"/>
          <p:cNvSpPr>
            <a:spLocks noGrp="1" noChangeArrowheads="1"/>
          </p:cNvSpPr>
          <p:nvPr>
            <p:ph type="body" idx="4294967295"/>
          </p:nvPr>
        </p:nvSpPr>
        <p:spPr>
          <a:xfrm>
            <a:off x="457200" y="1524000"/>
            <a:ext cx="8229600" cy="4602163"/>
          </a:xfrm>
        </p:spPr>
        <p:txBody>
          <a:bodyPr/>
          <a:lstStyle/>
          <a:p>
            <a:pPr eaLnBrk="1" hangingPunct="1"/>
            <a:r>
              <a:rPr lang="en-US" b="1" dirty="0"/>
              <a:t>T – Tumor (size and depth of tumor)                                                                                                                          N – Nodes (has the cancer spread to the local lymph nodes) </a:t>
            </a:r>
            <a:br>
              <a:rPr lang="en-US" b="1" dirty="0"/>
            </a:br>
            <a:r>
              <a:rPr lang="en-US" b="1" dirty="0"/>
              <a:t>M – Metastases (has the cancer spread to distant organs</a:t>
            </a:r>
            <a:r>
              <a:rPr lang="en-US" b="1" dirty="0" smtClean="0"/>
              <a:t>)</a:t>
            </a:r>
          </a:p>
          <a:p>
            <a:pPr eaLnBrk="1" hangingPunct="1"/>
            <a:r>
              <a:rPr lang="en-US" b="1" dirty="0" smtClean="0"/>
              <a:t>These T, N, M components lead to an assignment of Stage 1 to 4 </a:t>
            </a:r>
            <a:endParaRPr lang="en-US" altLang="en-US" b="1" dirty="0" smtClean="0"/>
          </a:p>
          <a:p>
            <a:pPr eaLnBrk="1" hangingPunct="1"/>
            <a:r>
              <a:rPr lang="en-US" altLang="en-US" b="1" dirty="0" smtClean="0"/>
              <a:t>More advanced disease is assigned a higher stage. (Stage 4 – tumor has metastasized)</a:t>
            </a:r>
          </a:p>
        </p:txBody>
      </p:sp>
    </p:spTree>
    <p:extLst>
      <p:ext uri="{BB962C8B-B14F-4D97-AF65-F5344CB8AC3E}">
        <p14:creationId xmlns:p14="http://schemas.microsoft.com/office/powerpoint/2010/main" val="1282187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4294967295"/>
          </p:nvPr>
        </p:nvSpPr>
        <p:spPr>
          <a:xfrm>
            <a:off x="228600" y="1219200"/>
            <a:ext cx="8610600" cy="5334000"/>
          </a:xfrm>
        </p:spPr>
        <p:txBody>
          <a:bodyPr/>
          <a:lstStyle/>
          <a:p>
            <a:pPr eaLnBrk="1" hangingPunct="1">
              <a:buFontTx/>
              <a:buNone/>
            </a:pPr>
            <a:r>
              <a:rPr lang="en-US" altLang="en-US" b="1" smtClean="0">
                <a:latin typeface="Comic Sans MS" panose="030F0702030302020204" pitchFamily="66" charset="0"/>
              </a:rPr>
              <a:t>A paradoxical situation can occur over time, where the overall death rate  from a cancer may remain constant,  but the death rate for every stage             can go down. </a:t>
            </a:r>
          </a:p>
          <a:p>
            <a:pPr eaLnBrk="1" hangingPunct="1">
              <a:buFontTx/>
              <a:buNone/>
            </a:pPr>
            <a:endParaRPr lang="en-US" altLang="en-US" b="1" smtClean="0">
              <a:latin typeface="Comic Sans MS" panose="030F0702030302020204" pitchFamily="66" charset="0"/>
            </a:endParaRPr>
          </a:p>
          <a:p>
            <a:pPr algn="ctr" eaLnBrk="1" hangingPunct="1">
              <a:buFontTx/>
              <a:buNone/>
            </a:pPr>
            <a:r>
              <a:rPr lang="en-US" altLang="en-US" b="1" smtClean="0">
                <a:latin typeface="Comic Sans MS" panose="030F0702030302020204" pitchFamily="66" charset="0"/>
              </a:rPr>
              <a:t>This paradox is known as </a:t>
            </a:r>
          </a:p>
          <a:p>
            <a:pPr algn="ctr" eaLnBrk="1" hangingPunct="1">
              <a:buFontTx/>
              <a:buNone/>
            </a:pPr>
            <a:r>
              <a:rPr lang="en-US" altLang="en-US" b="1" smtClean="0">
                <a:latin typeface="Comic Sans MS" panose="030F0702030302020204" pitchFamily="66" charset="0"/>
              </a:rPr>
              <a:t>“The Will Rogers phenomenon.”</a:t>
            </a:r>
          </a:p>
        </p:txBody>
      </p:sp>
    </p:spTree>
    <p:extLst>
      <p:ext uri="{BB962C8B-B14F-4D97-AF65-F5344CB8AC3E}">
        <p14:creationId xmlns:p14="http://schemas.microsoft.com/office/powerpoint/2010/main" val="1256500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274638"/>
            <a:ext cx="9144000" cy="1143000"/>
          </a:xfrm>
        </p:spPr>
        <p:txBody>
          <a:bodyPr/>
          <a:lstStyle/>
          <a:p>
            <a:r>
              <a:rPr lang="en-US" altLang="en-US" sz="3200" b="1" smtClean="0">
                <a:solidFill>
                  <a:schemeClr val="tx1"/>
                </a:solidFill>
              </a:rPr>
              <a:t>Feinstein describes two sources of bias that may lead to the Will Rogers phenomenon</a:t>
            </a:r>
            <a:endParaRPr lang="en-US" altLang="en-US" b="1" smtClean="0">
              <a:solidFill>
                <a:schemeClr val="tx1"/>
              </a:solidFill>
            </a:endParaRPr>
          </a:p>
        </p:txBody>
      </p:sp>
      <p:sp>
        <p:nvSpPr>
          <p:cNvPr id="78851" name="Rectangle 3"/>
          <p:cNvSpPr>
            <a:spLocks noGrp="1" noChangeArrowheads="1"/>
          </p:cNvSpPr>
          <p:nvPr>
            <p:ph type="body" idx="4294967295"/>
          </p:nvPr>
        </p:nvSpPr>
        <p:spPr/>
        <p:txBody>
          <a:bodyPr/>
          <a:lstStyle/>
          <a:p>
            <a:r>
              <a:rPr lang="en-US" altLang="en-US" sz="2800" b="1" smtClean="0"/>
              <a:t>The Will Rogers phenomenon can make it appear that the survival rates for cancer are improving over time when, in fact, the overall survival rate remains completely constant.</a:t>
            </a:r>
            <a:endParaRPr lang="en-US" altLang="en-US" b="1" smtClean="0"/>
          </a:p>
          <a:p>
            <a:r>
              <a:rPr lang="en-US" altLang="en-US" sz="2800" b="1" smtClean="0"/>
              <a:t>The first bias is known as “lead-time” bias.</a:t>
            </a:r>
            <a:br>
              <a:rPr lang="en-US" altLang="en-US" sz="2800" b="1" smtClean="0"/>
            </a:br>
            <a:r>
              <a:rPr lang="en-US" altLang="en-US" sz="2800" b="1" smtClean="0"/>
              <a:t>This bias occurs when the cancer is diagnosed, for the average patient, at an earlier age than it might have been in a previous era due to improved screening techniques.</a:t>
            </a:r>
            <a:endParaRPr lang="en-US" altLang="en-US" b="1" smtClean="0"/>
          </a:p>
        </p:txBody>
      </p:sp>
    </p:spTree>
    <p:extLst>
      <p:ext uri="{BB962C8B-B14F-4D97-AF65-F5344CB8AC3E}">
        <p14:creationId xmlns:p14="http://schemas.microsoft.com/office/powerpoint/2010/main" val="3248530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sz="3200" b="1" smtClean="0">
                <a:solidFill>
                  <a:schemeClr val="tx1"/>
                </a:solidFill>
              </a:rPr>
              <a:t>Biases leading to the Will Rogers phenomenon</a:t>
            </a:r>
            <a:r>
              <a:rPr lang="en-US" altLang="en-US" b="1" smtClean="0">
                <a:solidFill>
                  <a:schemeClr val="tx1"/>
                </a:solidFill>
              </a:rPr>
              <a:t> </a:t>
            </a:r>
            <a:r>
              <a:rPr lang="en-US" altLang="en-US" sz="3200" b="1" smtClean="0">
                <a:solidFill>
                  <a:schemeClr val="tx1"/>
                </a:solidFill>
              </a:rPr>
              <a:t>(continued)</a:t>
            </a:r>
            <a:endParaRPr lang="en-US" altLang="en-US" b="1" smtClean="0">
              <a:solidFill>
                <a:schemeClr val="tx1"/>
              </a:solidFill>
            </a:endParaRPr>
          </a:p>
        </p:txBody>
      </p:sp>
      <p:sp>
        <p:nvSpPr>
          <p:cNvPr id="79875" name="Rectangle 3"/>
          <p:cNvSpPr>
            <a:spLocks noGrp="1" noChangeArrowheads="1"/>
          </p:cNvSpPr>
          <p:nvPr>
            <p:ph type="body" idx="4294967295"/>
          </p:nvPr>
        </p:nvSpPr>
        <p:spPr>
          <a:xfrm>
            <a:off x="152400" y="1828800"/>
            <a:ext cx="8534400" cy="4297363"/>
          </a:xfrm>
        </p:spPr>
        <p:txBody>
          <a:bodyPr/>
          <a:lstStyle/>
          <a:p>
            <a:r>
              <a:rPr lang="en-US" altLang="en-US" sz="2800" b="1" dirty="0" smtClean="0"/>
              <a:t>A second bias is due to “stage migration.” </a:t>
            </a:r>
            <a:br>
              <a:rPr lang="en-US" altLang="en-US" sz="2800" b="1" dirty="0" smtClean="0"/>
            </a:br>
            <a:r>
              <a:rPr lang="en-US" altLang="en-US" sz="2800" b="1" dirty="0" smtClean="0"/>
              <a:t>Patients diagnosed at a later time (e.g., 2015) may be assigned to a higher stage than they would have at an earlier time point (e.g., 1952) due to better assessment by improved medical technology.  This phenomenon, that the more recent diagnosis, the more accurate the classification, is known as “stage migration.”</a:t>
            </a:r>
            <a:br>
              <a:rPr lang="en-US" altLang="en-US" sz="2800" b="1" dirty="0" smtClean="0"/>
            </a:br>
            <a:endParaRPr lang="en-US" altLang="en-US" sz="2800" b="1" dirty="0" smtClean="0"/>
          </a:p>
        </p:txBody>
      </p:sp>
    </p:spTree>
    <p:extLst>
      <p:ext uri="{BB962C8B-B14F-4D97-AF65-F5344CB8AC3E}">
        <p14:creationId xmlns:p14="http://schemas.microsoft.com/office/powerpoint/2010/main" val="2686794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76200" y="1600200"/>
            <a:ext cx="8593629" cy="3494546"/>
          </a:xfrm>
          <a:prstGeom prst="rect">
            <a:avLst/>
          </a:prstGeom>
          <a:noFill/>
        </p:spPr>
        <p:txBody>
          <a:bodyPr wrap="square" rtlCol="0">
            <a:spAutoFit/>
          </a:bodyPr>
          <a:lstStyle/>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In </a:t>
            </a:r>
            <a:r>
              <a:rPr lang="en-US" sz="2800" b="1" dirty="0">
                <a:latin typeface="Calibri" panose="020F0502020204030204" pitchFamily="34" charset="0"/>
                <a:ea typeface="Calibri" panose="020F0502020204030204" pitchFamily="34" charset="0"/>
                <a:cs typeface="Times New Roman" panose="02020603050405020304" pitchFamily="18" charset="0"/>
              </a:rPr>
              <a:t>our graphical </a:t>
            </a:r>
            <a:r>
              <a:rPr lang="en-US" sz="2800" b="1" dirty="0" smtClean="0">
                <a:latin typeface="Calibri" panose="020F0502020204030204" pitchFamily="34" charset="0"/>
                <a:ea typeface="Calibri" panose="020F0502020204030204" pitchFamily="34" charset="0"/>
                <a:cs typeface="Times New Roman" panose="02020603050405020304" pitchFamily="18" charset="0"/>
              </a:rPr>
              <a:t>presentation, </a:t>
            </a:r>
            <a:r>
              <a:rPr lang="en-US" sz="2800" b="1" dirty="0">
                <a:latin typeface="Calibri" panose="020F0502020204030204" pitchFamily="34" charset="0"/>
                <a:ea typeface="Calibri" panose="020F0502020204030204" pitchFamily="34" charset="0"/>
                <a:cs typeface="Times New Roman" panose="02020603050405020304" pitchFamily="18" charset="0"/>
              </a:rPr>
              <a:t>Stage I in 1950 consists </a:t>
            </a:r>
            <a:r>
              <a:rPr lang="en-US" sz="2800" b="1" dirty="0" smtClean="0">
                <a:latin typeface="Calibri" panose="020F0502020204030204" pitchFamily="34" charset="0"/>
                <a:ea typeface="Calibri" panose="020F0502020204030204" pitchFamily="34" charset="0"/>
                <a:cs typeface="Times New Roman" panose="02020603050405020304" pitchFamily="18" charset="0"/>
              </a:rPr>
              <a:t>of </a:t>
            </a:r>
            <a:r>
              <a:rPr lang="en-US" sz="2800" b="1" dirty="0">
                <a:latin typeface="Calibri" panose="020F0502020204030204" pitchFamily="34" charset="0"/>
                <a:ea typeface="Calibri" panose="020F0502020204030204" pitchFamily="34" charset="0"/>
                <a:cs typeface="Times New Roman" panose="02020603050405020304" pitchFamily="18" charset="0"/>
              </a:rPr>
              <a:t>two different </a:t>
            </a:r>
            <a:r>
              <a:rPr lang="en-US" sz="2800" b="1" dirty="0" smtClean="0">
                <a:latin typeface="Calibri" panose="020F0502020204030204" pitchFamily="34" charset="0"/>
                <a:ea typeface="Calibri" panose="020F0502020204030204" pitchFamily="34" charset="0"/>
                <a:cs typeface="Times New Roman" panose="02020603050405020304" pitchFamily="18" charset="0"/>
              </a:rPr>
              <a:t>symbols </a:t>
            </a:r>
            <a:r>
              <a:rPr lang="en-US" sz="2800" b="1" dirty="0">
                <a:latin typeface="Calibri" panose="020F0502020204030204" pitchFamily="34" charset="0"/>
                <a:ea typeface="Calibri" panose="020F0502020204030204" pitchFamily="34" charset="0"/>
                <a:cs typeface="Times New Roman" panose="02020603050405020304" pitchFamily="18" charset="0"/>
              </a:rPr>
              <a:t>(circles and squares). </a:t>
            </a:r>
            <a:r>
              <a:rPr lang="en-US" sz="2800" b="1" dirty="0" smtClean="0">
                <a:latin typeface="Calibri" panose="020F0502020204030204" pitchFamily="34" charset="0"/>
                <a:ea typeface="Calibri" panose="020F0502020204030204" pitchFamily="34" charset="0"/>
                <a:cs typeface="Times New Roman" panose="02020603050405020304" pitchFamily="18" charset="0"/>
              </a:rPr>
              <a:t>This is </a:t>
            </a:r>
            <a:r>
              <a:rPr lang="en-US" sz="2800" b="1" dirty="0">
                <a:latin typeface="Calibri" panose="020F0502020204030204" pitchFamily="34" charset="0"/>
                <a:ea typeface="Calibri" panose="020F0502020204030204" pitchFamily="34" charset="0"/>
                <a:cs typeface="Times New Roman" panose="02020603050405020304" pitchFamily="18" charset="0"/>
              </a:rPr>
              <a:t>because some of those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patients,  </a:t>
            </a:r>
            <a:r>
              <a:rPr lang="en-US" sz="2800" b="1" dirty="0">
                <a:latin typeface="Calibri" panose="020F0502020204030204" pitchFamily="34" charset="0"/>
                <a:ea typeface="Calibri" panose="020F0502020204030204" pitchFamily="34" charset="0"/>
                <a:cs typeface="Times New Roman" panose="02020603050405020304" pitchFamily="18" charset="0"/>
              </a:rPr>
              <a:t>who are all classified as stage I in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1950, </a:t>
            </a:r>
            <a:r>
              <a:rPr lang="en-US" sz="2800" b="1" dirty="0">
                <a:latin typeface="Calibri" panose="020F0502020204030204" pitchFamily="34" charset="0"/>
                <a:ea typeface="Calibri" panose="020F0502020204030204" pitchFamily="34" charset="0"/>
                <a:cs typeface="Times New Roman" panose="02020603050405020304" pitchFamily="18" charset="0"/>
              </a:rPr>
              <a:t>will be classified </a:t>
            </a:r>
            <a:r>
              <a:rPr lang="en-US" sz="2800" b="1" dirty="0" smtClean="0">
                <a:latin typeface="Calibri" panose="020F0502020204030204" pitchFamily="34" charset="0"/>
                <a:ea typeface="Calibri" panose="020F0502020204030204" pitchFamily="34" charset="0"/>
                <a:cs typeface="Times New Roman" panose="02020603050405020304" pitchFamily="18" charset="0"/>
              </a:rPr>
              <a:t>as </a:t>
            </a:r>
            <a:r>
              <a:rPr lang="en-US" sz="2800" b="1" dirty="0">
                <a:latin typeface="Calibri" panose="020F0502020204030204" pitchFamily="34" charset="0"/>
                <a:ea typeface="Calibri" panose="020F0502020204030204" pitchFamily="34" charset="0"/>
                <a:cs typeface="Times New Roman" panose="02020603050405020304" pitchFamily="18" charset="0"/>
              </a:rPr>
              <a:t>stage II in 2015 due to improved technology.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Similar situations </a:t>
            </a:r>
            <a:r>
              <a:rPr lang="en-US" sz="2800" b="1" dirty="0">
                <a:latin typeface="Calibri" panose="020F0502020204030204" pitchFamily="34" charset="0"/>
                <a:ea typeface="Calibri" panose="020F0502020204030204" pitchFamily="34" charset="0"/>
                <a:cs typeface="Times New Roman" panose="02020603050405020304" pitchFamily="18" charset="0"/>
              </a:rPr>
              <a:t>apply to the 1950 </a:t>
            </a:r>
            <a:r>
              <a:rPr lang="en-US" sz="2800" b="1" dirty="0" smtClean="0">
                <a:latin typeface="Calibri" panose="020F0502020204030204" pitchFamily="34" charset="0"/>
                <a:ea typeface="Calibri" panose="020F0502020204030204" pitchFamily="34" charset="0"/>
                <a:cs typeface="Times New Roman" panose="02020603050405020304" pitchFamily="18" charset="0"/>
              </a:rPr>
              <a:t>classification </a:t>
            </a:r>
            <a:r>
              <a:rPr lang="en-US" sz="2800" b="1" dirty="0">
                <a:latin typeface="Calibri" panose="020F0502020204030204" pitchFamily="34" charset="0"/>
                <a:ea typeface="Calibri" panose="020F0502020204030204" pitchFamily="34" charset="0"/>
                <a:cs typeface="Times New Roman" panose="02020603050405020304" pitchFamily="18" charset="0"/>
              </a:rPr>
              <a:t>of stage II and stage III patients.</a:t>
            </a:r>
          </a:p>
          <a:p>
            <a:endParaRPr lang="en-US" sz="2800" dirty="0"/>
          </a:p>
        </p:txBody>
      </p:sp>
    </p:spTree>
    <p:extLst>
      <p:ext uri="{BB962C8B-B14F-4D97-AF65-F5344CB8AC3E}">
        <p14:creationId xmlns:p14="http://schemas.microsoft.com/office/powerpoint/2010/main" val="1293220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1"/>
            <a:ext cx="8229600" cy="611660"/>
          </a:xfrm>
        </p:spPr>
        <p:txBody>
          <a:bodyPr/>
          <a:lstStyle/>
          <a:p>
            <a:r>
              <a:rPr lang="en-US" sz="1500" b="1" dirty="0">
                <a:latin typeface="Times New Roman" panose="02020603050405020304" pitchFamily="18" charset="0"/>
                <a:cs typeface="Times New Roman" panose="02020603050405020304" pitchFamily="18" charset="0"/>
              </a:rPr>
              <a:t/>
            </a:r>
            <a:br>
              <a:rPr lang="en-US" sz="1500" b="1" dirty="0">
                <a:latin typeface="Times New Roman" panose="02020603050405020304" pitchFamily="18" charset="0"/>
                <a:cs typeface="Times New Roman" panose="02020603050405020304" pitchFamily="18" charset="0"/>
              </a:rPr>
            </a:br>
            <a:r>
              <a:rPr lang="en-US" sz="1500" b="1" dirty="0">
                <a:latin typeface="Times New Roman" panose="02020603050405020304" pitchFamily="18" charset="0"/>
                <a:cs typeface="Times New Roman" panose="02020603050405020304" pitchFamily="18" charset="0"/>
              </a:rPr>
              <a:t>KEY</a:t>
            </a:r>
            <a:br>
              <a:rPr lang="en-US" sz="1500" b="1" dirty="0">
                <a:latin typeface="Times New Roman" panose="02020603050405020304" pitchFamily="18" charset="0"/>
                <a:cs typeface="Times New Roman" panose="02020603050405020304" pitchFamily="18" charset="0"/>
              </a:rPr>
            </a:br>
            <a:r>
              <a:rPr lang="en-US" altLang="en-US" sz="1800" b="1" dirty="0">
                <a:solidFill>
                  <a:srgbClr val="000000"/>
                </a:solidFill>
                <a:latin typeface="Times New Roman" panose="02020603050405020304" pitchFamily="18" charset="0"/>
                <a:cs typeface="Times New Roman" panose="02020603050405020304" pitchFamily="18" charset="0"/>
              </a:rPr>
              <a:t>Patients classified by stage &amp; survival status in 2015</a:t>
            </a:r>
            <a:br>
              <a:rPr lang="en-US" altLang="en-US" sz="1800" b="1" dirty="0">
                <a:solidFill>
                  <a:srgbClr val="000000"/>
                </a:solidFill>
                <a:latin typeface="Times New Roman" panose="02020603050405020304" pitchFamily="18" charset="0"/>
                <a:cs typeface="Times New Roman" panose="02020603050405020304" pitchFamily="18" charset="0"/>
              </a:rPr>
            </a:br>
            <a:endParaRPr lang="en-US" altLang="en-US" sz="1800" b="1" dirty="0">
              <a:solidFill>
                <a:srgbClr val="000000"/>
              </a:solidFill>
              <a:latin typeface="Times New Roman" panose="02020603050405020304" pitchFamily="18" charset="0"/>
              <a:cs typeface="Times New Roman" panose="02020603050405020304" pitchFamily="18" charset="0"/>
            </a:endParaRPr>
          </a:p>
        </p:txBody>
      </p:sp>
      <p:sp>
        <p:nvSpPr>
          <p:cNvPr id="8" name="Oval 7"/>
          <p:cNvSpPr>
            <a:spLocks noChangeAspect="1"/>
          </p:cNvSpPr>
          <p:nvPr/>
        </p:nvSpPr>
        <p:spPr>
          <a:xfrm>
            <a:off x="1867777" y="1640518"/>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3" name="Rectangle 12"/>
          <p:cNvSpPr>
            <a:spLocks noChangeAspect="1"/>
          </p:cNvSpPr>
          <p:nvPr/>
        </p:nvSpPr>
        <p:spPr>
          <a:xfrm>
            <a:off x="1130643" y="1640518"/>
            <a:ext cx="7339914" cy="2400657"/>
          </a:xfrm>
          <a:prstGeom prst="rect">
            <a:avLst/>
          </a:prstGeom>
        </p:spPr>
        <p:txBody>
          <a:bodyPr wrap="square">
            <a:spAutoFit/>
          </a:bodyPr>
          <a:lstStyle/>
          <a:p>
            <a:r>
              <a:rPr lang="en-US" sz="1500" b="1" dirty="0">
                <a:solidFill>
                  <a:srgbClr val="000000"/>
                </a:solidFill>
                <a:latin typeface="Times New Roman" panose="02020603050405020304" pitchFamily="18" charset="0"/>
                <a:cs typeface="Times New Roman" panose="02020603050405020304" pitchFamily="18" charset="0"/>
              </a:rPr>
              <a:t>                       Stage I -  survive next 5 years                 Stage I – die next 5 years</a:t>
            </a:r>
          </a:p>
          <a:p>
            <a:endParaRPr lang="en-US" sz="1500" b="1" dirty="0">
              <a:solidFill>
                <a:srgbClr val="000000"/>
              </a:solidFill>
              <a:latin typeface="Times New Roman" panose="02020603050405020304" pitchFamily="18" charset="0"/>
              <a:cs typeface="Times New Roman" panose="02020603050405020304" pitchFamily="18" charset="0"/>
            </a:endParaRPr>
          </a:p>
          <a:p>
            <a:endParaRPr lang="en-US" sz="1500" b="1" dirty="0">
              <a:solidFill>
                <a:srgbClr val="000000"/>
              </a:solidFill>
              <a:latin typeface="Times New Roman" panose="02020603050405020304" pitchFamily="18" charset="0"/>
              <a:cs typeface="Times New Roman" panose="02020603050405020304" pitchFamily="18" charset="0"/>
            </a:endParaRPr>
          </a:p>
          <a:p>
            <a:r>
              <a:rPr lang="en-US" sz="1500" b="1" dirty="0">
                <a:solidFill>
                  <a:srgbClr val="000000"/>
                </a:solidFill>
                <a:latin typeface="Times New Roman" panose="02020603050405020304" pitchFamily="18" charset="0"/>
                <a:cs typeface="Times New Roman" panose="02020603050405020304" pitchFamily="18" charset="0"/>
              </a:rPr>
              <a:t>                      Stage II  - survive next 5 years                Stage II – die next 5 years</a:t>
            </a:r>
          </a:p>
          <a:p>
            <a:endParaRPr lang="en-US" sz="1500" b="1" dirty="0">
              <a:solidFill>
                <a:srgbClr val="000000"/>
              </a:solidFill>
              <a:latin typeface="Times New Roman" panose="02020603050405020304" pitchFamily="18" charset="0"/>
              <a:cs typeface="Times New Roman" panose="02020603050405020304" pitchFamily="18" charset="0"/>
            </a:endParaRPr>
          </a:p>
          <a:p>
            <a:endParaRPr lang="en-US" sz="1500" b="1" dirty="0">
              <a:solidFill>
                <a:srgbClr val="000000"/>
              </a:solidFill>
              <a:latin typeface="Times New Roman" panose="02020603050405020304" pitchFamily="18" charset="0"/>
              <a:cs typeface="Times New Roman" panose="02020603050405020304" pitchFamily="18" charset="0"/>
            </a:endParaRPr>
          </a:p>
          <a:p>
            <a:r>
              <a:rPr lang="en-US" sz="1500" b="1" dirty="0">
                <a:solidFill>
                  <a:srgbClr val="000000"/>
                </a:solidFill>
                <a:latin typeface="Times New Roman" panose="02020603050405020304" pitchFamily="18" charset="0"/>
                <a:cs typeface="Times New Roman" panose="02020603050405020304" pitchFamily="18" charset="0"/>
              </a:rPr>
              <a:t>                      Stage III – survive next 5 years                Stage III – die in next 5 years</a:t>
            </a:r>
          </a:p>
          <a:p>
            <a:endParaRPr lang="en-US" sz="1500" b="1" dirty="0">
              <a:solidFill>
                <a:srgbClr val="000000"/>
              </a:solidFill>
              <a:latin typeface="Times New Roman" panose="02020603050405020304" pitchFamily="18" charset="0"/>
              <a:cs typeface="Times New Roman" panose="02020603050405020304" pitchFamily="18" charset="0"/>
            </a:endParaRPr>
          </a:p>
          <a:p>
            <a:endParaRPr lang="en-US" sz="1500" b="1" dirty="0">
              <a:solidFill>
                <a:srgbClr val="000000"/>
              </a:solidFill>
              <a:latin typeface="Times New Roman" panose="02020603050405020304" pitchFamily="18" charset="0"/>
              <a:cs typeface="Times New Roman" panose="02020603050405020304" pitchFamily="18" charset="0"/>
            </a:endParaRPr>
          </a:p>
          <a:p>
            <a:r>
              <a:rPr lang="en-US" sz="1500" b="1" dirty="0">
                <a:solidFill>
                  <a:srgbClr val="000000"/>
                </a:solidFill>
                <a:latin typeface="Times New Roman" panose="02020603050405020304" pitchFamily="18" charset="0"/>
                <a:cs typeface="Times New Roman" panose="02020603050405020304" pitchFamily="18" charset="0"/>
              </a:rPr>
              <a:t>                      Stage IV – survive next 5 years                Stage IV – die in next 5 years</a:t>
            </a:r>
          </a:p>
        </p:txBody>
      </p:sp>
      <p:sp>
        <p:nvSpPr>
          <p:cNvPr id="17" name="Flowchart: Connector 16"/>
          <p:cNvSpPr/>
          <p:nvPr/>
        </p:nvSpPr>
        <p:spPr>
          <a:xfrm>
            <a:off x="5069264" y="1640518"/>
            <a:ext cx="342900" cy="30008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1" name="Rectangle 20"/>
          <p:cNvSpPr>
            <a:spLocks noChangeAspect="1"/>
          </p:cNvSpPr>
          <p:nvPr/>
        </p:nvSpPr>
        <p:spPr>
          <a:xfrm>
            <a:off x="1833492" y="2255912"/>
            <a:ext cx="313068" cy="313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a:spLocks noChangeAspect="1"/>
          </p:cNvSpPr>
          <p:nvPr/>
        </p:nvSpPr>
        <p:spPr>
          <a:xfrm>
            <a:off x="5100640" y="2255912"/>
            <a:ext cx="280148" cy="2794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endParaRPr>
          </a:p>
        </p:txBody>
      </p:sp>
      <p:sp>
        <p:nvSpPr>
          <p:cNvPr id="23" name="Isosceles Triangle 22"/>
          <p:cNvSpPr>
            <a:spLocks noChangeAspect="1"/>
          </p:cNvSpPr>
          <p:nvPr/>
        </p:nvSpPr>
        <p:spPr>
          <a:xfrm>
            <a:off x="1780497" y="2977964"/>
            <a:ext cx="366063" cy="31557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7" name="Isosceles Triangle 26"/>
          <p:cNvSpPr/>
          <p:nvPr/>
        </p:nvSpPr>
        <p:spPr>
          <a:xfrm>
            <a:off x="5206425" y="3135750"/>
            <a:ext cx="34289" cy="342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8" name="Isosceles Triangle 27"/>
          <p:cNvSpPr>
            <a:spLocks noChangeAspect="1"/>
          </p:cNvSpPr>
          <p:nvPr/>
        </p:nvSpPr>
        <p:spPr>
          <a:xfrm>
            <a:off x="5043130" y="2936790"/>
            <a:ext cx="360878" cy="3111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0" name="7-Point Star 29"/>
          <p:cNvSpPr>
            <a:spLocks noChangeAspect="1"/>
          </p:cNvSpPr>
          <p:nvPr/>
        </p:nvSpPr>
        <p:spPr>
          <a:xfrm>
            <a:off x="1796785" y="3700688"/>
            <a:ext cx="378562" cy="3785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3" name="7-Point Star 32"/>
          <p:cNvSpPr>
            <a:spLocks noChangeAspect="1"/>
          </p:cNvSpPr>
          <p:nvPr/>
        </p:nvSpPr>
        <p:spPr>
          <a:xfrm>
            <a:off x="5024000" y="3639930"/>
            <a:ext cx="399136" cy="399136"/>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323609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387" y="959193"/>
            <a:ext cx="4476538" cy="530915"/>
          </a:xfrm>
          <a:prstGeom prst="rect">
            <a:avLst/>
          </a:prstGeom>
          <a:noFill/>
        </p:spPr>
        <p:txBody>
          <a:bodyPr wrap="squar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       Patients in 1950 diagnosed with Stage I cancer</a:t>
            </a:r>
          </a:p>
          <a:p>
            <a:endParaRPr lang="en-US" sz="1350" b="1" dirty="0">
              <a:solidFill>
                <a:srgbClr val="000000"/>
              </a:solidFill>
            </a:endParaRPr>
          </a:p>
        </p:txBody>
      </p:sp>
      <p:sp>
        <p:nvSpPr>
          <p:cNvPr id="6" name="Flowchart: Connector 5"/>
          <p:cNvSpPr>
            <a:spLocks noChangeAspect="1"/>
          </p:cNvSpPr>
          <p:nvPr/>
        </p:nvSpPr>
        <p:spPr>
          <a:xfrm>
            <a:off x="2418836" y="1317068"/>
            <a:ext cx="241656" cy="25374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FF"/>
                </a:solidFill>
              </a:rPr>
              <a:t>     </a:t>
            </a:r>
          </a:p>
        </p:txBody>
      </p:sp>
      <p:sp>
        <p:nvSpPr>
          <p:cNvPr id="11" name="Oval 10"/>
          <p:cNvSpPr>
            <a:spLocks noChangeAspect="1"/>
          </p:cNvSpPr>
          <p:nvPr/>
        </p:nvSpPr>
        <p:spPr>
          <a:xfrm>
            <a:off x="2910025" y="1335563"/>
            <a:ext cx="243459" cy="243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Flowchart: Connector 13"/>
          <p:cNvSpPr>
            <a:spLocks noChangeAspect="1"/>
          </p:cNvSpPr>
          <p:nvPr/>
        </p:nvSpPr>
        <p:spPr>
          <a:xfrm>
            <a:off x="3355988" y="1335563"/>
            <a:ext cx="234818" cy="23481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Oval 18"/>
          <p:cNvSpPr>
            <a:spLocks noChangeAspect="1"/>
          </p:cNvSpPr>
          <p:nvPr/>
        </p:nvSpPr>
        <p:spPr>
          <a:xfrm>
            <a:off x="3793311" y="1340197"/>
            <a:ext cx="239207" cy="239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6" name="Rectangle 25"/>
          <p:cNvSpPr>
            <a:spLocks noChangeAspect="1"/>
          </p:cNvSpPr>
          <p:nvPr/>
        </p:nvSpPr>
        <p:spPr>
          <a:xfrm>
            <a:off x="4308870" y="1311284"/>
            <a:ext cx="301752" cy="3017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9" name="Rectangle 28"/>
          <p:cNvSpPr>
            <a:spLocks noChangeAspect="1"/>
          </p:cNvSpPr>
          <p:nvPr/>
        </p:nvSpPr>
        <p:spPr>
          <a:xfrm>
            <a:off x="4885784" y="1311284"/>
            <a:ext cx="315468" cy="315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3" name="Rectangle 32"/>
          <p:cNvSpPr>
            <a:spLocks noChangeAspect="1"/>
          </p:cNvSpPr>
          <p:nvPr/>
        </p:nvSpPr>
        <p:spPr>
          <a:xfrm>
            <a:off x="5369930" y="1288349"/>
            <a:ext cx="342900" cy="342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39" name="TextBox 38"/>
          <p:cNvSpPr txBox="1"/>
          <p:nvPr/>
        </p:nvSpPr>
        <p:spPr>
          <a:xfrm>
            <a:off x="6699598" y="1373683"/>
            <a:ext cx="2379177" cy="300082"/>
          </a:xfrm>
          <a:prstGeom prst="rect">
            <a:avLst/>
          </a:prstGeom>
          <a:noFill/>
        </p:spPr>
        <p:txBody>
          <a:bodyPr wrap="none" rtlCol="0">
            <a:spAutoFit/>
          </a:bodyPr>
          <a:lstStyle/>
          <a:p>
            <a:r>
              <a:rPr lang="en-US" sz="1350" b="1" dirty="0">
                <a:solidFill>
                  <a:srgbClr val="000000"/>
                </a:solidFill>
                <a:latin typeface="Times New Roman" panose="02020603050405020304" pitchFamily="18" charset="0"/>
                <a:cs typeface="Times New Roman" panose="02020603050405020304" pitchFamily="18" charset="0"/>
              </a:rPr>
              <a:t>               </a:t>
            </a:r>
            <a:r>
              <a:rPr lang="en-US" sz="1200" b="1" dirty="0">
                <a:solidFill>
                  <a:srgbClr val="000000"/>
                </a:solidFill>
                <a:latin typeface="Times New Roman" panose="02020603050405020304" pitchFamily="18" charset="0"/>
                <a:cs typeface="Times New Roman" panose="02020603050405020304" pitchFamily="18" charset="0"/>
              </a:rPr>
              <a:t>Survival = 7/8 = 87.5% </a:t>
            </a:r>
          </a:p>
        </p:txBody>
      </p:sp>
      <p:sp>
        <p:nvSpPr>
          <p:cNvPr id="40" name="TextBox 39"/>
          <p:cNvSpPr txBox="1"/>
          <p:nvPr/>
        </p:nvSpPr>
        <p:spPr>
          <a:xfrm>
            <a:off x="2304595" y="2108372"/>
            <a:ext cx="4059125" cy="323165"/>
          </a:xfrm>
          <a:prstGeom prst="rect">
            <a:avLst/>
          </a:prstGeom>
          <a:noFill/>
        </p:spPr>
        <p:txBody>
          <a:bodyPr wrap="non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1950 diagnosed with Stage II cancer</a:t>
            </a:r>
            <a:endParaRPr lang="en-US" sz="1500" dirty="0">
              <a:solidFill>
                <a:srgbClr val="000000"/>
              </a:solidFill>
              <a:latin typeface="Times New Roman" panose="02020603050405020304" pitchFamily="18" charset="0"/>
              <a:cs typeface="Times New Roman" panose="02020603050405020304" pitchFamily="18" charset="0"/>
            </a:endParaRPr>
          </a:p>
        </p:txBody>
      </p:sp>
      <p:sp>
        <p:nvSpPr>
          <p:cNvPr id="41" name="Rectangle 40"/>
          <p:cNvSpPr>
            <a:spLocks noChangeAspect="1"/>
          </p:cNvSpPr>
          <p:nvPr/>
        </p:nvSpPr>
        <p:spPr>
          <a:xfrm>
            <a:off x="5877803" y="1300924"/>
            <a:ext cx="349758" cy="3497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46" name="Rectangle 45"/>
          <p:cNvSpPr>
            <a:spLocks noChangeAspect="1"/>
          </p:cNvSpPr>
          <p:nvPr/>
        </p:nvSpPr>
        <p:spPr>
          <a:xfrm>
            <a:off x="5372270" y="1288349"/>
            <a:ext cx="342900" cy="3429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47" name="Rectangle 46"/>
          <p:cNvSpPr>
            <a:spLocks noChangeAspect="1"/>
          </p:cNvSpPr>
          <p:nvPr/>
        </p:nvSpPr>
        <p:spPr>
          <a:xfrm>
            <a:off x="2468472" y="2594136"/>
            <a:ext cx="341803" cy="341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2" name="Rectangle 51"/>
          <p:cNvSpPr>
            <a:spLocks noChangeAspect="1"/>
          </p:cNvSpPr>
          <p:nvPr/>
        </p:nvSpPr>
        <p:spPr>
          <a:xfrm>
            <a:off x="3153484" y="2581636"/>
            <a:ext cx="345644" cy="345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78" name="Rectangle 77"/>
          <p:cNvSpPr>
            <a:spLocks noChangeAspect="1"/>
          </p:cNvSpPr>
          <p:nvPr/>
        </p:nvSpPr>
        <p:spPr>
          <a:xfrm>
            <a:off x="3734606" y="2593451"/>
            <a:ext cx="329184" cy="3291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92" name="Isosceles Triangle 91"/>
          <p:cNvSpPr>
            <a:spLocks noChangeAspect="1"/>
          </p:cNvSpPr>
          <p:nvPr/>
        </p:nvSpPr>
        <p:spPr>
          <a:xfrm>
            <a:off x="4352076" y="2509858"/>
            <a:ext cx="496410" cy="427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4" name="Isosceles Triangle 3"/>
          <p:cNvSpPr>
            <a:spLocks noChangeAspect="1"/>
          </p:cNvSpPr>
          <p:nvPr/>
        </p:nvSpPr>
        <p:spPr>
          <a:xfrm>
            <a:off x="5008774" y="2493404"/>
            <a:ext cx="516629" cy="44536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 name="Isosceles Triangle 4"/>
          <p:cNvSpPr>
            <a:spLocks noChangeAspect="1"/>
          </p:cNvSpPr>
          <p:nvPr/>
        </p:nvSpPr>
        <p:spPr>
          <a:xfrm>
            <a:off x="5678646" y="2478011"/>
            <a:ext cx="548915" cy="47320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4" name="Isosceles Triangle 43"/>
          <p:cNvSpPr/>
          <p:nvPr/>
        </p:nvSpPr>
        <p:spPr>
          <a:xfrm>
            <a:off x="6624687" y="2689540"/>
            <a:ext cx="34289" cy="342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5" name="Isosceles Triangle 44"/>
          <p:cNvSpPr>
            <a:spLocks noChangeAspect="1"/>
          </p:cNvSpPr>
          <p:nvPr/>
        </p:nvSpPr>
        <p:spPr>
          <a:xfrm>
            <a:off x="6380804" y="2478669"/>
            <a:ext cx="539846" cy="46538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7" name="TextBox 56"/>
          <p:cNvSpPr txBox="1"/>
          <p:nvPr/>
        </p:nvSpPr>
        <p:spPr>
          <a:xfrm>
            <a:off x="7291112" y="2645637"/>
            <a:ext cx="1729961" cy="276999"/>
          </a:xfrm>
          <a:prstGeom prst="rect">
            <a:avLst/>
          </a:prstGeom>
          <a:noFill/>
        </p:spPr>
        <p:txBody>
          <a:bodyPr wrap="none" rtlCol="0">
            <a:spAutoFit/>
          </a:bodyPr>
          <a:lstStyle/>
          <a:p>
            <a:r>
              <a:rPr lang="en-US" sz="1200" b="1" dirty="0">
                <a:solidFill>
                  <a:srgbClr val="000000"/>
                </a:solidFill>
                <a:latin typeface="Times New Roman" panose="02020603050405020304" pitchFamily="18" charset="0"/>
                <a:cs typeface="Times New Roman" panose="02020603050405020304" pitchFamily="18" charset="0"/>
              </a:rPr>
              <a:t>Survival = 4/7 = 57.1% </a:t>
            </a:r>
          </a:p>
        </p:txBody>
      </p:sp>
      <p:sp>
        <p:nvSpPr>
          <p:cNvPr id="58" name="TextBox 57"/>
          <p:cNvSpPr txBox="1"/>
          <p:nvPr/>
        </p:nvSpPr>
        <p:spPr>
          <a:xfrm>
            <a:off x="2429652" y="3336204"/>
            <a:ext cx="5746369" cy="530915"/>
          </a:xfrm>
          <a:prstGeom prst="rect">
            <a:avLst/>
          </a:prstGeom>
          <a:noFill/>
        </p:spPr>
        <p:txBody>
          <a:bodyPr wrap="squar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1950 diagnosed with Stage III cancer</a:t>
            </a:r>
            <a:endParaRPr lang="en-US" sz="1500" dirty="0">
              <a:solidFill>
                <a:srgbClr val="000000"/>
              </a:solidFill>
              <a:latin typeface="Times New Roman" panose="02020603050405020304" pitchFamily="18" charset="0"/>
              <a:cs typeface="Times New Roman" panose="02020603050405020304" pitchFamily="18" charset="0"/>
            </a:endParaRPr>
          </a:p>
          <a:p>
            <a:endParaRPr lang="en-US" sz="1350" dirty="0">
              <a:solidFill>
                <a:srgbClr val="000000"/>
              </a:solidFill>
            </a:endParaRPr>
          </a:p>
        </p:txBody>
      </p:sp>
      <p:sp>
        <p:nvSpPr>
          <p:cNvPr id="59" name="Isosceles Triangle 58"/>
          <p:cNvSpPr>
            <a:spLocks noChangeAspect="1"/>
          </p:cNvSpPr>
          <p:nvPr/>
        </p:nvSpPr>
        <p:spPr>
          <a:xfrm>
            <a:off x="3212873" y="3707126"/>
            <a:ext cx="521046" cy="461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6" name="Isosceles Triangle 95"/>
          <p:cNvSpPr>
            <a:spLocks noChangeAspect="1"/>
          </p:cNvSpPr>
          <p:nvPr/>
        </p:nvSpPr>
        <p:spPr>
          <a:xfrm>
            <a:off x="2639372" y="3728381"/>
            <a:ext cx="496410" cy="427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03" name="Isosceles Triangle 102"/>
          <p:cNvSpPr>
            <a:spLocks noChangeAspect="1"/>
          </p:cNvSpPr>
          <p:nvPr/>
        </p:nvSpPr>
        <p:spPr>
          <a:xfrm>
            <a:off x="3809013" y="3694381"/>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4" name="Isosceles Triangle 103"/>
          <p:cNvSpPr>
            <a:spLocks noChangeAspect="1"/>
          </p:cNvSpPr>
          <p:nvPr/>
        </p:nvSpPr>
        <p:spPr>
          <a:xfrm>
            <a:off x="4435692" y="3694381"/>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5" name="Isosceles Triangle 104"/>
          <p:cNvSpPr>
            <a:spLocks noChangeAspect="1"/>
          </p:cNvSpPr>
          <p:nvPr/>
        </p:nvSpPr>
        <p:spPr>
          <a:xfrm>
            <a:off x="5035213" y="3694381"/>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2" name="7-Point Star 111"/>
          <p:cNvSpPr>
            <a:spLocks noChangeAspect="1"/>
          </p:cNvSpPr>
          <p:nvPr/>
        </p:nvSpPr>
        <p:spPr>
          <a:xfrm>
            <a:off x="5656747" y="3777759"/>
            <a:ext cx="378562" cy="3785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3" name="7-Point Star 112"/>
          <p:cNvSpPr>
            <a:spLocks noChangeAspect="1"/>
          </p:cNvSpPr>
          <p:nvPr/>
        </p:nvSpPr>
        <p:spPr>
          <a:xfrm>
            <a:off x="6117114" y="3777759"/>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4" name="7-Point Star 113"/>
          <p:cNvSpPr>
            <a:spLocks noChangeAspect="1"/>
          </p:cNvSpPr>
          <p:nvPr/>
        </p:nvSpPr>
        <p:spPr>
          <a:xfrm>
            <a:off x="6555217" y="3777758"/>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5" name="TextBox 114"/>
          <p:cNvSpPr txBox="1"/>
          <p:nvPr/>
        </p:nvSpPr>
        <p:spPr>
          <a:xfrm>
            <a:off x="2539664" y="4745807"/>
            <a:ext cx="4119782" cy="530915"/>
          </a:xfrm>
          <a:prstGeom prst="rect">
            <a:avLst/>
          </a:prstGeom>
          <a:noFill/>
        </p:spPr>
        <p:txBody>
          <a:bodyPr wrap="non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1950 diagnosed with Stage IV cancer</a:t>
            </a:r>
            <a:endParaRPr lang="en-US" sz="1500" dirty="0">
              <a:solidFill>
                <a:srgbClr val="000000"/>
              </a:solidFill>
              <a:latin typeface="Times New Roman" panose="02020603050405020304" pitchFamily="18" charset="0"/>
              <a:cs typeface="Times New Roman" panose="02020603050405020304" pitchFamily="18" charset="0"/>
            </a:endParaRPr>
          </a:p>
          <a:p>
            <a:endParaRPr lang="en-US" sz="1350" dirty="0">
              <a:solidFill>
                <a:srgbClr val="000000"/>
              </a:solidFill>
            </a:endParaRPr>
          </a:p>
        </p:txBody>
      </p:sp>
      <p:sp>
        <p:nvSpPr>
          <p:cNvPr id="116" name="7-Point Star 115"/>
          <p:cNvSpPr>
            <a:spLocks noChangeAspect="1"/>
          </p:cNvSpPr>
          <p:nvPr/>
        </p:nvSpPr>
        <p:spPr>
          <a:xfrm>
            <a:off x="2639373" y="5177640"/>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7" name="7-Point Star 116"/>
          <p:cNvSpPr>
            <a:spLocks noChangeAspect="1"/>
          </p:cNvSpPr>
          <p:nvPr/>
        </p:nvSpPr>
        <p:spPr>
          <a:xfrm>
            <a:off x="3091208" y="5200990"/>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0" name="TextBox 119"/>
          <p:cNvSpPr txBox="1"/>
          <p:nvPr/>
        </p:nvSpPr>
        <p:spPr>
          <a:xfrm>
            <a:off x="7284366" y="3925487"/>
            <a:ext cx="1683394" cy="484748"/>
          </a:xfrm>
          <a:prstGeom prst="rect">
            <a:avLst/>
          </a:prstGeom>
          <a:noFill/>
        </p:spPr>
        <p:txBody>
          <a:bodyPr wrap="square" rtlCol="0">
            <a:spAutoFit/>
          </a:bodyPr>
          <a:lstStyle/>
          <a:p>
            <a:r>
              <a:rPr lang="en-US" sz="1200" b="1" dirty="0">
                <a:solidFill>
                  <a:srgbClr val="000000"/>
                </a:solidFill>
                <a:latin typeface="Times New Roman" panose="02020603050405020304" pitchFamily="18" charset="0"/>
                <a:cs typeface="Times New Roman" panose="02020603050405020304" pitchFamily="18" charset="0"/>
              </a:rPr>
              <a:t>Survival = 3/8 = 37.5% </a:t>
            </a:r>
          </a:p>
          <a:p>
            <a:endParaRPr lang="en-US" sz="1350" dirty="0">
              <a:solidFill>
                <a:srgbClr val="000000"/>
              </a:solidFill>
            </a:endParaRPr>
          </a:p>
        </p:txBody>
      </p:sp>
      <p:sp>
        <p:nvSpPr>
          <p:cNvPr id="121" name="TextBox 120"/>
          <p:cNvSpPr txBox="1"/>
          <p:nvPr/>
        </p:nvSpPr>
        <p:spPr>
          <a:xfrm>
            <a:off x="7284365" y="5200990"/>
            <a:ext cx="1690140" cy="484748"/>
          </a:xfrm>
          <a:prstGeom prst="rect">
            <a:avLst/>
          </a:prstGeom>
          <a:noFill/>
        </p:spPr>
        <p:txBody>
          <a:bodyPr wrap="square" rtlCol="0">
            <a:spAutoFit/>
          </a:bodyPr>
          <a:lstStyle/>
          <a:p>
            <a:r>
              <a:rPr lang="en-US" sz="1200" b="1" dirty="0">
                <a:solidFill>
                  <a:srgbClr val="000000"/>
                </a:solidFill>
                <a:latin typeface="Times New Roman" panose="02020603050405020304" pitchFamily="18" charset="0"/>
                <a:cs typeface="Times New Roman" panose="02020603050405020304" pitchFamily="18" charset="0"/>
              </a:rPr>
              <a:t>Survival = 0/2 = 0%</a:t>
            </a:r>
          </a:p>
          <a:p>
            <a:endParaRPr lang="en-US" sz="1350" dirty="0">
              <a:solidFill>
                <a:srgbClr val="000000"/>
              </a:solidFill>
            </a:endParaRPr>
          </a:p>
        </p:txBody>
      </p:sp>
    </p:spTree>
    <p:extLst>
      <p:ext uri="{BB962C8B-B14F-4D97-AF65-F5344CB8AC3E}">
        <p14:creationId xmlns:p14="http://schemas.microsoft.com/office/powerpoint/2010/main" val="3255988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46814" y="1063228"/>
            <a:ext cx="6811286" cy="308372"/>
          </a:xfrm>
        </p:spPr>
        <p:txBody>
          <a:bodyPr rtlCol="0">
            <a:noAutofit/>
          </a:bodyPr>
          <a:lstStyle/>
          <a:p>
            <a:pPr>
              <a:defRPr/>
            </a:pPr>
            <a:r>
              <a:rPr lang="en-US" altLang="en-US" sz="2000" b="1" dirty="0">
                <a:latin typeface="Times New Roman" pitchFamily="18" charset="0"/>
                <a:cs typeface="Times New Roman" pitchFamily="18" charset="0"/>
              </a:rPr>
              <a:t> Consider this example of 2 classrooms:</a:t>
            </a:r>
          </a:p>
        </p:txBody>
      </p:sp>
      <p:sp>
        <p:nvSpPr>
          <p:cNvPr id="65539" name="Content Placeholder 2"/>
          <p:cNvSpPr>
            <a:spLocks noGrp="1"/>
          </p:cNvSpPr>
          <p:nvPr>
            <p:ph idx="1"/>
          </p:nvPr>
        </p:nvSpPr>
        <p:spPr>
          <a:xfrm>
            <a:off x="1143000" y="1543050"/>
            <a:ext cx="6686550" cy="4705349"/>
          </a:xfrm>
        </p:spPr>
        <p:txBody>
          <a:bodyPr>
            <a:noAutofit/>
          </a:bodyPr>
          <a:lstStyle/>
          <a:p>
            <a:pPr eaLnBrk="1" hangingPunct="1"/>
            <a:r>
              <a:rPr lang="en-US" altLang="en-US" sz="1600" b="1" dirty="0">
                <a:latin typeface="Times New Roman" panose="02020603050405020304" pitchFamily="18" charset="0"/>
                <a:cs typeface="Times New Roman" panose="02020603050405020304" pitchFamily="18" charset="0"/>
              </a:rPr>
              <a:t>Classroom A consists of 5 students:</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Marilyn </a:t>
            </a:r>
            <a:r>
              <a:rPr lang="en-US" altLang="en-US" sz="1600" b="1" dirty="0" err="1">
                <a:latin typeface="Times New Roman" panose="02020603050405020304" pitchFamily="18" charset="0"/>
                <a:cs typeface="Times New Roman" panose="02020603050405020304" pitchFamily="18" charset="0"/>
              </a:rPr>
              <a:t>vos</a:t>
            </a:r>
            <a:r>
              <a:rPr lang="en-US" altLang="en-US" sz="1600" b="1" dirty="0">
                <a:latin typeface="Times New Roman" panose="02020603050405020304" pitchFamily="18" charset="0"/>
                <a:cs typeface="Times New Roman" panose="02020603050405020304" pitchFamily="18" charset="0"/>
              </a:rPr>
              <a:t> Savant –Parade Magazine columnist highest on </a:t>
            </a:r>
            <a:r>
              <a:rPr lang="en-US" altLang="en-US" sz="1600" b="1" dirty="0" smtClean="0">
                <a:latin typeface="Times New Roman" panose="02020603050405020304" pitchFamily="18" charset="0"/>
                <a:cs typeface="Times New Roman" panose="02020603050405020304" pitchFamily="18" charset="0"/>
              </a:rPr>
              <a:t/>
            </a:r>
            <a:br>
              <a:rPr lang="en-US" altLang="en-US" sz="1600" b="1" dirty="0" smtClean="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	    record (</a:t>
            </a:r>
            <a:r>
              <a:rPr lang="en-US" altLang="en-US" sz="1600" b="1" dirty="0">
                <a:latin typeface="Times New Roman" panose="02020603050405020304" pitchFamily="18" charset="0"/>
                <a:cs typeface="Times New Roman" panose="02020603050405020304" pitchFamily="18" charset="0"/>
              </a:rPr>
              <a:t>IQ = </a:t>
            </a:r>
            <a:r>
              <a:rPr lang="en-US" altLang="en-US" sz="1600" b="1" dirty="0">
                <a:solidFill>
                  <a:srgbClr val="FF0000"/>
                </a:solidFill>
                <a:latin typeface="Times New Roman" panose="02020603050405020304" pitchFamily="18" charset="0"/>
                <a:cs typeface="Times New Roman" panose="02020603050405020304" pitchFamily="18" charset="0"/>
              </a:rPr>
              <a:t>228</a:t>
            </a:r>
            <a:r>
              <a:rPr lang="en-US" altLang="en-US" sz="1600" b="1" dirty="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Sir Isaac Newton (IQ = </a:t>
            </a:r>
            <a:r>
              <a:rPr lang="en-US" altLang="en-US" sz="1600" b="1" dirty="0">
                <a:solidFill>
                  <a:srgbClr val="FF0000"/>
                </a:solidFill>
                <a:latin typeface="Times New Roman" panose="02020603050405020304" pitchFamily="18" charset="0"/>
                <a:cs typeface="Times New Roman" panose="02020603050405020304" pitchFamily="18" charset="0"/>
              </a:rPr>
              <a:t>190</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Michelangelo (IQ = </a:t>
            </a:r>
            <a:r>
              <a:rPr lang="en-US" altLang="en-US" sz="1600" b="1" dirty="0">
                <a:solidFill>
                  <a:srgbClr val="FF0000"/>
                </a:solidFill>
                <a:latin typeface="Times New Roman" panose="02020603050405020304" pitchFamily="18" charset="0"/>
                <a:cs typeface="Times New Roman" panose="02020603050405020304" pitchFamily="18" charset="0"/>
              </a:rPr>
              <a:t>180</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Ben Franklin (IQ = </a:t>
            </a:r>
            <a:r>
              <a:rPr lang="en-US" altLang="en-US" sz="1600" b="1" dirty="0">
                <a:solidFill>
                  <a:srgbClr val="FF0000"/>
                </a:solidFill>
                <a:latin typeface="Times New Roman" panose="02020603050405020304" pitchFamily="18" charset="0"/>
                <a:cs typeface="Times New Roman" panose="02020603050405020304" pitchFamily="18" charset="0"/>
              </a:rPr>
              <a:t>160</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Albert Einstein  (IQ = </a:t>
            </a:r>
            <a:r>
              <a:rPr lang="en-US" altLang="en-US" sz="1600" b="1" dirty="0">
                <a:solidFill>
                  <a:srgbClr val="FF0000"/>
                </a:solidFill>
                <a:latin typeface="Times New Roman" panose="02020603050405020304" pitchFamily="18" charset="0"/>
                <a:cs typeface="Times New Roman" panose="02020603050405020304" pitchFamily="18" charset="0"/>
              </a:rPr>
              <a:t>160</a:t>
            </a:r>
            <a:r>
              <a:rPr lang="en-US" altLang="en-US" sz="1600" b="1" dirty="0">
                <a:latin typeface="Times New Roman" panose="02020603050405020304" pitchFamily="18" charset="0"/>
                <a:cs typeface="Times New Roman" panose="02020603050405020304" pitchFamily="18" charset="0"/>
              </a:rPr>
              <a:t>)</a:t>
            </a:r>
          </a:p>
          <a:p>
            <a:pPr eaLnBrk="1" hangingPunct="1"/>
            <a:r>
              <a:rPr lang="en-US" altLang="en-US" sz="1600" b="1" dirty="0">
                <a:latin typeface="Times New Roman" panose="02020603050405020304" pitchFamily="18" charset="0"/>
                <a:cs typeface="Times New Roman" panose="02020603050405020304" pitchFamily="18" charset="0"/>
              </a:rPr>
              <a:t>Classroom B consists of 5 students:</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Mary Smith – average girl (IQ = </a:t>
            </a:r>
            <a:r>
              <a:rPr lang="en-US" altLang="en-US" sz="1600" b="1" dirty="0">
                <a:solidFill>
                  <a:srgbClr val="FF0000"/>
                </a:solidFill>
                <a:latin typeface="Times New Roman" panose="02020603050405020304" pitchFamily="18" charset="0"/>
                <a:cs typeface="Times New Roman" panose="02020603050405020304" pitchFamily="18" charset="0"/>
              </a:rPr>
              <a:t>100</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John Doe – average boy (IQ = </a:t>
            </a:r>
            <a:r>
              <a:rPr lang="en-US" altLang="en-US" sz="1600" b="1" dirty="0">
                <a:solidFill>
                  <a:srgbClr val="FF0000"/>
                </a:solidFill>
                <a:latin typeface="Times New Roman" panose="02020603050405020304" pitchFamily="18" charset="0"/>
                <a:cs typeface="Times New Roman" panose="02020603050405020304" pitchFamily="18" charset="0"/>
              </a:rPr>
              <a:t>100</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Satchel the Pooch – dog in Cartoon strip “Get Fuzzy” (IQ = </a:t>
            </a:r>
            <a:r>
              <a:rPr lang="en-US" altLang="en-US" sz="1600" b="1" dirty="0">
                <a:solidFill>
                  <a:srgbClr val="FF0000"/>
                </a:solidFill>
                <a:latin typeface="Times New Roman" panose="02020603050405020304" pitchFamily="18" charset="0"/>
                <a:cs typeface="Times New Roman" panose="02020603050405020304" pitchFamily="18" charset="0"/>
              </a:rPr>
              <a:t>98</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Forrest Gump  (IQ = </a:t>
            </a:r>
            <a:r>
              <a:rPr lang="en-US" altLang="en-US" sz="1600" b="1" dirty="0">
                <a:solidFill>
                  <a:srgbClr val="FF0000"/>
                </a:solidFill>
                <a:latin typeface="Times New Roman" panose="02020603050405020304" pitchFamily="18" charset="0"/>
                <a:cs typeface="Times New Roman" panose="02020603050405020304" pitchFamily="18" charset="0"/>
              </a:rPr>
              <a:t>90</a:t>
            </a:r>
            <a:r>
              <a:rPr lang="en-US" altLang="en-US" sz="16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Lennie Small – tragic figure in John </a:t>
            </a:r>
            <a:r>
              <a:rPr lang="en-US" altLang="en-US" sz="1600" b="1" dirty="0" smtClean="0">
                <a:latin typeface="Times New Roman" panose="02020603050405020304" pitchFamily="18" charset="0"/>
                <a:cs typeface="Times New Roman" panose="02020603050405020304" pitchFamily="18" charset="0"/>
              </a:rPr>
              <a:t>Steinbeck’s </a:t>
            </a:r>
            <a:r>
              <a:rPr lang="en-US" altLang="en-US" sz="1600" b="1" dirty="0">
                <a:latin typeface="Times New Roman" panose="02020603050405020304" pitchFamily="18" charset="0"/>
                <a:cs typeface="Times New Roman" panose="02020603050405020304" pitchFamily="18" charset="0"/>
              </a:rPr>
              <a:t>“Of Mice &amp; </a:t>
            </a:r>
            <a:r>
              <a:rPr lang="en-US" altLang="en-US" sz="1600" b="1" dirty="0" smtClean="0">
                <a:latin typeface="Times New Roman" panose="02020603050405020304" pitchFamily="18" charset="0"/>
                <a:cs typeface="Times New Roman" panose="02020603050405020304" pitchFamily="18" charset="0"/>
              </a:rPr>
              <a:t/>
            </a:r>
            <a:br>
              <a:rPr lang="en-US" altLang="en-US" sz="1600" b="1" dirty="0" smtClean="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	   Men“ (</a:t>
            </a:r>
            <a:r>
              <a:rPr lang="en-US" altLang="en-US" sz="1600" b="1" dirty="0">
                <a:latin typeface="Times New Roman" panose="02020603050405020304" pitchFamily="18" charset="0"/>
                <a:cs typeface="Times New Roman" panose="02020603050405020304" pitchFamily="18" charset="0"/>
              </a:rPr>
              <a:t>IQ = </a:t>
            </a:r>
            <a:r>
              <a:rPr lang="en-US" altLang="en-US" sz="1600" b="1" dirty="0">
                <a:solidFill>
                  <a:srgbClr val="FF0000"/>
                </a:solidFill>
                <a:latin typeface="Times New Roman" panose="02020603050405020304" pitchFamily="18" charset="0"/>
                <a:cs typeface="Times New Roman" panose="02020603050405020304" pitchFamily="18" charset="0"/>
              </a:rPr>
              <a:t>80</a:t>
            </a:r>
            <a:r>
              <a:rPr lang="en-US" altLang="en-US" sz="1600" b="1" dirty="0">
                <a:latin typeface="Times New Roman" panose="02020603050405020304" pitchFamily="18" charset="0"/>
                <a:cs typeface="Times New Roman" panose="02020603050405020304" pitchFamily="18" charset="0"/>
              </a:rPr>
              <a:t>)</a:t>
            </a:r>
          </a:p>
          <a:p>
            <a:pPr eaLnBrk="1" hangingPunct="1"/>
            <a:r>
              <a:rPr lang="en-US" altLang="en-US" sz="1600" b="1" dirty="0">
                <a:latin typeface="Times New Roman" panose="02020603050405020304" pitchFamily="18" charset="0"/>
                <a:cs typeface="Times New Roman" panose="02020603050405020304" pitchFamily="18" charset="0"/>
              </a:rPr>
              <a:t>Ben &amp; Albert were not keeping up, so were transferred from Classroom A to Classroom B.</a:t>
            </a:r>
          </a:p>
          <a:p>
            <a:pPr eaLnBrk="1" hangingPunct="1"/>
            <a:r>
              <a:rPr lang="en-US" altLang="en-US" sz="1600" b="1" dirty="0">
                <a:latin typeface="Times New Roman" panose="02020603050405020304" pitchFamily="18" charset="0"/>
                <a:cs typeface="Times New Roman" panose="02020603050405020304" pitchFamily="18" charset="0"/>
              </a:rPr>
              <a:t>What is the change in the average I.Q. of each class?</a:t>
            </a:r>
          </a:p>
        </p:txBody>
      </p:sp>
      <p:sp>
        <p:nvSpPr>
          <p:cNvPr id="3" name="Rectangle 2"/>
          <p:cNvSpPr/>
          <p:nvPr/>
        </p:nvSpPr>
        <p:spPr>
          <a:xfrm>
            <a:off x="2514600" y="6579970"/>
            <a:ext cx="4572000" cy="253916"/>
          </a:xfrm>
          <a:prstGeom prst="rect">
            <a:avLst/>
          </a:prstGeom>
        </p:spPr>
        <p:txBody>
          <a:bodyPr>
            <a:spAutoFit/>
          </a:bodyPr>
          <a:lstStyle/>
          <a:p>
            <a:pPr fontAlgn="base">
              <a:spcBef>
                <a:spcPct val="0"/>
              </a:spcBef>
              <a:spcAft>
                <a:spcPct val="0"/>
              </a:spcAft>
              <a:buFontTx/>
              <a:buNone/>
            </a:pPr>
            <a:r>
              <a:rPr lang="en-US" altLang="en-US" sz="1050" b="1" dirty="0">
                <a:solidFill>
                  <a:prstClr val="black"/>
                </a:solidFill>
                <a:latin typeface="Times New Roman" panose="02020603050405020304" pitchFamily="18" charset="0"/>
              </a:rPr>
              <a:t>* Cox CM., Early  mental traits of 300 Geniuses (1926)</a:t>
            </a:r>
          </a:p>
        </p:txBody>
      </p:sp>
    </p:spTree>
    <p:extLst>
      <p:ext uri="{BB962C8B-B14F-4D97-AF65-F5344CB8AC3E}">
        <p14:creationId xmlns:p14="http://schemas.microsoft.com/office/powerpoint/2010/main" val="427455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387" y="959193"/>
            <a:ext cx="4476538" cy="530915"/>
          </a:xfrm>
          <a:prstGeom prst="rect">
            <a:avLst/>
          </a:prstGeom>
          <a:noFill/>
        </p:spPr>
        <p:txBody>
          <a:bodyPr wrap="squar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       Patients in 2015 diagnosed with Stage I cancer</a:t>
            </a:r>
          </a:p>
          <a:p>
            <a:endParaRPr lang="en-US" sz="1350" b="1" dirty="0">
              <a:solidFill>
                <a:srgbClr val="000000"/>
              </a:solidFill>
            </a:endParaRPr>
          </a:p>
        </p:txBody>
      </p:sp>
      <p:sp>
        <p:nvSpPr>
          <p:cNvPr id="6" name="Flowchart: Connector 5"/>
          <p:cNvSpPr>
            <a:spLocks noChangeAspect="1"/>
          </p:cNvSpPr>
          <p:nvPr/>
        </p:nvSpPr>
        <p:spPr>
          <a:xfrm>
            <a:off x="2418836" y="1317068"/>
            <a:ext cx="241656" cy="25374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FF"/>
                </a:solidFill>
              </a:rPr>
              <a:t>     </a:t>
            </a:r>
          </a:p>
        </p:txBody>
      </p:sp>
      <p:sp>
        <p:nvSpPr>
          <p:cNvPr id="11" name="Oval 10"/>
          <p:cNvSpPr>
            <a:spLocks noChangeAspect="1"/>
          </p:cNvSpPr>
          <p:nvPr/>
        </p:nvSpPr>
        <p:spPr>
          <a:xfrm>
            <a:off x="2910025" y="1335563"/>
            <a:ext cx="243459" cy="243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Flowchart: Connector 13"/>
          <p:cNvSpPr>
            <a:spLocks noChangeAspect="1"/>
          </p:cNvSpPr>
          <p:nvPr/>
        </p:nvSpPr>
        <p:spPr>
          <a:xfrm>
            <a:off x="3355988" y="1335563"/>
            <a:ext cx="234818" cy="23481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Oval 18"/>
          <p:cNvSpPr>
            <a:spLocks noChangeAspect="1"/>
          </p:cNvSpPr>
          <p:nvPr/>
        </p:nvSpPr>
        <p:spPr>
          <a:xfrm>
            <a:off x="3793311" y="1340197"/>
            <a:ext cx="239207" cy="239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9" name="TextBox 38"/>
          <p:cNvSpPr txBox="1"/>
          <p:nvPr/>
        </p:nvSpPr>
        <p:spPr>
          <a:xfrm>
            <a:off x="6699598" y="1373683"/>
            <a:ext cx="2340705" cy="300082"/>
          </a:xfrm>
          <a:prstGeom prst="rect">
            <a:avLst/>
          </a:prstGeom>
          <a:noFill/>
        </p:spPr>
        <p:txBody>
          <a:bodyPr wrap="none" rtlCol="0">
            <a:spAutoFit/>
          </a:bodyPr>
          <a:lstStyle/>
          <a:p>
            <a:r>
              <a:rPr lang="en-US" sz="1350" b="1" dirty="0">
                <a:solidFill>
                  <a:srgbClr val="000000"/>
                </a:solidFill>
                <a:latin typeface="Times New Roman" panose="02020603050405020304" pitchFamily="18" charset="0"/>
                <a:cs typeface="Times New Roman" panose="02020603050405020304" pitchFamily="18" charset="0"/>
              </a:rPr>
              <a:t>               </a:t>
            </a:r>
            <a:r>
              <a:rPr lang="en-US" sz="1200" b="1" dirty="0">
                <a:solidFill>
                  <a:srgbClr val="000000"/>
                </a:solidFill>
                <a:latin typeface="Times New Roman" panose="02020603050405020304" pitchFamily="18" charset="0"/>
                <a:cs typeface="Times New Roman" panose="02020603050405020304" pitchFamily="18" charset="0"/>
              </a:rPr>
              <a:t>Survival = 4/4 = 100% </a:t>
            </a:r>
          </a:p>
        </p:txBody>
      </p:sp>
      <p:sp>
        <p:nvSpPr>
          <p:cNvPr id="40" name="TextBox 39"/>
          <p:cNvSpPr txBox="1"/>
          <p:nvPr/>
        </p:nvSpPr>
        <p:spPr>
          <a:xfrm>
            <a:off x="2304595" y="2108372"/>
            <a:ext cx="4059125" cy="323165"/>
          </a:xfrm>
          <a:prstGeom prst="rect">
            <a:avLst/>
          </a:prstGeom>
          <a:noFill/>
        </p:spPr>
        <p:txBody>
          <a:bodyPr wrap="non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2015 diagnosed with Stage II cancer</a:t>
            </a:r>
            <a:endParaRPr lang="en-US" sz="1500" dirty="0">
              <a:solidFill>
                <a:srgbClr val="000000"/>
              </a:solidFill>
              <a:latin typeface="Times New Roman" panose="02020603050405020304" pitchFamily="18" charset="0"/>
              <a:cs typeface="Times New Roman" panose="02020603050405020304" pitchFamily="18" charset="0"/>
            </a:endParaRPr>
          </a:p>
        </p:txBody>
      </p:sp>
      <p:sp>
        <p:nvSpPr>
          <p:cNvPr id="47" name="Rectangle 46"/>
          <p:cNvSpPr>
            <a:spLocks noChangeAspect="1"/>
          </p:cNvSpPr>
          <p:nvPr/>
        </p:nvSpPr>
        <p:spPr>
          <a:xfrm>
            <a:off x="2503840" y="2580254"/>
            <a:ext cx="341803" cy="341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2" name="Rectangle 51"/>
          <p:cNvSpPr>
            <a:spLocks noChangeAspect="1"/>
          </p:cNvSpPr>
          <p:nvPr/>
        </p:nvSpPr>
        <p:spPr>
          <a:xfrm>
            <a:off x="3089740" y="2573896"/>
            <a:ext cx="345644" cy="345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7" name="TextBox 56"/>
          <p:cNvSpPr txBox="1"/>
          <p:nvPr/>
        </p:nvSpPr>
        <p:spPr>
          <a:xfrm>
            <a:off x="7291112" y="2645637"/>
            <a:ext cx="1729961" cy="276999"/>
          </a:xfrm>
          <a:prstGeom prst="rect">
            <a:avLst/>
          </a:prstGeom>
          <a:noFill/>
        </p:spPr>
        <p:txBody>
          <a:bodyPr wrap="none" rtlCol="0">
            <a:spAutoFit/>
          </a:bodyPr>
          <a:lstStyle/>
          <a:p>
            <a:r>
              <a:rPr lang="en-US" sz="1200" b="1" dirty="0">
                <a:solidFill>
                  <a:srgbClr val="000000"/>
                </a:solidFill>
                <a:latin typeface="Times New Roman" panose="02020603050405020304" pitchFamily="18" charset="0"/>
                <a:cs typeface="Times New Roman" panose="02020603050405020304" pitchFamily="18" charset="0"/>
              </a:rPr>
              <a:t>Survival = 5/7 = 71.4% </a:t>
            </a:r>
          </a:p>
        </p:txBody>
      </p:sp>
      <p:sp>
        <p:nvSpPr>
          <p:cNvPr id="58" name="TextBox 57"/>
          <p:cNvSpPr txBox="1"/>
          <p:nvPr/>
        </p:nvSpPr>
        <p:spPr>
          <a:xfrm>
            <a:off x="2429652" y="3336204"/>
            <a:ext cx="5746369" cy="530915"/>
          </a:xfrm>
          <a:prstGeom prst="rect">
            <a:avLst/>
          </a:prstGeom>
          <a:noFill/>
        </p:spPr>
        <p:txBody>
          <a:bodyPr wrap="squar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2015 diagnosed with Stage III cancer</a:t>
            </a:r>
            <a:endParaRPr lang="en-US" sz="1500" dirty="0">
              <a:solidFill>
                <a:srgbClr val="000000"/>
              </a:solidFill>
              <a:latin typeface="Times New Roman" panose="02020603050405020304" pitchFamily="18" charset="0"/>
              <a:cs typeface="Times New Roman" panose="02020603050405020304" pitchFamily="18" charset="0"/>
            </a:endParaRPr>
          </a:p>
          <a:p>
            <a:endParaRPr lang="en-US" sz="1350" dirty="0">
              <a:solidFill>
                <a:srgbClr val="000000"/>
              </a:solidFill>
            </a:endParaRPr>
          </a:p>
        </p:txBody>
      </p:sp>
      <p:sp>
        <p:nvSpPr>
          <p:cNvPr id="59" name="Isosceles Triangle 58"/>
          <p:cNvSpPr>
            <a:spLocks noChangeAspect="1"/>
          </p:cNvSpPr>
          <p:nvPr/>
        </p:nvSpPr>
        <p:spPr>
          <a:xfrm>
            <a:off x="3212873" y="3707126"/>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6" name="Isosceles Triangle 95"/>
          <p:cNvSpPr>
            <a:spLocks noChangeAspect="1"/>
          </p:cNvSpPr>
          <p:nvPr/>
        </p:nvSpPr>
        <p:spPr>
          <a:xfrm>
            <a:off x="2639372" y="3728381"/>
            <a:ext cx="496410" cy="427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03" name="Isosceles Triangle 102"/>
          <p:cNvSpPr>
            <a:spLocks noChangeAspect="1"/>
          </p:cNvSpPr>
          <p:nvPr/>
        </p:nvSpPr>
        <p:spPr>
          <a:xfrm>
            <a:off x="3809013" y="3694381"/>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4" name="Isosceles Triangle 103"/>
          <p:cNvSpPr>
            <a:spLocks noChangeAspect="1"/>
          </p:cNvSpPr>
          <p:nvPr/>
        </p:nvSpPr>
        <p:spPr>
          <a:xfrm>
            <a:off x="4435692" y="3694381"/>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5" name="Isosceles Triangle 104"/>
          <p:cNvSpPr>
            <a:spLocks noChangeAspect="1"/>
          </p:cNvSpPr>
          <p:nvPr/>
        </p:nvSpPr>
        <p:spPr>
          <a:xfrm>
            <a:off x="5035213" y="3694381"/>
            <a:ext cx="521046" cy="461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5" name="TextBox 114"/>
          <p:cNvSpPr txBox="1"/>
          <p:nvPr/>
        </p:nvSpPr>
        <p:spPr>
          <a:xfrm>
            <a:off x="2539664" y="4745807"/>
            <a:ext cx="4119782" cy="530915"/>
          </a:xfrm>
          <a:prstGeom prst="rect">
            <a:avLst/>
          </a:prstGeom>
          <a:noFill/>
        </p:spPr>
        <p:txBody>
          <a:bodyPr wrap="non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2015 diagnosed with Stage IV cancer</a:t>
            </a:r>
            <a:endParaRPr lang="en-US" sz="1500" dirty="0">
              <a:solidFill>
                <a:srgbClr val="000000"/>
              </a:solidFill>
              <a:latin typeface="Times New Roman" panose="02020603050405020304" pitchFamily="18" charset="0"/>
              <a:cs typeface="Times New Roman" panose="02020603050405020304" pitchFamily="18" charset="0"/>
            </a:endParaRPr>
          </a:p>
          <a:p>
            <a:endParaRPr lang="en-US" sz="1350" dirty="0">
              <a:solidFill>
                <a:srgbClr val="000000"/>
              </a:solidFill>
            </a:endParaRPr>
          </a:p>
        </p:txBody>
      </p:sp>
      <p:sp>
        <p:nvSpPr>
          <p:cNvPr id="116" name="7-Point Star 115"/>
          <p:cNvSpPr>
            <a:spLocks noChangeAspect="1"/>
          </p:cNvSpPr>
          <p:nvPr/>
        </p:nvSpPr>
        <p:spPr>
          <a:xfrm>
            <a:off x="2639373" y="5177640"/>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7" name="7-Point Star 116"/>
          <p:cNvSpPr>
            <a:spLocks noChangeAspect="1"/>
          </p:cNvSpPr>
          <p:nvPr/>
        </p:nvSpPr>
        <p:spPr>
          <a:xfrm>
            <a:off x="3091208" y="5200990"/>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0" name="TextBox 119"/>
          <p:cNvSpPr txBox="1"/>
          <p:nvPr/>
        </p:nvSpPr>
        <p:spPr>
          <a:xfrm>
            <a:off x="7238858" y="3902406"/>
            <a:ext cx="1683394" cy="461665"/>
          </a:xfrm>
          <a:prstGeom prst="rect">
            <a:avLst/>
          </a:prstGeom>
          <a:noFill/>
        </p:spPr>
        <p:txBody>
          <a:bodyPr wrap="square" rtlCol="0">
            <a:spAutoFit/>
          </a:bodyPr>
          <a:lstStyle/>
          <a:p>
            <a:r>
              <a:rPr lang="en-US" sz="1200" b="1" dirty="0">
                <a:solidFill>
                  <a:srgbClr val="000000"/>
                </a:solidFill>
                <a:latin typeface="Times New Roman" panose="02020603050405020304" pitchFamily="18" charset="0"/>
                <a:cs typeface="Times New Roman" panose="02020603050405020304" pitchFamily="18" charset="0"/>
              </a:rPr>
              <a:t> Survival = 4/9 = 44.4%</a:t>
            </a:r>
            <a:endParaRPr lang="en-US" sz="1350" dirty="0">
              <a:solidFill>
                <a:srgbClr val="000000"/>
              </a:solidFill>
            </a:endParaRPr>
          </a:p>
        </p:txBody>
      </p:sp>
      <p:sp>
        <p:nvSpPr>
          <p:cNvPr id="121" name="TextBox 120"/>
          <p:cNvSpPr txBox="1"/>
          <p:nvPr/>
        </p:nvSpPr>
        <p:spPr>
          <a:xfrm>
            <a:off x="7256232" y="5215639"/>
            <a:ext cx="1690140" cy="276999"/>
          </a:xfrm>
          <a:prstGeom prst="rect">
            <a:avLst/>
          </a:prstGeom>
          <a:noFill/>
        </p:spPr>
        <p:txBody>
          <a:bodyPr wrap="square" rtlCol="0">
            <a:spAutoFit/>
          </a:bodyPr>
          <a:lstStyle/>
          <a:p>
            <a:r>
              <a:rPr lang="en-US" sz="1200" b="1" dirty="0">
                <a:solidFill>
                  <a:srgbClr val="000000"/>
                </a:solidFill>
                <a:latin typeface="Times New Roman" panose="02020603050405020304" pitchFamily="18" charset="0"/>
                <a:cs typeface="Times New Roman" panose="02020603050405020304" pitchFamily="18" charset="0"/>
              </a:rPr>
              <a:t>Survival = 1/5 = 20% </a:t>
            </a:r>
            <a:endParaRPr lang="en-US" sz="1350" dirty="0">
              <a:solidFill>
                <a:srgbClr val="000000"/>
              </a:solidFill>
            </a:endParaRPr>
          </a:p>
        </p:txBody>
      </p:sp>
      <p:sp>
        <p:nvSpPr>
          <p:cNvPr id="38" name="7-Point Star 37"/>
          <p:cNvSpPr>
            <a:spLocks noChangeAspect="1"/>
          </p:cNvSpPr>
          <p:nvPr/>
        </p:nvSpPr>
        <p:spPr>
          <a:xfrm>
            <a:off x="3604029" y="5215639"/>
            <a:ext cx="378562" cy="3785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2" name="7-Point Star 41"/>
          <p:cNvSpPr>
            <a:spLocks noChangeAspect="1"/>
          </p:cNvSpPr>
          <p:nvPr/>
        </p:nvSpPr>
        <p:spPr>
          <a:xfrm>
            <a:off x="4032518" y="5252256"/>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3" name="TextBox 42"/>
          <p:cNvSpPr txBox="1"/>
          <p:nvPr/>
        </p:nvSpPr>
        <p:spPr>
          <a:xfrm>
            <a:off x="455068" y="7077554"/>
            <a:ext cx="4119782" cy="530915"/>
          </a:xfrm>
          <a:prstGeom prst="rect">
            <a:avLst/>
          </a:prstGeom>
          <a:noFill/>
        </p:spPr>
        <p:txBody>
          <a:bodyPr wrap="none" rtlCol="0">
            <a:spAutoFit/>
          </a:bodyPr>
          <a:lstStyle/>
          <a:p>
            <a:r>
              <a:rPr lang="en-US" sz="1500" b="1" dirty="0">
                <a:solidFill>
                  <a:srgbClr val="000000"/>
                </a:solidFill>
                <a:latin typeface="Times New Roman" panose="02020603050405020304" pitchFamily="18" charset="0"/>
                <a:cs typeface="Times New Roman" panose="02020603050405020304" pitchFamily="18" charset="0"/>
              </a:rPr>
              <a:t>Patients in 1950 diagnosed with Stage IV cancer</a:t>
            </a:r>
            <a:endParaRPr lang="en-US" sz="1500" dirty="0">
              <a:solidFill>
                <a:srgbClr val="000000"/>
              </a:solidFill>
              <a:latin typeface="Times New Roman" panose="02020603050405020304" pitchFamily="18" charset="0"/>
              <a:cs typeface="Times New Roman" panose="02020603050405020304" pitchFamily="18" charset="0"/>
            </a:endParaRPr>
          </a:p>
          <a:p>
            <a:endParaRPr lang="en-US" sz="1350" dirty="0">
              <a:solidFill>
                <a:srgbClr val="000000"/>
              </a:solidFill>
            </a:endParaRPr>
          </a:p>
        </p:txBody>
      </p:sp>
      <p:sp>
        <p:nvSpPr>
          <p:cNvPr id="48" name="7-Point Star 47"/>
          <p:cNvSpPr>
            <a:spLocks noChangeAspect="1"/>
          </p:cNvSpPr>
          <p:nvPr/>
        </p:nvSpPr>
        <p:spPr>
          <a:xfrm>
            <a:off x="4514045" y="5278874"/>
            <a:ext cx="378562" cy="378562"/>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4" name="Isosceles Triangle 53"/>
          <p:cNvSpPr>
            <a:spLocks noChangeAspect="1"/>
          </p:cNvSpPr>
          <p:nvPr/>
        </p:nvSpPr>
        <p:spPr>
          <a:xfrm>
            <a:off x="5629247" y="3694381"/>
            <a:ext cx="521046" cy="461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0" name="Isosceles Triangle 59"/>
          <p:cNvSpPr>
            <a:spLocks noChangeAspect="1"/>
          </p:cNvSpPr>
          <p:nvPr/>
        </p:nvSpPr>
        <p:spPr>
          <a:xfrm>
            <a:off x="6215693" y="3694381"/>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3" name="Isosceles Triangle 62"/>
          <p:cNvSpPr>
            <a:spLocks noChangeAspect="1"/>
          </p:cNvSpPr>
          <p:nvPr/>
        </p:nvSpPr>
        <p:spPr>
          <a:xfrm>
            <a:off x="6731558" y="3680732"/>
            <a:ext cx="521046" cy="4619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5" name="Isosceles Triangle 64"/>
          <p:cNvSpPr>
            <a:spLocks noChangeAspect="1"/>
          </p:cNvSpPr>
          <p:nvPr/>
        </p:nvSpPr>
        <p:spPr>
          <a:xfrm>
            <a:off x="2109245" y="3718717"/>
            <a:ext cx="496410" cy="42794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73" name="Rectangle 72"/>
          <p:cNvSpPr>
            <a:spLocks noChangeAspect="1"/>
          </p:cNvSpPr>
          <p:nvPr/>
        </p:nvSpPr>
        <p:spPr>
          <a:xfrm>
            <a:off x="3669517" y="2573896"/>
            <a:ext cx="345644" cy="3456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75" name="Rectangle 74"/>
          <p:cNvSpPr>
            <a:spLocks noChangeAspect="1"/>
          </p:cNvSpPr>
          <p:nvPr/>
        </p:nvSpPr>
        <p:spPr>
          <a:xfrm>
            <a:off x="4238257" y="2588528"/>
            <a:ext cx="345644" cy="345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76" name="Rectangle 75"/>
          <p:cNvSpPr>
            <a:spLocks noChangeAspect="1"/>
          </p:cNvSpPr>
          <p:nvPr/>
        </p:nvSpPr>
        <p:spPr>
          <a:xfrm>
            <a:off x="4818034" y="2578359"/>
            <a:ext cx="345644" cy="345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77" name="Rectangle 76"/>
          <p:cNvSpPr>
            <a:spLocks noChangeAspect="1"/>
          </p:cNvSpPr>
          <p:nvPr/>
        </p:nvSpPr>
        <p:spPr>
          <a:xfrm>
            <a:off x="5380680" y="2571949"/>
            <a:ext cx="345644" cy="345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79" name="Rectangle 78"/>
          <p:cNvSpPr>
            <a:spLocks noChangeAspect="1"/>
          </p:cNvSpPr>
          <p:nvPr/>
        </p:nvSpPr>
        <p:spPr>
          <a:xfrm>
            <a:off x="5889769" y="2593810"/>
            <a:ext cx="345644" cy="3456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196818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609600" y="762000"/>
            <a:ext cx="312906" cy="369332"/>
          </a:xfrm>
          <a:prstGeom prst="rect">
            <a:avLst/>
          </a:prstGeom>
          <a:noFill/>
        </p:spPr>
        <p:txBody>
          <a:bodyPr wrap="none" rtlCol="0">
            <a:spAutoFit/>
          </a:bodyPr>
          <a:lstStyle/>
          <a:p>
            <a:r>
              <a:rPr lang="en-US" dirty="0" smtClean="0"/>
              <a:t>  </a:t>
            </a:r>
            <a:endParaRPr lang="en-US" dirty="0"/>
          </a:p>
        </p:txBody>
      </p:sp>
      <p:sp>
        <p:nvSpPr>
          <p:cNvPr id="5" name="TextBox 4"/>
          <p:cNvSpPr txBox="1"/>
          <p:nvPr/>
        </p:nvSpPr>
        <p:spPr>
          <a:xfrm>
            <a:off x="-76200" y="762000"/>
            <a:ext cx="9340763" cy="1661993"/>
          </a:xfrm>
          <a:prstGeom prst="rect">
            <a:avLst/>
          </a:prstGeom>
          <a:noFill/>
        </p:spPr>
        <p:txBody>
          <a:bodyPr wrap="square" rtlCol="0">
            <a:spAutoFit/>
          </a:bodyPr>
          <a:lstStyle/>
          <a:p>
            <a:pPr algn="ctr"/>
            <a:r>
              <a:rPr lang="en-US" dirty="0" smtClean="0"/>
              <a:t> </a:t>
            </a:r>
            <a:r>
              <a:rPr lang="en-US" sz="2400" b="1" dirty="0">
                <a:latin typeface="Calibri" panose="020F0502020204030204" pitchFamily="34" charset="0"/>
                <a:ea typeface="Calibri" panose="020F0502020204030204" pitchFamily="34" charset="0"/>
                <a:cs typeface="Times New Roman" panose="02020603050405020304" pitchFamily="18" charset="0"/>
              </a:rPr>
              <a:t>Notice the “magic” that occurs when the patients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latin typeface="Calibri" panose="020F0502020204030204" pitchFamily="34" charset="0"/>
                <a:ea typeface="Calibri" panose="020F0502020204030204" pitchFamily="34" charset="0"/>
                <a:cs typeface="Times New Roman" panose="02020603050405020304" pitchFamily="18" charset="0"/>
              </a:rPr>
              <a:t>are </a:t>
            </a:r>
            <a:r>
              <a:rPr lang="en-US" sz="2400" b="1" dirty="0">
                <a:latin typeface="Calibri" panose="020F0502020204030204" pitchFamily="34" charset="0"/>
                <a:ea typeface="Calibri" panose="020F0502020204030204" pitchFamily="34" charset="0"/>
                <a:cs typeface="Times New Roman" panose="02020603050405020304" pitchFamily="18" charset="0"/>
              </a:rPr>
              <a:t>transferred to their correct stages in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2015.</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49682956"/>
              </p:ext>
            </p:extLst>
          </p:nvPr>
        </p:nvGraphicFramePr>
        <p:xfrm>
          <a:off x="3024143" y="2133600"/>
          <a:ext cx="3140075" cy="1826453"/>
        </p:xfrm>
        <a:graphic>
          <a:graphicData uri="http://schemas.openxmlformats.org/drawingml/2006/table">
            <a:tbl>
              <a:tblPr firstRow="1" firstCol="1" bandRow="1"/>
              <a:tblGrid>
                <a:gridCol w="739775"/>
                <a:gridCol w="1265282"/>
                <a:gridCol w="1135018"/>
              </a:tblGrid>
              <a:tr h="22860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Survival</a:t>
                      </a:r>
                    </a:p>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rate 1950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Survival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rate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57.1 %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overall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133600" y="1676400"/>
            <a:ext cx="4749505" cy="369332"/>
          </a:xfrm>
          <a:prstGeom prst="rect">
            <a:avLst/>
          </a:prstGeom>
          <a:noFill/>
        </p:spPr>
        <p:txBody>
          <a:bodyPr wrap="none" rtlCol="0">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Survival rate by Cancer Stage in 1950 &amp; 2015 </a:t>
            </a:r>
            <a:endParaRPr lang="en-US" b="1" dirty="0"/>
          </a:p>
        </p:txBody>
      </p:sp>
      <p:sp>
        <p:nvSpPr>
          <p:cNvPr id="10" name="TextBox 9"/>
          <p:cNvSpPr txBox="1"/>
          <p:nvPr/>
        </p:nvSpPr>
        <p:spPr>
          <a:xfrm>
            <a:off x="76200" y="4876800"/>
            <a:ext cx="8839200" cy="1200329"/>
          </a:xfrm>
          <a:prstGeom prst="rect">
            <a:avLst/>
          </a:prstGeom>
          <a:noFill/>
        </p:spPr>
        <p:txBody>
          <a:bodyPr wrap="square" rtlCol="0">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The survival rate increased for each stage between 1950 and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2015</a:t>
            </a: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latin typeface="Calibri" panose="020F0502020204030204" pitchFamily="34" charset="0"/>
                <a:ea typeface="Calibri" panose="020F0502020204030204" pitchFamily="34" charset="0"/>
                <a:cs typeface="Times New Roman" panose="02020603050405020304" pitchFamily="18" charset="0"/>
              </a:rPr>
              <a:t>despite </a:t>
            </a:r>
            <a:r>
              <a:rPr lang="en-US" sz="2400" b="1" dirty="0">
                <a:latin typeface="Calibri" panose="020F0502020204030204" pitchFamily="34" charset="0"/>
                <a:ea typeface="Calibri" panose="020F0502020204030204" pitchFamily="34" charset="0"/>
                <a:cs typeface="Times New Roman" panose="02020603050405020304" pitchFamily="18" charset="0"/>
              </a:rPr>
              <a:t>the fact that the overall survival rate remained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latin typeface="Calibri" panose="020F0502020204030204" pitchFamily="34" charset="0"/>
                <a:ea typeface="Calibri" panose="020F0502020204030204" pitchFamily="34" charset="0"/>
                <a:cs typeface="Times New Roman" panose="02020603050405020304" pitchFamily="18" charset="0"/>
              </a:rPr>
              <a:t>at </a:t>
            </a:r>
            <a:r>
              <a:rPr lang="en-US" sz="2400" b="1" dirty="0">
                <a:latin typeface="Calibri" panose="020F0502020204030204" pitchFamily="34" charset="0"/>
                <a:ea typeface="Calibri" panose="020F0502020204030204" pitchFamily="34" charset="0"/>
                <a:cs typeface="Times New Roman" panose="02020603050405020304" pitchFamily="18" charset="0"/>
              </a:rPr>
              <a:t>56% (14/25)! </a:t>
            </a:r>
            <a:endParaRPr lang="en-US" sz="2400" b="1" dirty="0"/>
          </a:p>
        </p:txBody>
      </p:sp>
    </p:spTree>
    <p:extLst>
      <p:ext uri="{BB962C8B-B14F-4D97-AF65-F5344CB8AC3E}">
        <p14:creationId xmlns:p14="http://schemas.microsoft.com/office/powerpoint/2010/main" val="1197214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3"/>
          <p:cNvSpPr txBox="1">
            <a:spLocks noChangeArrowheads="1"/>
          </p:cNvSpPr>
          <p:nvPr/>
        </p:nvSpPr>
        <p:spPr bwMode="auto">
          <a:xfrm>
            <a:off x="304800" y="838200"/>
            <a:ext cx="146621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800" b="1" dirty="0" smtClean="0">
                <a:solidFill>
                  <a:prstClr val="black"/>
                </a:solidFill>
              </a:rPr>
              <a:t>Okie</a:t>
            </a:r>
            <a:r>
              <a:rPr lang="en-US" altLang="en-US" sz="1800" dirty="0" smtClean="0">
                <a:solidFill>
                  <a:prstClr val="black"/>
                </a:solidFill>
              </a:rPr>
              <a:t>  </a:t>
            </a:r>
          </a:p>
          <a:p>
            <a:pPr fontAlgn="base">
              <a:spcBef>
                <a:spcPct val="0"/>
              </a:spcBef>
              <a:spcAft>
                <a:spcPct val="0"/>
              </a:spcAft>
              <a:buFontTx/>
              <a:buNone/>
            </a:pPr>
            <a:r>
              <a:rPr lang="en-US" altLang="en-US" sz="1800" i="1" dirty="0" smtClean="0">
                <a:solidFill>
                  <a:prstClr val="black"/>
                </a:solidFill>
              </a:rPr>
              <a:t>n</a:t>
            </a:r>
            <a:r>
              <a:rPr lang="en-US" altLang="en-US" sz="1800" dirty="0" smtClean="0">
                <a:solidFill>
                  <a:prstClr val="black"/>
                </a:solidFill>
              </a:rPr>
              <a:t> </a:t>
            </a:r>
            <a:r>
              <a:rPr lang="en-US" altLang="en-US" sz="1800" i="1" dirty="0" smtClean="0">
                <a:solidFill>
                  <a:prstClr val="black"/>
                </a:solidFill>
              </a:rPr>
              <a:t>US</a:t>
            </a:r>
            <a:r>
              <a:rPr lang="en-US" altLang="en-US" sz="1800" dirty="0" smtClean="0">
                <a:solidFill>
                  <a:prstClr val="black"/>
                </a:solidFill>
              </a:rPr>
              <a:t> </a:t>
            </a:r>
            <a:r>
              <a:rPr lang="en-US" altLang="en-US" sz="1800" i="1" dirty="0" smtClean="0">
                <a:solidFill>
                  <a:prstClr val="black"/>
                </a:solidFill>
              </a:rPr>
              <a:t>slang, sometimes considered offensive</a:t>
            </a:r>
            <a:r>
              <a:rPr lang="en-US" altLang="en-US" sz="1800" dirty="0" smtClean="0">
                <a:solidFill>
                  <a:prstClr val="black"/>
                </a:solidFill>
              </a:rPr>
              <a:t> </a:t>
            </a:r>
          </a:p>
          <a:p>
            <a:pPr fontAlgn="base">
              <a:spcBef>
                <a:spcPct val="0"/>
              </a:spcBef>
              <a:spcAft>
                <a:spcPct val="0"/>
              </a:spcAft>
              <a:buFontTx/>
              <a:buNone/>
            </a:pPr>
            <a:r>
              <a:rPr lang="en-US" altLang="en-US" sz="1800" b="1" dirty="0" smtClean="0">
                <a:solidFill>
                  <a:prstClr val="black"/>
                </a:solidFill>
              </a:rPr>
              <a:t>1.</a:t>
            </a:r>
            <a:r>
              <a:rPr lang="en-US" altLang="en-US" sz="1800" dirty="0" smtClean="0">
                <a:solidFill>
                  <a:prstClr val="black"/>
                </a:solidFill>
              </a:rPr>
              <a:t> an inhabitant of Oklahoma</a:t>
            </a:r>
          </a:p>
          <a:p>
            <a:pPr fontAlgn="base">
              <a:spcBef>
                <a:spcPct val="0"/>
              </a:spcBef>
              <a:spcAft>
                <a:spcPct val="0"/>
              </a:spcAft>
              <a:buFontTx/>
              <a:buNone/>
            </a:pPr>
            <a:r>
              <a:rPr lang="en-US" altLang="en-US" sz="1800" b="1" dirty="0" smtClean="0">
                <a:solidFill>
                  <a:prstClr val="black"/>
                </a:solidFill>
              </a:rPr>
              <a:t>2.</a:t>
            </a:r>
            <a:r>
              <a:rPr lang="en-US" altLang="en-US" sz="1800" dirty="0" smtClean="0">
                <a:solidFill>
                  <a:prstClr val="black"/>
                </a:solidFill>
              </a:rPr>
              <a:t> an impoverished migrant farm worker, especially one who left Oklahoma during the</a:t>
            </a:r>
          </a:p>
          <a:p>
            <a:pPr fontAlgn="base">
              <a:spcBef>
                <a:spcPct val="0"/>
              </a:spcBef>
              <a:spcAft>
                <a:spcPct val="0"/>
              </a:spcAft>
              <a:buFontTx/>
              <a:buNone/>
            </a:pPr>
            <a:r>
              <a:rPr lang="en-US" altLang="en-US" sz="1800" dirty="0" smtClean="0">
                <a:solidFill>
                  <a:prstClr val="black"/>
                </a:solidFill>
              </a:rPr>
              <a:t> Depression of the 1930s to work elsewhere in the US</a:t>
            </a:r>
          </a:p>
          <a:p>
            <a:pPr fontAlgn="base">
              <a:spcBef>
                <a:spcPct val="0"/>
              </a:spcBef>
              <a:spcAft>
                <a:spcPct val="0"/>
              </a:spcAft>
              <a:buFontTx/>
              <a:buNone/>
            </a:pPr>
            <a:r>
              <a:rPr lang="en-US" altLang="en-US" sz="1800" u="sng" dirty="0" smtClean="0">
                <a:solidFill>
                  <a:prstClr val="black"/>
                </a:solidFill>
                <a:hlinkClick r:id="rId2"/>
              </a:rPr>
              <a:t>Collins English Dictionary – Complete and Unabridged</a:t>
            </a:r>
            <a:r>
              <a:rPr lang="en-US" altLang="en-US" sz="1800" dirty="0" smtClean="0">
                <a:solidFill>
                  <a:prstClr val="black"/>
                </a:solidFill>
              </a:rPr>
              <a:t>©</a:t>
            </a:r>
          </a:p>
          <a:p>
            <a:pPr fontAlgn="base">
              <a:spcBef>
                <a:spcPct val="0"/>
              </a:spcBef>
              <a:spcAft>
                <a:spcPct val="0"/>
              </a:spcAft>
              <a:buFontTx/>
              <a:buNone/>
            </a:pPr>
            <a:r>
              <a:rPr lang="en-US" altLang="en-US" sz="1800" dirty="0" smtClean="0">
                <a:solidFill>
                  <a:prstClr val="black"/>
                </a:solidFill>
              </a:rPr>
              <a:t> HarperCollins Publishers 2003</a:t>
            </a:r>
          </a:p>
          <a:p>
            <a:pPr fontAlgn="base">
              <a:spcBef>
                <a:spcPct val="0"/>
              </a:spcBef>
              <a:spcAft>
                <a:spcPct val="0"/>
              </a:spcAft>
              <a:buFontTx/>
              <a:buNone/>
            </a:pPr>
            <a:r>
              <a:rPr lang="en-US" altLang="en-US" sz="1800" dirty="0" smtClean="0">
                <a:solidFill>
                  <a:prstClr val="black"/>
                </a:solidFill>
              </a:rPr>
              <a:t/>
            </a:r>
            <a:br>
              <a:rPr lang="en-US" altLang="en-US" sz="1800" dirty="0" smtClean="0">
                <a:solidFill>
                  <a:prstClr val="black"/>
                </a:solidFill>
              </a:rPr>
            </a:br>
            <a:endParaRPr lang="en-US" altLang="en-US" sz="1800" dirty="0" smtClean="0">
              <a:solidFill>
                <a:prstClr val="black"/>
              </a:solidFill>
            </a:endParaRPr>
          </a:p>
          <a:p>
            <a:pPr fontAlgn="base">
              <a:spcBef>
                <a:spcPct val="0"/>
              </a:spcBef>
              <a:spcAft>
                <a:spcPct val="0"/>
              </a:spcAft>
              <a:buFontTx/>
              <a:buNone/>
            </a:pPr>
            <a:endParaRPr lang="en-US" altLang="en-US" sz="1800" dirty="0" smtClean="0">
              <a:solidFill>
                <a:prstClr val="black"/>
              </a:solidFill>
            </a:endParaRPr>
          </a:p>
        </p:txBody>
      </p:sp>
      <p:pic>
        <p:nvPicPr>
          <p:cNvPr id="63491" name="Picture 4" descr="dust bowl.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29591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5"/>
          <p:cNvSpPr txBox="1">
            <a:spLocks noChangeArrowheads="1"/>
          </p:cNvSpPr>
          <p:nvPr/>
        </p:nvSpPr>
        <p:spPr bwMode="auto">
          <a:xfrm>
            <a:off x="533400" y="6096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Abandoned farmhouse in Oklahoma during “Dust Bowl”</a:t>
            </a:r>
          </a:p>
        </p:txBody>
      </p:sp>
      <p:sp>
        <p:nvSpPr>
          <p:cNvPr id="2" name="TextBox 1"/>
          <p:cNvSpPr txBox="1"/>
          <p:nvPr/>
        </p:nvSpPr>
        <p:spPr>
          <a:xfrm>
            <a:off x="2719852" y="266184"/>
            <a:ext cx="4575804" cy="461665"/>
          </a:xfrm>
          <a:prstGeom prst="rect">
            <a:avLst/>
          </a:prstGeom>
          <a:noFill/>
        </p:spPr>
        <p:txBody>
          <a:bodyPr wrap="none" rtlCol="0">
            <a:spAutoFit/>
          </a:bodyPr>
          <a:lstStyle/>
          <a:p>
            <a:r>
              <a:rPr lang="en-US" sz="2400" b="1" dirty="0" smtClean="0"/>
              <a:t>Why is it named after Will Rogers?</a:t>
            </a:r>
            <a:endParaRPr lang="en-US" sz="2400" b="1" dirty="0"/>
          </a:p>
        </p:txBody>
      </p:sp>
    </p:spTree>
    <p:extLst>
      <p:ext uri="{BB962C8B-B14F-4D97-AF65-F5344CB8AC3E}">
        <p14:creationId xmlns:p14="http://schemas.microsoft.com/office/powerpoint/2010/main" val="3864614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grapes of wra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descr="paris-reuters_4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0400"/>
            <a:ext cx="1992313"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5"/>
          <p:cNvSpPr txBox="1">
            <a:spLocks noChangeArrowheads="1"/>
          </p:cNvSpPr>
          <p:nvPr/>
        </p:nvSpPr>
        <p:spPr bwMode="auto">
          <a:xfrm>
            <a:off x="990600" y="5943600"/>
            <a:ext cx="838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 OKIES                                CALIFORNIANS                            </a:t>
            </a:r>
          </a:p>
        </p:txBody>
      </p:sp>
      <p:sp>
        <p:nvSpPr>
          <p:cNvPr id="64517" name="TextBox 6"/>
          <p:cNvSpPr txBox="1">
            <a:spLocks noChangeArrowheads="1"/>
          </p:cNvSpPr>
          <p:nvPr/>
        </p:nvSpPr>
        <p:spPr bwMode="auto">
          <a:xfrm>
            <a:off x="0" y="228600"/>
            <a:ext cx="10342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Will Rogers  said of the poor farmers who migrated from</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 Oklahoma to California during the dust bowl era of the 1930’s, </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“When the Okies left Oklahoma and moved to California,</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 they raised the average intelligence of both states.” </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John Steinbeck’s Pulitzer Prize (1940) winning novel describes</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the plight of one family that emigrates from Oklahoma </a:t>
            </a:r>
          </a:p>
          <a:p>
            <a:pPr fontAlgn="base">
              <a:spcBef>
                <a:spcPct val="0"/>
              </a:spcBef>
              <a:spcAft>
                <a:spcPct val="0"/>
              </a:spcAft>
              <a:buFontTx/>
              <a:buNone/>
            </a:pPr>
            <a:r>
              <a:rPr lang="en-US" altLang="en-US" sz="2400" b="1" smtClean="0">
                <a:solidFill>
                  <a:prstClr val="black"/>
                </a:solidFill>
                <a:latin typeface="Times New Roman" panose="02020603050405020304" pitchFamily="18" charset="0"/>
                <a:cs typeface="Times New Roman" panose="02020603050405020304" pitchFamily="18" charset="0"/>
              </a:rPr>
              <a:t>to California.</a:t>
            </a:r>
          </a:p>
        </p:txBody>
      </p:sp>
      <p:pic>
        <p:nvPicPr>
          <p:cNvPr id="645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186113"/>
            <a:ext cx="1651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295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36095" y="685800"/>
            <a:ext cx="8422105" cy="5632311"/>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Two studies demonstrate that the phenomenon </a:t>
            </a: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smtClean="0">
                <a:latin typeface="Calibri" panose="020F0502020204030204" pitchFamily="34" charset="0"/>
                <a:ea typeface="Calibri" panose="020F0502020204030204" pitchFamily="34" charset="0"/>
                <a:cs typeface="Times New Roman" panose="02020603050405020304" pitchFamily="18" charset="0"/>
              </a:rPr>
              <a:t>occurs </a:t>
            </a:r>
            <a:r>
              <a:rPr lang="en-US" sz="3200" b="1" dirty="0">
                <a:latin typeface="Calibri" panose="020F0502020204030204" pitchFamily="34" charset="0"/>
                <a:ea typeface="Calibri" panose="020F0502020204030204" pitchFamily="34" charset="0"/>
                <a:cs typeface="Times New Roman" panose="02020603050405020304" pitchFamily="18" charset="0"/>
              </a:rPr>
              <a:t>in actual cancer data.</a:t>
            </a:r>
            <a:r>
              <a:rPr lang="en-US" sz="3200" b="1" dirty="0" smtClean="0"/>
              <a:t> </a:t>
            </a:r>
          </a:p>
          <a:p>
            <a:pPr algn="ctr"/>
            <a:endParaRPr lang="en-US" sz="3200" b="1" dirty="0"/>
          </a:p>
          <a:p>
            <a:pPr algn="ctr"/>
            <a:endParaRPr lang="en-US" sz="3200" b="1" dirty="0" smtClean="0"/>
          </a:p>
          <a:p>
            <a:r>
              <a:rPr lang="en-US" sz="2400" b="1" dirty="0"/>
              <a:t>Tan GH, </a:t>
            </a:r>
            <a:r>
              <a:rPr lang="en-US" sz="2400" b="1" dirty="0" err="1"/>
              <a:t>Bhoo-Pathy</a:t>
            </a:r>
            <a:r>
              <a:rPr lang="en-US" sz="2400" b="1" dirty="0"/>
              <a:t> N, </a:t>
            </a:r>
            <a:r>
              <a:rPr lang="en-US" sz="2400" b="1" dirty="0" err="1"/>
              <a:t>Taib</a:t>
            </a:r>
            <a:r>
              <a:rPr lang="en-US" sz="2400" b="1" dirty="0"/>
              <a:t> NA, See MH, </a:t>
            </a:r>
            <a:r>
              <a:rPr lang="en-US" sz="2400" b="1" dirty="0" err="1"/>
              <a:t>Jamaris</a:t>
            </a:r>
            <a:r>
              <a:rPr lang="en-US" sz="2400" b="1" dirty="0"/>
              <a:t> S, and Yip CH.  (</a:t>
            </a:r>
            <a:r>
              <a:rPr lang="en-US" sz="2400" b="1" dirty="0" smtClean="0"/>
              <a:t>2015) The </a:t>
            </a:r>
            <a:r>
              <a:rPr lang="en-US" sz="2400" b="1" dirty="0"/>
              <a:t>Will Rogers phenomenon in the staging of breast cancer: Does it </a:t>
            </a:r>
            <a:r>
              <a:rPr lang="en-US" sz="2400" b="1" dirty="0" smtClean="0"/>
              <a:t>matter? Cancer </a:t>
            </a:r>
            <a:r>
              <a:rPr lang="en-US" sz="2400" b="1" dirty="0"/>
              <a:t>Epidemiology, 39:1, 115-117.</a:t>
            </a:r>
          </a:p>
          <a:p>
            <a:endParaRPr lang="en-US" sz="3200" b="1" dirty="0"/>
          </a:p>
          <a:p>
            <a:r>
              <a:rPr lang="en-US" sz="2400" b="1" dirty="0" err="1"/>
              <a:t>Albertsen</a:t>
            </a:r>
            <a:r>
              <a:rPr lang="en-US" sz="2400" b="1" dirty="0"/>
              <a:t> PC, Hanley JA, Barrows GH, </a:t>
            </a:r>
            <a:r>
              <a:rPr lang="en-US" sz="2400" b="1" dirty="0" err="1"/>
              <a:t>Penson</a:t>
            </a:r>
            <a:r>
              <a:rPr lang="en-US" sz="2400" b="1" dirty="0"/>
              <a:t> DF, </a:t>
            </a:r>
            <a:r>
              <a:rPr lang="en-US" sz="2400" b="1" dirty="0" err="1"/>
              <a:t>Kowalczyk</a:t>
            </a:r>
            <a:r>
              <a:rPr lang="en-US" sz="2400" b="1" dirty="0"/>
              <a:t> PDH, </a:t>
            </a:r>
            <a:r>
              <a:rPr lang="en-US" sz="2400" b="1" dirty="0" smtClean="0"/>
              <a:t>Sanders </a:t>
            </a:r>
            <a:r>
              <a:rPr lang="en-US" sz="2400" b="1" dirty="0"/>
              <a:t>MM, and Fine J. (2005) Prostate cancer and the Will Rogers phenomenon. </a:t>
            </a:r>
            <a:r>
              <a:rPr lang="en-US" sz="2400" b="1" dirty="0" smtClean="0"/>
              <a:t>Journal </a:t>
            </a:r>
            <a:r>
              <a:rPr lang="en-US" sz="2400" b="1" dirty="0"/>
              <a:t>of the National Cancer Institute, 97, 1248-1253.</a:t>
            </a:r>
          </a:p>
          <a:p>
            <a:pPr algn="ctr"/>
            <a:endParaRPr lang="en-US" sz="3200" b="1" dirty="0"/>
          </a:p>
        </p:txBody>
      </p:sp>
    </p:spTree>
    <p:extLst>
      <p:ext uri="{BB962C8B-B14F-4D97-AF65-F5344CB8AC3E}">
        <p14:creationId xmlns:p14="http://schemas.microsoft.com/office/powerpoint/2010/main" val="936408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0" y="838200"/>
            <a:ext cx="47682267" cy="5441874"/>
          </a:xfrm>
          <a:prstGeom prst="rect">
            <a:avLst/>
          </a:prstGeom>
          <a:noFill/>
        </p:spPr>
        <p:txBody>
          <a:bodyPr wrap="square" rtlCol="0">
            <a:spAutoFit/>
          </a:bodyPr>
          <a:lstStyle/>
          <a:p>
            <a:pPr>
              <a:lnSpc>
                <a:spcPct val="107000"/>
              </a:lnSpc>
              <a:spcAft>
                <a:spcPts val="800"/>
              </a:spcAft>
            </a:pPr>
            <a:r>
              <a:rPr lang="en-US" dirty="0" smtClean="0"/>
              <a:t> </a:t>
            </a:r>
            <a:r>
              <a:rPr lang="en-US" sz="2800" b="1" dirty="0">
                <a:latin typeface="Calibri" panose="020F0502020204030204" pitchFamily="34" charset="0"/>
                <a:ea typeface="Calibri" panose="020F0502020204030204" pitchFamily="34" charset="0"/>
                <a:cs typeface="Times New Roman" panose="02020603050405020304" pitchFamily="18" charset="0"/>
              </a:rPr>
              <a:t>The American Joint Commission on Cancer (AJCC) updated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staging </a:t>
            </a:r>
            <a:r>
              <a:rPr lang="en-US" sz="2800" b="1" dirty="0">
                <a:latin typeface="Calibri" panose="020F0502020204030204" pitchFamily="34" charset="0"/>
                <a:ea typeface="Calibri" panose="020F0502020204030204" pitchFamily="34" charset="0"/>
                <a:cs typeface="Times New Roman" panose="02020603050405020304" pitchFamily="18" charset="0"/>
              </a:rPr>
              <a:t>for breast cancer in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2002  </a:t>
            </a:r>
            <a:r>
              <a:rPr lang="en-US" sz="2800" b="1" dirty="0">
                <a:latin typeface="Calibri" panose="020F0502020204030204" pitchFamily="34" charset="0"/>
                <a:ea typeface="Calibri" panose="020F0502020204030204" pitchFamily="34" charset="0"/>
                <a:cs typeface="Times New Roman" panose="02020603050405020304" pitchFamily="18" charset="0"/>
              </a:rPr>
              <a:t>from the 5</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b="1" dirty="0">
                <a:latin typeface="Calibri" panose="020F0502020204030204" pitchFamily="34" charset="0"/>
                <a:ea typeface="Calibri" panose="020F0502020204030204" pitchFamily="34" charset="0"/>
                <a:cs typeface="Times New Roman" panose="02020603050405020304" pitchFamily="18" charset="0"/>
              </a:rPr>
              <a:t> Edition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to </a:t>
            </a:r>
            <a:r>
              <a:rPr lang="en-US" sz="2800" b="1" dirty="0">
                <a:latin typeface="Calibri" panose="020F0502020204030204" pitchFamily="34" charset="0"/>
                <a:ea typeface="Calibri" panose="020F0502020204030204" pitchFamily="34" charset="0"/>
                <a:cs typeface="Times New Roman" panose="02020603050405020304" pitchFamily="18" charset="0"/>
              </a:rPr>
              <a:t>the 6</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b="1" dirty="0">
                <a:latin typeface="Calibri" panose="020F0502020204030204" pitchFamily="34" charset="0"/>
                <a:ea typeface="Calibri" panose="020F0502020204030204" pitchFamily="34" charset="0"/>
                <a:cs typeface="Times New Roman" panose="02020603050405020304" pitchFamily="18" charset="0"/>
              </a:rPr>
              <a:t> Edition. Tan et al, demonstrated that this </a:t>
            </a:r>
            <a:r>
              <a:rPr lang="en-US" sz="2800" b="1" dirty="0" smtClean="0">
                <a:latin typeface="Calibri" panose="020F0502020204030204" pitchFamily="34" charset="0"/>
                <a:ea typeface="Calibri" panose="020F0502020204030204" pitchFamily="34" charset="0"/>
                <a:cs typeface="Times New Roman" panose="02020603050405020304" pitchFamily="18" charset="0"/>
              </a:rPr>
              <a:t>caused</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the Will </a:t>
            </a:r>
            <a:r>
              <a:rPr lang="en-US" sz="2800" b="1" dirty="0" smtClean="0">
                <a:latin typeface="Calibri" panose="020F0502020204030204" pitchFamily="34" charset="0"/>
                <a:ea typeface="Calibri" panose="020F0502020204030204" pitchFamily="34" charset="0"/>
                <a:cs typeface="Times New Roman" panose="02020603050405020304" pitchFamily="18" charset="0"/>
              </a:rPr>
              <a:t>Roger </a:t>
            </a:r>
            <a:r>
              <a:rPr lang="en-US" sz="2800" b="1" dirty="0">
                <a:latin typeface="Calibri" panose="020F0502020204030204" pitchFamily="34" charset="0"/>
                <a:ea typeface="Calibri" panose="020F0502020204030204" pitchFamily="34" charset="0"/>
                <a:cs typeface="Times New Roman" panose="02020603050405020304" pitchFamily="18" charset="0"/>
              </a:rPr>
              <a:t>phenomenon to </a:t>
            </a:r>
            <a:r>
              <a:rPr lang="en-US" sz="2800" b="1" dirty="0" smtClean="0">
                <a:latin typeface="Calibri" panose="020F0502020204030204" pitchFamily="34" charset="0"/>
                <a:ea typeface="Calibri" panose="020F0502020204030204" pitchFamily="34" charset="0"/>
                <a:cs typeface="Times New Roman" panose="02020603050405020304" pitchFamily="18" charset="0"/>
              </a:rPr>
              <a:t>occur.  </a:t>
            </a:r>
            <a:r>
              <a:rPr lang="en-US" sz="2800" b="1" dirty="0">
                <a:latin typeface="Calibri" panose="020F0502020204030204" pitchFamily="34" charset="0"/>
                <a:ea typeface="Calibri" panose="020F0502020204030204" pitchFamily="34" charset="0"/>
                <a:cs typeface="Times New Roman" panose="02020603050405020304" pitchFamily="18" charset="0"/>
              </a:rPr>
              <a:t>3127 cases of </a:t>
            </a:r>
            <a:r>
              <a:rPr lang="en-US" sz="2800" b="1" dirty="0" smtClean="0">
                <a:latin typeface="Calibri" panose="020F0502020204030204" pitchFamily="34" charset="0"/>
                <a:ea typeface="Calibri" panose="020F0502020204030204" pitchFamily="34" charset="0"/>
                <a:cs typeface="Times New Roman" panose="02020603050405020304" pitchFamily="18" charset="0"/>
              </a:rPr>
              <a:t>breast</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cancer were restaged from the 5</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b="1" dirty="0">
                <a:latin typeface="Calibri" panose="020F0502020204030204" pitchFamily="34" charset="0"/>
                <a:ea typeface="Calibri" panose="020F0502020204030204" pitchFamily="34" charset="0"/>
                <a:cs typeface="Times New Roman" panose="02020603050405020304" pitchFamily="18" charset="0"/>
              </a:rPr>
              <a:t> Edition criteria </a:t>
            </a:r>
            <a:r>
              <a:rPr lang="en-US" sz="2800" b="1" dirty="0" smtClean="0">
                <a:latin typeface="Calibri" panose="020F0502020204030204" pitchFamily="34" charset="0"/>
                <a:ea typeface="Calibri" panose="020F0502020204030204" pitchFamily="34" charset="0"/>
                <a:cs typeface="Times New Roman" panose="02020603050405020304" pitchFamily="18" charset="0"/>
              </a:rPr>
              <a:t>to the</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6</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b="1" dirty="0">
                <a:latin typeface="Calibri" panose="020F0502020204030204" pitchFamily="34" charset="0"/>
                <a:ea typeface="Calibri" panose="020F0502020204030204" pitchFamily="34" charset="0"/>
                <a:cs typeface="Times New Roman" panose="02020603050405020304" pitchFamily="18" charset="0"/>
              </a:rPr>
              <a:t> Edition criteria.  The percentage with late stage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cancer</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increased from 27.7% to 38.1</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Five-year survival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improved</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in the women from 82.9% to 86.1% for stage II cancer </a:t>
            </a:r>
            <a:r>
              <a:rPr lang="en-US" sz="2800" b="1" dirty="0" smtClean="0">
                <a:latin typeface="Calibri" panose="020F0502020204030204" pitchFamily="34" charset="0"/>
                <a:ea typeface="Calibri" panose="020F0502020204030204" pitchFamily="34" charset="0"/>
                <a:cs typeface="Times New Roman" panose="02020603050405020304" pitchFamily="18" charset="0"/>
              </a:rPr>
              <a:t>and</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from 50.6% to 59% for stage III.</a:t>
            </a:r>
          </a:p>
          <a:p>
            <a:endParaRPr lang="en-US" dirty="0"/>
          </a:p>
        </p:txBody>
      </p:sp>
    </p:spTree>
    <p:extLst>
      <p:ext uri="{BB962C8B-B14F-4D97-AF65-F5344CB8AC3E}">
        <p14:creationId xmlns:p14="http://schemas.microsoft.com/office/powerpoint/2010/main" val="178915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3" name="TextBox 2"/>
          <p:cNvSpPr txBox="1"/>
          <p:nvPr/>
        </p:nvSpPr>
        <p:spPr>
          <a:xfrm>
            <a:off x="152400" y="762000"/>
            <a:ext cx="9030854" cy="4351448"/>
          </a:xfrm>
          <a:prstGeom prst="rect">
            <a:avLst/>
          </a:prstGeom>
          <a:noFill/>
        </p:spPr>
        <p:txBody>
          <a:bodyPr wrap="square" rtlCol="0">
            <a:spAutoFit/>
          </a:bodyPr>
          <a:lstStyle/>
          <a:p>
            <a:pPr>
              <a:lnSpc>
                <a:spcPct val="107000"/>
              </a:lnSpc>
              <a:spcAft>
                <a:spcPts val="800"/>
              </a:spcAft>
            </a:pPr>
            <a:r>
              <a:rPr lang="en-US" dirty="0" smtClean="0"/>
              <a:t> </a:t>
            </a:r>
            <a:r>
              <a:rPr lang="en-US" sz="2400" b="1" dirty="0">
                <a:latin typeface="Calibri" panose="020F0502020204030204" pitchFamily="34" charset="0"/>
                <a:ea typeface="Calibri" panose="020F0502020204030204" pitchFamily="34" charset="0"/>
                <a:cs typeface="Times New Roman" panose="02020603050405020304" pitchFamily="18" charset="0"/>
              </a:rPr>
              <a:t>Prostate cancer is graded and then a Gleason score is calculated.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The Gleason score can range from 2 to 10. The higher the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Gleason </a:t>
            </a:r>
            <a:r>
              <a:rPr lang="en-US" sz="2400" b="1" dirty="0">
                <a:latin typeface="Calibri" panose="020F0502020204030204" pitchFamily="34" charset="0"/>
                <a:ea typeface="Calibri" panose="020F0502020204030204" pitchFamily="34" charset="0"/>
                <a:cs typeface="Times New Roman" panose="02020603050405020304" pitchFamily="18" charset="0"/>
              </a:rPr>
              <a:t>score</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the worse is the prognosis. Slides from 1858 </a:t>
            </a:r>
            <a:r>
              <a:rPr lang="en-US" sz="2400" b="1" dirty="0" smtClean="0">
                <a:latin typeface="Calibri" panose="020F0502020204030204" pitchFamily="34" charset="0"/>
                <a:ea typeface="Calibri" panose="020F0502020204030204" pitchFamily="34" charset="0"/>
                <a:cs typeface="Times New Roman" panose="02020603050405020304" pitchFamily="18" charset="0"/>
              </a:rPr>
              <a:t>men</a:t>
            </a: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who were </a:t>
            </a:r>
            <a:r>
              <a:rPr lang="en-US" sz="2400" b="1" dirty="0" smtClean="0">
                <a:latin typeface="Calibri" panose="020F0502020204030204" pitchFamily="34" charset="0"/>
                <a:ea typeface="Calibri" panose="020F0502020204030204" pitchFamily="34" charset="0"/>
                <a:cs typeface="Times New Roman" panose="02020603050405020304" pitchFamily="18" charset="0"/>
              </a:rPr>
              <a:t>diagnosed </a:t>
            </a:r>
            <a:r>
              <a:rPr lang="en-US" sz="2400" b="1" dirty="0">
                <a:latin typeface="Calibri" panose="020F0502020204030204" pitchFamily="34" charset="0"/>
                <a:ea typeface="Calibri" panose="020F0502020204030204" pitchFamily="34" charset="0"/>
                <a:cs typeface="Times New Roman" panose="02020603050405020304" pitchFamily="18" charset="0"/>
              </a:rPr>
              <a:t>with prostate cancer in 1990-1992 </a:t>
            </a:r>
            <a:r>
              <a:rPr lang="en-US" sz="2400" b="1" dirty="0" smtClean="0">
                <a:latin typeface="Calibri" panose="020F0502020204030204" pitchFamily="34" charset="0"/>
                <a:ea typeface="Calibri" panose="020F0502020204030204" pitchFamily="34" charset="0"/>
                <a:cs typeface="Times New Roman" panose="02020603050405020304" pitchFamily="18" charset="0"/>
              </a:rPr>
              <a:t>were</a:t>
            </a: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blindly reread </a:t>
            </a:r>
            <a:r>
              <a:rPr lang="en-US" sz="2400" b="1">
                <a:latin typeface="Calibri" panose="020F0502020204030204" pitchFamily="34" charset="0"/>
                <a:ea typeface="Calibri" panose="020F0502020204030204" pitchFamily="34" charset="0"/>
                <a:cs typeface="Times New Roman" panose="02020603050405020304" pitchFamily="18" charset="0"/>
              </a:rPr>
              <a:t>in </a:t>
            </a:r>
            <a:r>
              <a:rPr lang="en-US" sz="2400" b="1" smtClean="0">
                <a:latin typeface="Calibri" panose="020F0502020204030204" pitchFamily="34" charset="0"/>
                <a:ea typeface="Calibri" panose="020F0502020204030204" pitchFamily="34" charset="0"/>
                <a:cs typeface="Times New Roman" panose="02020603050405020304" pitchFamily="18" charset="0"/>
              </a:rPr>
              <a:t>2002-2004 </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Albertsen</a:t>
            </a:r>
            <a:r>
              <a:rPr lang="en-US" sz="2400" b="1" dirty="0" smtClean="0">
                <a:latin typeface="Calibri" panose="020F0502020204030204" pitchFamily="34" charset="0"/>
                <a:ea typeface="Calibri" panose="020F0502020204030204" pitchFamily="34" charset="0"/>
                <a:cs typeface="Times New Roman" panose="02020603050405020304" pitchFamily="18" charset="0"/>
              </a:rPr>
              <a:t> et al).</a:t>
            </a: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55</a:t>
            </a:r>
            <a:r>
              <a:rPr lang="en-US" sz="2400" b="1" dirty="0">
                <a:latin typeface="Calibri" panose="020F0502020204030204" pitchFamily="34" charset="0"/>
                <a:ea typeface="Calibri" panose="020F0502020204030204" pitchFamily="34" charset="0"/>
                <a:cs typeface="Times New Roman" panose="02020603050405020304" pitchFamily="18" charset="0"/>
              </a:rPr>
              <a:t>% of the cancers were upgraded to a higher Gleason score,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while </a:t>
            </a:r>
            <a:r>
              <a:rPr lang="en-US" sz="2400" b="1" dirty="0">
                <a:latin typeface="Calibri" panose="020F0502020204030204" pitchFamily="34" charset="0"/>
                <a:ea typeface="Calibri" panose="020F0502020204030204" pitchFamily="34" charset="0"/>
                <a:cs typeface="Times New Roman" panose="02020603050405020304" pitchFamily="18" charset="0"/>
              </a:rPr>
              <a:t>only 14% were downgraded. The survival rates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increased</a:t>
            </a:r>
          </a:p>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for each </a:t>
            </a:r>
            <a:r>
              <a:rPr lang="en-US" sz="2400" b="1" dirty="0" smtClean="0">
                <a:latin typeface="Calibri" panose="020F0502020204030204" pitchFamily="34" charset="0"/>
                <a:ea typeface="Calibri" panose="020F0502020204030204" pitchFamily="34" charset="0"/>
                <a:cs typeface="Times New Roman" panose="02020603050405020304" pitchFamily="18" charset="0"/>
              </a:rPr>
              <a:t>of </a:t>
            </a:r>
            <a:r>
              <a:rPr lang="en-US" sz="2400" b="1" dirty="0">
                <a:latin typeface="Calibri" panose="020F0502020204030204" pitchFamily="34" charset="0"/>
                <a:ea typeface="Calibri" panose="020F0502020204030204" pitchFamily="34" charset="0"/>
                <a:cs typeface="Times New Roman" panose="02020603050405020304" pitchFamily="18" charset="0"/>
              </a:rPr>
              <a:t>the Gleason score stratum.</a:t>
            </a:r>
          </a:p>
          <a:p>
            <a:endParaRPr lang="en-US" dirty="0"/>
          </a:p>
        </p:txBody>
      </p:sp>
    </p:spTree>
    <p:extLst>
      <p:ext uri="{BB962C8B-B14F-4D97-AF65-F5344CB8AC3E}">
        <p14:creationId xmlns:p14="http://schemas.microsoft.com/office/powerpoint/2010/main" val="1727525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pic>
        <p:nvPicPr>
          <p:cNvPr id="88066" name="Picture 3" descr="blackboard.jpg"/>
          <p:cNvPicPr>
            <a:picLocks noChangeAspect="1"/>
          </p:cNvPicPr>
          <p:nvPr/>
        </p:nvPicPr>
        <p:blipFill>
          <a:blip r:embed="rId3">
            <a:extLst>
              <a:ext uri="{28A0092B-C50C-407E-A947-70E740481C1C}">
                <a14:useLocalDpi xmlns:a14="http://schemas.microsoft.com/office/drawing/2010/main" val="0"/>
              </a:ext>
            </a:extLst>
          </a:blip>
          <a:srcRect t="17999" r="36000"/>
          <a:stretch>
            <a:fillRect/>
          </a:stretch>
        </p:blipFill>
        <p:spPr bwMode="auto">
          <a:xfrm>
            <a:off x="2514600"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4"/>
          <p:cNvSpPr txBox="1">
            <a:spLocks noChangeArrowheads="1"/>
          </p:cNvSpPr>
          <p:nvPr/>
        </p:nvSpPr>
        <p:spPr bwMode="auto">
          <a:xfrm>
            <a:off x="3733800" y="2514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smtClean="0">
                <a:solidFill>
                  <a:srgbClr val="000000"/>
                </a:solidFill>
                <a:latin typeface="Calibri" panose="020F0502020204030204" pitchFamily="34" charset="0"/>
              </a:rPr>
              <a:t>            </a:t>
            </a:r>
            <a:r>
              <a:rPr lang="en-US" altLang="en-US" sz="1800" b="1" smtClean="0">
                <a:solidFill>
                  <a:srgbClr val="FFFFFF"/>
                </a:solidFill>
                <a:latin typeface="Calibri" panose="020F0502020204030204" pitchFamily="34" charset="0"/>
              </a:rPr>
              <a:t>1 + 1 = ? </a:t>
            </a:r>
          </a:p>
        </p:txBody>
      </p:sp>
      <p:sp>
        <p:nvSpPr>
          <p:cNvPr id="88068" name="TextBox 5"/>
          <p:cNvSpPr txBox="1">
            <a:spLocks noChangeArrowheads="1"/>
          </p:cNvSpPr>
          <p:nvPr/>
        </p:nvSpPr>
        <p:spPr bwMode="auto">
          <a:xfrm>
            <a:off x="914400" y="304800"/>
            <a:ext cx="685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00"/>
                </a:solidFill>
                <a:cs typeface="Arial" panose="020B0604020202020204" pitchFamily="34" charset="0"/>
              </a:rPr>
              <a:t>A student goes up to a Professor of Mathematics and says, “Professor, I have been doing a lot of thinking about life and </a:t>
            </a:r>
          </a:p>
          <a:p>
            <a:pPr algn="ctr" fontAlgn="base">
              <a:spcBef>
                <a:spcPct val="0"/>
              </a:spcBef>
              <a:spcAft>
                <a:spcPct val="0"/>
              </a:spcAft>
              <a:buFontTx/>
              <a:buNone/>
            </a:pPr>
            <a:r>
              <a:rPr lang="en-US" altLang="en-US" sz="2400" b="1" smtClean="0">
                <a:solidFill>
                  <a:srgbClr val="000000"/>
                </a:solidFill>
                <a:cs typeface="Arial" panose="020B0604020202020204" pitchFamily="34" charset="0"/>
              </a:rPr>
              <a:t>truth recently.   What’s 1+1?”</a:t>
            </a:r>
          </a:p>
        </p:txBody>
      </p:sp>
      <p:sp>
        <p:nvSpPr>
          <p:cNvPr id="7" name="TextBox 6"/>
          <p:cNvSpPr txBox="1">
            <a:spLocks noChangeArrowheads="1"/>
          </p:cNvSpPr>
          <p:nvPr/>
        </p:nvSpPr>
        <p:spPr bwMode="auto">
          <a:xfrm>
            <a:off x="152400" y="57150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000" b="1" smtClean="0">
                <a:solidFill>
                  <a:srgbClr val="000000"/>
                </a:solidFill>
                <a:cs typeface="Arial" panose="020B0604020202020204" pitchFamily="34" charset="0"/>
              </a:rPr>
              <a:t>   The Math Professor replies, “ Exactly 1 + Exactly 1 = Exactly 2</a:t>
            </a:r>
          </a:p>
        </p:txBody>
      </p:sp>
    </p:spTree>
    <p:extLst>
      <p:ext uri="{BB962C8B-B14F-4D97-AF65-F5344CB8AC3E}">
        <p14:creationId xmlns:p14="http://schemas.microsoft.com/office/powerpoint/2010/main" val="1176472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609600"/>
            <a:ext cx="8229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smtClean="0">
                <a:solidFill>
                  <a:srgbClr val="000000"/>
                </a:solidFill>
                <a:cs typeface="Arial" panose="020B0604020202020204" pitchFamily="34" charset="0"/>
              </a:rPr>
              <a:t>The student then goes up to a </a:t>
            </a:r>
          </a:p>
          <a:p>
            <a:pPr algn="ctr" fontAlgn="base">
              <a:spcBef>
                <a:spcPct val="0"/>
              </a:spcBef>
              <a:spcAft>
                <a:spcPct val="0"/>
              </a:spcAft>
              <a:buFontTx/>
              <a:buNone/>
            </a:pPr>
            <a:r>
              <a:rPr lang="en-US" altLang="en-US" sz="2800" b="1" smtClean="0">
                <a:solidFill>
                  <a:srgbClr val="000000"/>
                </a:solidFill>
                <a:cs typeface="Arial" panose="020B0604020202020204" pitchFamily="34" charset="0"/>
              </a:rPr>
              <a:t>Professor of Computer Science and says, </a:t>
            </a:r>
          </a:p>
          <a:p>
            <a:pPr fontAlgn="base">
              <a:spcBef>
                <a:spcPct val="0"/>
              </a:spcBef>
              <a:spcAft>
                <a:spcPct val="0"/>
              </a:spcAft>
              <a:buFontTx/>
              <a:buNone/>
            </a:pPr>
            <a:endParaRPr lang="en-US" altLang="en-US" sz="2800" b="1" smtClean="0">
              <a:solidFill>
                <a:srgbClr val="000000"/>
              </a:solidFill>
              <a:cs typeface="Arial" panose="020B0604020202020204" pitchFamily="34" charset="0"/>
            </a:endParaRPr>
          </a:p>
          <a:p>
            <a:pPr algn="ctr" fontAlgn="base">
              <a:spcBef>
                <a:spcPct val="0"/>
              </a:spcBef>
              <a:spcAft>
                <a:spcPct val="0"/>
              </a:spcAft>
              <a:buFontTx/>
              <a:buNone/>
            </a:pPr>
            <a:r>
              <a:rPr lang="en-US" altLang="en-US" sz="2800" b="1" smtClean="0">
                <a:solidFill>
                  <a:srgbClr val="000000"/>
                </a:solidFill>
                <a:cs typeface="Arial" panose="020B0604020202020204" pitchFamily="34" charset="0"/>
              </a:rPr>
              <a:t>“Professor, I have been doing a lot of thinking about life and truth recently.   What’s 1+1?”</a:t>
            </a:r>
          </a:p>
          <a:p>
            <a:pPr fontAlgn="base">
              <a:spcBef>
                <a:spcPct val="0"/>
              </a:spcBef>
              <a:spcAft>
                <a:spcPct val="0"/>
              </a:spcAft>
              <a:buFontTx/>
              <a:buNone/>
            </a:pPr>
            <a:endParaRPr lang="en-US" altLang="en-US" sz="2800" b="1" smtClean="0">
              <a:solidFill>
                <a:srgbClr val="000000"/>
              </a:solidFill>
              <a:cs typeface="Arial" panose="020B0604020202020204" pitchFamily="34" charset="0"/>
            </a:endParaRPr>
          </a:p>
          <a:p>
            <a:pPr fontAlgn="base">
              <a:spcBef>
                <a:spcPct val="0"/>
              </a:spcBef>
              <a:spcAft>
                <a:spcPct val="0"/>
              </a:spcAft>
              <a:buFontTx/>
              <a:buNone/>
            </a:pPr>
            <a:endParaRPr lang="en-US" altLang="en-US" sz="2800" b="1" smtClean="0">
              <a:solidFill>
                <a:srgbClr val="000000"/>
              </a:solidFill>
              <a:cs typeface="Arial" panose="020B0604020202020204" pitchFamily="34" charset="0"/>
            </a:endParaRPr>
          </a:p>
          <a:p>
            <a:pPr algn="ctr" fontAlgn="base">
              <a:spcBef>
                <a:spcPct val="0"/>
              </a:spcBef>
              <a:spcAft>
                <a:spcPct val="0"/>
              </a:spcAft>
              <a:buFontTx/>
              <a:buNone/>
            </a:pPr>
            <a:r>
              <a:rPr lang="en-US" altLang="en-US" sz="2800" b="1" smtClean="0">
                <a:solidFill>
                  <a:srgbClr val="000000"/>
                </a:solidFill>
                <a:cs typeface="Arial" panose="020B0604020202020204" pitchFamily="34" charset="0"/>
              </a:rPr>
              <a:t>The Computer Science Professor replies,</a:t>
            </a:r>
          </a:p>
          <a:p>
            <a:pPr fontAlgn="base">
              <a:spcBef>
                <a:spcPct val="0"/>
              </a:spcBef>
              <a:spcAft>
                <a:spcPct val="0"/>
              </a:spcAft>
              <a:buFontTx/>
              <a:buNone/>
            </a:pPr>
            <a:endParaRPr lang="en-US" altLang="en-US" sz="2400" b="1" smtClean="0">
              <a:solidFill>
                <a:srgbClr val="000000"/>
              </a:solidFill>
              <a:cs typeface="Arial" panose="020B0604020202020204" pitchFamily="34" charset="0"/>
            </a:endParaRPr>
          </a:p>
          <a:p>
            <a:pPr algn="ctr" fontAlgn="base">
              <a:spcBef>
                <a:spcPct val="0"/>
              </a:spcBef>
              <a:spcAft>
                <a:spcPct val="0"/>
              </a:spcAft>
              <a:buFontTx/>
              <a:buNone/>
            </a:pPr>
            <a:r>
              <a:rPr lang="en-US" altLang="en-US" sz="1800" b="1" smtClean="0">
                <a:solidFill>
                  <a:srgbClr val="000000"/>
                </a:solidFill>
                <a:cs typeface="Arial" panose="020B0604020202020204" pitchFamily="34" charset="0"/>
              </a:rPr>
              <a:t>“</a:t>
            </a:r>
            <a:r>
              <a:rPr lang="en-US" altLang="en-US" sz="2000" b="1" smtClean="0">
                <a:solidFill>
                  <a:srgbClr val="000000"/>
                </a:solidFill>
                <a:cs typeface="Arial" panose="020B0604020202020204" pitchFamily="34" charset="0"/>
              </a:rPr>
              <a:t>Approximately 1 + Approximately 1 = Approximately 2” </a:t>
            </a:r>
          </a:p>
          <a:p>
            <a:pPr fontAlgn="base">
              <a:spcBef>
                <a:spcPct val="0"/>
              </a:spcBef>
              <a:spcAft>
                <a:spcPct val="0"/>
              </a:spcAft>
              <a:buFontTx/>
              <a:buNone/>
            </a:pPr>
            <a:endParaRPr lang="en-US" altLang="en-US" sz="2400" b="1" smtClean="0">
              <a:solidFill>
                <a:srgbClr val="000000"/>
              </a:solidFill>
              <a:cs typeface="Arial" panose="020B0604020202020204" pitchFamily="34" charset="0"/>
            </a:endParaRPr>
          </a:p>
        </p:txBody>
      </p:sp>
    </p:spTree>
    <p:extLst>
      <p:ext uri="{BB962C8B-B14F-4D97-AF65-F5344CB8AC3E}">
        <p14:creationId xmlns:p14="http://schemas.microsoft.com/office/powerpoint/2010/main" val="1101656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7848600"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dirty="0" smtClean="0">
                <a:solidFill>
                  <a:srgbClr val="000000"/>
                </a:solidFill>
                <a:cs typeface="Arial" panose="020B0604020202020204" pitchFamily="34" charset="0"/>
              </a:rPr>
              <a:t>The student then goes up to his favorite teacher, a Professor of Statistics and says, “Professor, I have been doing a lot of thinking about life and truth recently.</a:t>
            </a:r>
          </a:p>
          <a:p>
            <a:pPr algn="ctr" fontAlgn="base">
              <a:spcBef>
                <a:spcPct val="0"/>
              </a:spcBef>
              <a:spcAft>
                <a:spcPct val="0"/>
              </a:spcAft>
              <a:buFontTx/>
              <a:buNone/>
            </a:pPr>
            <a:endParaRPr lang="en-US" altLang="en-US" sz="2800" b="1" dirty="0">
              <a:solidFill>
                <a:srgbClr val="000000"/>
              </a:solidFill>
              <a:cs typeface="Arial" panose="020B0604020202020204" pitchFamily="34" charset="0"/>
            </a:endParaRPr>
          </a:p>
          <a:p>
            <a:pPr algn="ctr" fontAlgn="base">
              <a:spcBef>
                <a:spcPct val="0"/>
              </a:spcBef>
              <a:spcAft>
                <a:spcPct val="0"/>
              </a:spcAft>
              <a:buFontTx/>
              <a:buNone/>
            </a:pPr>
            <a:r>
              <a:rPr lang="en-US" altLang="en-US" sz="2800" b="1" dirty="0" smtClean="0">
                <a:solidFill>
                  <a:srgbClr val="000000"/>
                </a:solidFill>
                <a:cs typeface="Arial" panose="020B0604020202020204" pitchFamily="34" charset="0"/>
              </a:rPr>
              <a:t>   What’s 1+1?”</a:t>
            </a:r>
          </a:p>
          <a:p>
            <a:pPr algn="ctr" fontAlgn="base">
              <a:spcBef>
                <a:spcPct val="0"/>
              </a:spcBef>
              <a:spcAft>
                <a:spcPct val="0"/>
              </a:spcAft>
              <a:buFontTx/>
              <a:buNone/>
            </a:pPr>
            <a:endParaRPr lang="en-US" altLang="en-US" sz="2800" b="1" dirty="0" smtClean="0">
              <a:solidFill>
                <a:srgbClr val="000000"/>
              </a:solidFill>
              <a:cs typeface="Arial" panose="020B0604020202020204" pitchFamily="34" charset="0"/>
            </a:endParaRPr>
          </a:p>
          <a:p>
            <a:pPr fontAlgn="base">
              <a:spcBef>
                <a:spcPct val="0"/>
              </a:spcBef>
              <a:spcAft>
                <a:spcPct val="0"/>
              </a:spcAft>
              <a:buFontTx/>
              <a:buNone/>
            </a:pPr>
            <a:r>
              <a:rPr lang="en-US" altLang="en-US" sz="2800" b="1" dirty="0" smtClean="0">
                <a:solidFill>
                  <a:srgbClr val="000000"/>
                </a:solidFill>
                <a:cs typeface="Arial" panose="020B0604020202020204" pitchFamily="34" charset="0"/>
              </a:rPr>
              <a:t>The Statistics Professor replies, “This is a deep and profound question. Please come into my office to discuss it. Then the Professor turns out the lights in the office and whispers into the student’s ear,</a:t>
            </a:r>
          </a:p>
          <a:p>
            <a:pPr fontAlgn="base">
              <a:spcBef>
                <a:spcPct val="0"/>
              </a:spcBef>
              <a:spcAft>
                <a:spcPct val="0"/>
              </a:spcAft>
              <a:buFontTx/>
              <a:buNone/>
            </a:pPr>
            <a:endParaRPr lang="en-US" altLang="en-US" sz="2800" b="1" dirty="0" smtClean="0">
              <a:solidFill>
                <a:srgbClr val="000000"/>
              </a:solidFill>
              <a:cs typeface="Arial" panose="020B0604020202020204" pitchFamily="34" charset="0"/>
            </a:endParaRPr>
          </a:p>
          <a:p>
            <a:pPr algn="ctr" fontAlgn="base">
              <a:spcBef>
                <a:spcPct val="0"/>
              </a:spcBef>
              <a:spcAft>
                <a:spcPct val="0"/>
              </a:spcAft>
              <a:buFontTx/>
              <a:buNone/>
            </a:pPr>
            <a:r>
              <a:rPr lang="en-US" altLang="en-US" sz="2800" b="1" dirty="0" smtClean="0">
                <a:solidFill>
                  <a:srgbClr val="000000"/>
                </a:solidFill>
                <a:cs typeface="Arial" panose="020B0604020202020204" pitchFamily="34" charset="0"/>
              </a:rPr>
              <a:t> “What do you want it to be?”</a:t>
            </a:r>
          </a:p>
          <a:p>
            <a:pPr algn="ctr" fontAlgn="base">
              <a:spcBef>
                <a:spcPct val="0"/>
              </a:spcBef>
              <a:spcAft>
                <a:spcPct val="0"/>
              </a:spcAft>
              <a:buFontTx/>
              <a:buNone/>
            </a:pPr>
            <a:endParaRPr lang="en-US" altLang="en-US" sz="2800" b="1" dirty="0">
              <a:solidFill>
                <a:srgbClr val="000000"/>
              </a:solidFill>
              <a:cs typeface="Arial" panose="020B0604020202020204" pitchFamily="34" charset="0"/>
            </a:endParaRPr>
          </a:p>
          <a:p>
            <a:pPr lvl="0" fontAlgn="base">
              <a:spcBef>
                <a:spcPct val="0"/>
              </a:spcBef>
              <a:spcAft>
                <a:spcPct val="0"/>
              </a:spcAft>
              <a:buNone/>
            </a:pPr>
            <a:endParaRPr lang="en-US" altLang="en-US" sz="1800" dirty="0">
              <a:solidFill>
                <a:srgbClr val="000000"/>
              </a:solidFill>
              <a:latin typeface="Calibri" panose="020F0502020204030204" pitchFamily="34" charset="0"/>
            </a:endParaRPr>
          </a:p>
          <a:p>
            <a:pPr algn="ctr" fontAlgn="base">
              <a:spcBef>
                <a:spcPct val="0"/>
              </a:spcBef>
              <a:spcAft>
                <a:spcPct val="0"/>
              </a:spcAft>
              <a:buFontTx/>
              <a:buNone/>
            </a:pPr>
            <a:endParaRPr lang="en-US" altLang="en-US" sz="2800" b="1" dirty="0" smtClean="0">
              <a:solidFill>
                <a:srgbClr val="000000"/>
              </a:solidFill>
              <a:cs typeface="Arial" panose="020B0604020202020204" pitchFamily="34" charset="0"/>
            </a:endParaRPr>
          </a:p>
          <a:p>
            <a:pPr fontAlgn="base">
              <a:spcBef>
                <a:spcPct val="0"/>
              </a:spcBef>
              <a:spcAft>
                <a:spcPct val="0"/>
              </a:spcAft>
              <a:buFontTx/>
              <a:buNone/>
            </a:pPr>
            <a:endParaRPr lang="en-US" altLang="en-US" sz="24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07307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Brigid Norton\Local Settings\Temporary Internet Files\Content.IE5\B23QU3FE\MP9004395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0"/>
            <a:ext cx="2047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C:\Documents and Settings\Brigid Norton\Local Settings\Temporary Internet Files\Content.IE5\24Q67IBH\MP9004423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21558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6" descr="C:\Documents and Settings\Brigid Norton\Local Settings\Temporary Internet Files\Content.IE5\6DHYGBY5\MC9000554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657600"/>
            <a:ext cx="15668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descr="C:\Documents and Settings\Brigid Norton\Local Settings\Temporary Internet Files\Content.IE5\KFRDCR3W\MC9003381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886200"/>
            <a:ext cx="18510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8" descr="C:\Documents and Settings\Brigid Norton\Local Settings\Temporary Internet Files\Content.IE5\ZU0K9298\MP90043948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066800"/>
            <a:ext cx="14097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Box 9"/>
          <p:cNvSpPr txBox="1">
            <a:spLocks noChangeArrowheads="1"/>
          </p:cNvSpPr>
          <p:nvPr/>
        </p:nvSpPr>
        <p:spPr bwMode="auto">
          <a:xfrm>
            <a:off x="3048000" y="381000"/>
            <a:ext cx="3160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600" b="1" smtClean="0">
                <a:solidFill>
                  <a:prstClr val="black"/>
                </a:solidFill>
                <a:latin typeface="Times New Roman" panose="02020603050405020304" pitchFamily="18" charset="0"/>
                <a:cs typeface="Times New Roman" panose="02020603050405020304" pitchFamily="18" charset="0"/>
              </a:rPr>
              <a:t>Classroom A</a:t>
            </a:r>
          </a:p>
        </p:txBody>
      </p:sp>
      <p:sp>
        <p:nvSpPr>
          <p:cNvPr id="66568" name="TextBox 10"/>
          <p:cNvSpPr txBox="1">
            <a:spLocks noChangeArrowheads="1"/>
          </p:cNvSpPr>
          <p:nvPr/>
        </p:nvSpPr>
        <p:spPr bwMode="auto">
          <a:xfrm>
            <a:off x="1143000" y="3200400"/>
            <a:ext cx="225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Marilyn( IQ = </a:t>
            </a:r>
            <a:r>
              <a:rPr lang="en-US" altLang="en-US" sz="2000" b="1" dirty="0" smtClean="0">
                <a:solidFill>
                  <a:srgbClr val="FF0000"/>
                </a:solidFill>
                <a:latin typeface="Times New Roman" panose="02020603050405020304" pitchFamily="18" charset="0"/>
                <a:cs typeface="Times New Roman" panose="02020603050405020304" pitchFamily="18" charset="0"/>
              </a:rPr>
              <a:t>228</a:t>
            </a:r>
            <a:r>
              <a:rPr lang="en-US" altLang="en-US" sz="1800" dirty="0" smtClean="0">
                <a:solidFill>
                  <a:prstClr val="black"/>
                </a:solidFill>
              </a:rPr>
              <a:t>)</a:t>
            </a:r>
          </a:p>
        </p:txBody>
      </p:sp>
      <p:sp>
        <p:nvSpPr>
          <p:cNvPr id="66569" name="TextBox 12"/>
          <p:cNvSpPr txBox="1">
            <a:spLocks noChangeArrowheads="1"/>
          </p:cNvSpPr>
          <p:nvPr/>
        </p:nvSpPr>
        <p:spPr bwMode="auto">
          <a:xfrm>
            <a:off x="2743200" y="5943600"/>
            <a:ext cx="3559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b="1" dirty="0" smtClean="0">
                <a:solidFill>
                  <a:prstClr val="black"/>
                </a:solidFill>
                <a:latin typeface="Times New Roman" panose="02020603050405020304" pitchFamily="18" charset="0"/>
                <a:cs typeface="Times New Roman" panose="02020603050405020304" pitchFamily="18" charset="0"/>
              </a:rPr>
              <a:t>Average IQ = </a:t>
            </a:r>
            <a:r>
              <a:rPr lang="en-US" altLang="en-US" b="1" dirty="0" smtClean="0">
                <a:solidFill>
                  <a:srgbClr val="FF0000"/>
                </a:solidFill>
                <a:latin typeface="Times New Roman" panose="02020603050405020304" pitchFamily="18" charset="0"/>
                <a:cs typeface="Times New Roman" panose="02020603050405020304" pitchFamily="18" charset="0"/>
              </a:rPr>
              <a:t>183.6</a:t>
            </a:r>
          </a:p>
        </p:txBody>
      </p:sp>
      <p:sp>
        <p:nvSpPr>
          <p:cNvPr id="66570" name="TextBox 13"/>
          <p:cNvSpPr txBox="1">
            <a:spLocks noChangeArrowheads="1"/>
          </p:cNvSpPr>
          <p:nvPr/>
        </p:nvSpPr>
        <p:spPr bwMode="auto">
          <a:xfrm>
            <a:off x="5410200" y="29718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Isaac (IQ=</a:t>
            </a:r>
            <a:r>
              <a:rPr lang="en-US" altLang="en-US" sz="2000" b="1" dirty="0" smtClean="0">
                <a:solidFill>
                  <a:srgbClr val="FF0000"/>
                </a:solidFill>
                <a:latin typeface="Times New Roman" panose="02020603050405020304" pitchFamily="18" charset="0"/>
                <a:cs typeface="Times New Roman" panose="02020603050405020304" pitchFamily="18" charset="0"/>
              </a:rPr>
              <a:t>190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6571" name="TextBox 14"/>
          <p:cNvSpPr txBox="1">
            <a:spLocks noChangeArrowheads="1"/>
          </p:cNvSpPr>
          <p:nvPr/>
        </p:nvSpPr>
        <p:spPr bwMode="auto">
          <a:xfrm>
            <a:off x="5791200" y="54864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Albert (IQ=</a:t>
            </a:r>
            <a:r>
              <a:rPr lang="en-US" altLang="en-US" sz="2000" b="1" dirty="0" smtClean="0">
                <a:solidFill>
                  <a:srgbClr val="FF0000"/>
                </a:solidFill>
                <a:latin typeface="Times New Roman" panose="02020603050405020304" pitchFamily="18" charset="0"/>
                <a:cs typeface="Times New Roman" panose="02020603050405020304" pitchFamily="18" charset="0"/>
              </a:rPr>
              <a:t>160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6572" name="TextBox 15"/>
          <p:cNvSpPr txBox="1">
            <a:spLocks noChangeArrowheads="1"/>
          </p:cNvSpPr>
          <p:nvPr/>
        </p:nvSpPr>
        <p:spPr bwMode="auto">
          <a:xfrm>
            <a:off x="3352800" y="54864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Ben (IQ=</a:t>
            </a:r>
            <a:r>
              <a:rPr lang="en-US" altLang="en-US" sz="2000" b="1" dirty="0" smtClean="0">
                <a:solidFill>
                  <a:srgbClr val="FF0000"/>
                </a:solidFill>
                <a:latin typeface="Times New Roman" panose="02020603050405020304" pitchFamily="18" charset="0"/>
                <a:cs typeface="Times New Roman" panose="02020603050405020304" pitchFamily="18" charset="0"/>
              </a:rPr>
              <a:t>160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6573" name="TextBox 16"/>
          <p:cNvSpPr txBox="1">
            <a:spLocks noChangeArrowheads="1"/>
          </p:cNvSpPr>
          <p:nvPr/>
        </p:nvSpPr>
        <p:spPr bwMode="auto">
          <a:xfrm>
            <a:off x="990600" y="54864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Mike (IQ=</a:t>
            </a:r>
            <a:r>
              <a:rPr lang="en-US" altLang="en-US" sz="2000" b="1" dirty="0" smtClean="0">
                <a:solidFill>
                  <a:srgbClr val="FF0000"/>
                </a:solidFill>
                <a:latin typeface="Times New Roman" panose="02020603050405020304" pitchFamily="18" charset="0"/>
                <a:cs typeface="Times New Roman" panose="02020603050405020304" pitchFamily="18" charset="0"/>
              </a:rPr>
              <a:t>180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9199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838200" y="914400"/>
            <a:ext cx="7696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2800" b="1" dirty="0" smtClean="0">
              <a:solidFill>
                <a:srgbClr val="000000"/>
              </a:solidFill>
              <a:cs typeface="Arial" panose="020B0604020202020204" pitchFamily="34" charset="0"/>
            </a:endParaRPr>
          </a:p>
          <a:p>
            <a:pPr fontAlgn="base">
              <a:spcBef>
                <a:spcPct val="0"/>
              </a:spcBef>
              <a:spcAft>
                <a:spcPct val="0"/>
              </a:spcAft>
              <a:buFontTx/>
              <a:buNone/>
            </a:pPr>
            <a:endParaRPr lang="en-US" altLang="en-US" sz="2800" b="1" dirty="0">
              <a:solidFill>
                <a:srgbClr val="000000"/>
              </a:solidFill>
              <a:cs typeface="Arial" panose="020B0604020202020204" pitchFamily="34" charset="0"/>
            </a:endParaRPr>
          </a:p>
          <a:p>
            <a:pPr fontAlgn="base">
              <a:spcBef>
                <a:spcPct val="0"/>
              </a:spcBef>
              <a:spcAft>
                <a:spcPct val="0"/>
              </a:spcAft>
              <a:buFontTx/>
              <a:buNone/>
            </a:pPr>
            <a:r>
              <a:rPr lang="en-US" altLang="en-US" sz="2800" b="1" dirty="0" smtClean="0">
                <a:solidFill>
                  <a:srgbClr val="000000"/>
                </a:solidFill>
                <a:cs typeface="Arial" panose="020B0604020202020204" pitchFamily="34" charset="0"/>
              </a:rPr>
              <a:t>Clearly the Statistics Professor violated the Ethical Guidelines for Statistical Practice and is no longer a member in good standing of ASA.  </a:t>
            </a:r>
          </a:p>
          <a:p>
            <a:pPr fontAlgn="base">
              <a:spcBef>
                <a:spcPct val="0"/>
              </a:spcBef>
              <a:spcAft>
                <a:spcPct val="0"/>
              </a:spcAft>
              <a:buFontTx/>
              <a:buNone/>
            </a:pPr>
            <a:endParaRPr lang="en-US" altLang="en-US" sz="2800" b="1" dirty="0">
              <a:solidFill>
                <a:srgbClr val="000000"/>
              </a:solidFill>
              <a:latin typeface="Calibri" panose="020F0502020204030204" pitchFamily="34" charset="0"/>
              <a:cs typeface="Arial" panose="020B0604020202020204" pitchFamily="34" charset="0"/>
            </a:endParaRPr>
          </a:p>
          <a:p>
            <a:pPr lvl="0" fontAlgn="base">
              <a:spcBef>
                <a:spcPct val="0"/>
              </a:spcBef>
              <a:spcAft>
                <a:spcPct val="0"/>
              </a:spcAft>
              <a:buNone/>
            </a:pPr>
            <a:r>
              <a:rPr lang="en-US" altLang="en-US" sz="2800" b="1" dirty="0" smtClean="0">
                <a:solidFill>
                  <a:srgbClr val="000000"/>
                </a:solidFill>
                <a:latin typeface="Arial"/>
                <a:cs typeface="Arial" panose="020B0604020202020204" pitchFamily="34" charset="0"/>
              </a:rPr>
              <a:t>He </a:t>
            </a:r>
            <a:r>
              <a:rPr lang="en-US" altLang="en-US" sz="2800" b="1" dirty="0">
                <a:solidFill>
                  <a:srgbClr val="000000"/>
                </a:solidFill>
                <a:latin typeface="Arial"/>
                <a:cs typeface="Arial" panose="020B0604020202020204" pitchFamily="34" charset="0"/>
              </a:rPr>
              <a:t>now works for  “Honest Abe’s Car &amp; Truck Company.”</a:t>
            </a: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a:p>
            <a:pPr fontAlgn="base">
              <a:spcBef>
                <a:spcPct val="0"/>
              </a:spcBef>
              <a:spcAft>
                <a:spcPct val="0"/>
              </a:spcAft>
              <a:buFontTx/>
              <a:buNone/>
            </a:pPr>
            <a:endParaRPr lang="en-US" altLang="en-US" sz="18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67733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2">
                                            <p:txEl>
                                              <p:pRg st="4" end="4"/>
                                            </p:txEl>
                                          </p:spTgt>
                                        </p:tgtEl>
                                        <p:attrNameLst>
                                          <p:attrName>style.visibility</p:attrName>
                                        </p:attrNameLst>
                                      </p:cBhvr>
                                      <p:to>
                                        <p:strVal val="visible"/>
                                      </p:to>
                                    </p:set>
                                    <p:anim calcmode="lin" valueType="num">
                                      <p:cBhvr additive="base">
                                        <p:cTn id="7" dur="500" fill="hold"/>
                                        <p:tgtEl>
                                          <p:spTgt spid="870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b="1" smtClean="0">
                <a:solidFill>
                  <a:schemeClr val="bg1"/>
                </a:solidFill>
              </a:rPr>
              <a:t>Conclusions:</a:t>
            </a:r>
          </a:p>
        </p:txBody>
      </p:sp>
      <p:sp>
        <p:nvSpPr>
          <p:cNvPr id="91139" name="Rectangle 3"/>
          <p:cNvSpPr>
            <a:spLocks noGrp="1" noChangeArrowheads="1"/>
          </p:cNvSpPr>
          <p:nvPr>
            <p:ph type="body" idx="1"/>
          </p:nvPr>
        </p:nvSpPr>
        <p:spPr>
          <a:xfrm>
            <a:off x="0" y="2133600"/>
            <a:ext cx="9144000" cy="4724400"/>
          </a:xfrm>
        </p:spPr>
        <p:txBody>
          <a:bodyPr/>
          <a:lstStyle/>
          <a:p>
            <a:pPr algn="ctr" eaLnBrk="1" hangingPunct="1">
              <a:lnSpc>
                <a:spcPct val="90000"/>
              </a:lnSpc>
            </a:pPr>
            <a:r>
              <a:rPr lang="en-US" altLang="en-US" sz="4000" b="1" dirty="0" smtClean="0">
                <a:solidFill>
                  <a:schemeClr val="bg1"/>
                </a:solidFill>
              </a:rPr>
              <a:t>Hopefully, the use of paradoxes     &amp; a little humor will improve the learning experience for the students.</a:t>
            </a:r>
          </a:p>
          <a:p>
            <a:pPr algn="ctr" eaLnBrk="1" hangingPunct="1">
              <a:lnSpc>
                <a:spcPct val="90000"/>
              </a:lnSpc>
            </a:pPr>
            <a:r>
              <a:rPr lang="en-US" altLang="en-US" sz="4000" b="1" dirty="0" smtClean="0">
                <a:solidFill>
                  <a:schemeClr val="bg1"/>
                </a:solidFill>
              </a:rPr>
              <a:t>Most students seem receptive to this style.</a:t>
            </a:r>
          </a:p>
        </p:txBody>
      </p:sp>
    </p:spTree>
    <p:extLst>
      <p:ext uri="{BB962C8B-B14F-4D97-AF65-F5344CB8AC3E}">
        <p14:creationId xmlns:p14="http://schemas.microsoft.com/office/powerpoint/2010/main" val="1447534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0" y="914400"/>
            <a:ext cx="26188961" cy="5232202"/>
          </a:xfrm>
          <a:prstGeom prst="rect">
            <a:avLst/>
          </a:prstGeom>
          <a:noFill/>
        </p:spPr>
        <p:txBody>
          <a:bodyPr wrap="square" rtlCol="0">
            <a:spAutoFit/>
          </a:bodyPr>
          <a:lstStyle/>
          <a:p>
            <a:r>
              <a:rPr lang="en-US" b="1" dirty="0"/>
              <a:t>  </a:t>
            </a:r>
            <a:r>
              <a:rPr lang="en-US" b="1" dirty="0" smtClean="0"/>
              <a:t>                                                </a:t>
            </a:r>
            <a:r>
              <a:rPr lang="en-US" sz="2800" b="1" dirty="0" smtClean="0"/>
              <a:t>References</a:t>
            </a:r>
          </a:p>
          <a:p>
            <a:endParaRPr lang="en-US" b="1" dirty="0"/>
          </a:p>
          <a:p>
            <a:pPr marL="342900" indent="-342900">
              <a:buAutoNum type="arabicPeriod"/>
            </a:pPr>
            <a:r>
              <a:rPr lang="en-US" b="1" dirty="0" smtClean="0"/>
              <a:t>Feinstein </a:t>
            </a:r>
            <a:r>
              <a:rPr lang="en-US" b="1" dirty="0"/>
              <a:t>AR, </a:t>
            </a:r>
            <a:r>
              <a:rPr lang="en-US" b="1" dirty="0" err="1"/>
              <a:t>Sosin</a:t>
            </a:r>
            <a:r>
              <a:rPr lang="en-US" b="1" dirty="0"/>
              <a:t> DM, and Wells CK. (1985) The Will Rogers phenomenon: </a:t>
            </a:r>
            <a:endParaRPr lang="en-US" b="1" dirty="0" smtClean="0"/>
          </a:p>
          <a:p>
            <a:r>
              <a:rPr lang="en-US" b="1" dirty="0" smtClean="0"/>
              <a:t>Stage </a:t>
            </a:r>
            <a:r>
              <a:rPr lang="en-US" b="1" dirty="0"/>
              <a:t>migration and new diagnostic techniques as a source of </a:t>
            </a:r>
            <a:r>
              <a:rPr lang="en-US" b="1" dirty="0" smtClean="0"/>
              <a:t>misleading</a:t>
            </a:r>
          </a:p>
          <a:p>
            <a:r>
              <a:rPr lang="en-US" b="1" dirty="0" smtClean="0"/>
              <a:t>statistics </a:t>
            </a:r>
            <a:r>
              <a:rPr lang="en-US" b="1" dirty="0"/>
              <a:t>for survival in cancer. New England Journal of Medicine, </a:t>
            </a:r>
            <a:endParaRPr lang="en-US" b="1" dirty="0" smtClean="0"/>
          </a:p>
          <a:p>
            <a:r>
              <a:rPr lang="en-US" b="1" dirty="0" smtClean="0"/>
              <a:t>312:25</a:t>
            </a:r>
            <a:r>
              <a:rPr lang="en-US" b="1" dirty="0"/>
              <a:t>, 1604-1608</a:t>
            </a:r>
            <a:r>
              <a:rPr lang="en-US" b="1" dirty="0" smtClean="0"/>
              <a:t>.</a:t>
            </a:r>
          </a:p>
          <a:p>
            <a:endParaRPr lang="en-US" b="1" dirty="0"/>
          </a:p>
          <a:p>
            <a:pPr marL="342900" indent="-342900">
              <a:buAutoNum type="arabicPeriod" startAt="2"/>
            </a:pPr>
            <a:r>
              <a:rPr lang="en-US" b="1" dirty="0" smtClean="0"/>
              <a:t>Norton </a:t>
            </a:r>
            <a:r>
              <a:rPr lang="en-US" b="1" dirty="0"/>
              <a:t>HJ and Divine GW. (2007) The Will Rogers effect. </a:t>
            </a:r>
            <a:endParaRPr lang="en-US" b="1" dirty="0" smtClean="0"/>
          </a:p>
          <a:p>
            <a:r>
              <a:rPr lang="en-US" b="1" dirty="0" smtClean="0"/>
              <a:t>The </a:t>
            </a:r>
            <a:r>
              <a:rPr lang="en-US" b="1" dirty="0"/>
              <a:t>Journal of Undergraduate Mathematics and its Applications. 28:1, 75-85</a:t>
            </a:r>
            <a:r>
              <a:rPr lang="en-US" b="1" dirty="0" smtClean="0"/>
              <a:t>.</a:t>
            </a:r>
          </a:p>
          <a:p>
            <a:endParaRPr lang="en-US" b="1" dirty="0"/>
          </a:p>
          <a:p>
            <a:pPr marL="342900" indent="-342900">
              <a:buAutoNum type="arabicPeriod" startAt="3"/>
            </a:pPr>
            <a:r>
              <a:rPr lang="en-US" b="1" dirty="0" smtClean="0"/>
              <a:t>Tan </a:t>
            </a:r>
            <a:r>
              <a:rPr lang="en-US" b="1" dirty="0"/>
              <a:t>GH, </a:t>
            </a:r>
            <a:r>
              <a:rPr lang="en-US" b="1" dirty="0" err="1"/>
              <a:t>Bhoo-Pathy</a:t>
            </a:r>
            <a:r>
              <a:rPr lang="en-US" b="1" dirty="0"/>
              <a:t> N, </a:t>
            </a:r>
            <a:r>
              <a:rPr lang="en-US" b="1" dirty="0" err="1"/>
              <a:t>Taib</a:t>
            </a:r>
            <a:r>
              <a:rPr lang="en-US" b="1" dirty="0"/>
              <a:t> NA, See MH, </a:t>
            </a:r>
            <a:r>
              <a:rPr lang="en-US" b="1" dirty="0" err="1"/>
              <a:t>Jamaris</a:t>
            </a:r>
            <a:r>
              <a:rPr lang="en-US" b="1" dirty="0"/>
              <a:t> S, and Yip CH.  (2015</a:t>
            </a:r>
            <a:r>
              <a:rPr lang="en-US" b="1" dirty="0" smtClean="0"/>
              <a:t>)</a:t>
            </a:r>
          </a:p>
          <a:p>
            <a:r>
              <a:rPr lang="en-US" b="1" dirty="0" smtClean="0"/>
              <a:t>The </a:t>
            </a:r>
            <a:r>
              <a:rPr lang="en-US" b="1" dirty="0"/>
              <a:t>Will Rogers phenomenon in the staging of breast cancer: Does it matter</a:t>
            </a:r>
            <a:r>
              <a:rPr lang="en-US" b="1" dirty="0" smtClean="0"/>
              <a:t>?</a:t>
            </a:r>
          </a:p>
          <a:p>
            <a:r>
              <a:rPr lang="en-US" b="1" dirty="0" smtClean="0"/>
              <a:t>Cancer </a:t>
            </a:r>
            <a:r>
              <a:rPr lang="en-US" b="1" dirty="0"/>
              <a:t>Epidemiology, 39:1, 115-117</a:t>
            </a:r>
            <a:r>
              <a:rPr lang="en-US" b="1" dirty="0" smtClean="0"/>
              <a:t>.</a:t>
            </a:r>
          </a:p>
          <a:p>
            <a:endParaRPr lang="en-US" b="1" dirty="0"/>
          </a:p>
          <a:p>
            <a:pPr marL="342900" indent="-342900">
              <a:buAutoNum type="arabicPeriod" startAt="4"/>
            </a:pPr>
            <a:r>
              <a:rPr lang="en-US" b="1" dirty="0" err="1" smtClean="0"/>
              <a:t>Albertsen</a:t>
            </a:r>
            <a:r>
              <a:rPr lang="en-US" b="1" dirty="0" smtClean="0"/>
              <a:t> </a:t>
            </a:r>
            <a:r>
              <a:rPr lang="en-US" b="1" dirty="0"/>
              <a:t>PC, Hanley JA, Barrows GH, </a:t>
            </a:r>
            <a:r>
              <a:rPr lang="en-US" b="1" dirty="0" err="1"/>
              <a:t>Penson</a:t>
            </a:r>
            <a:r>
              <a:rPr lang="en-US" b="1" dirty="0"/>
              <a:t> DF, </a:t>
            </a:r>
            <a:r>
              <a:rPr lang="en-US" b="1" dirty="0" err="1"/>
              <a:t>Kowalczyk</a:t>
            </a:r>
            <a:r>
              <a:rPr lang="en-US" b="1" dirty="0"/>
              <a:t> PDH, </a:t>
            </a:r>
            <a:endParaRPr lang="en-US" b="1" dirty="0" smtClean="0"/>
          </a:p>
          <a:p>
            <a:r>
              <a:rPr lang="en-US" b="1" dirty="0" smtClean="0"/>
              <a:t>Sanders MM, and </a:t>
            </a:r>
            <a:r>
              <a:rPr lang="en-US" b="1" dirty="0"/>
              <a:t>Fine J. (2005) Prostate cancer and the Will Rogers phenomenon. </a:t>
            </a:r>
            <a:endParaRPr lang="en-US" b="1" dirty="0" smtClean="0"/>
          </a:p>
          <a:p>
            <a:r>
              <a:rPr lang="en-US" b="1" dirty="0" smtClean="0"/>
              <a:t>Journal </a:t>
            </a:r>
            <a:r>
              <a:rPr lang="en-US" b="1" dirty="0"/>
              <a:t>of the National Cancer Institute, 97, 1248-1253.</a:t>
            </a:r>
          </a:p>
          <a:p>
            <a:endParaRPr lang="en-US" dirty="0"/>
          </a:p>
        </p:txBody>
      </p:sp>
    </p:spTree>
    <p:extLst>
      <p:ext uri="{BB962C8B-B14F-4D97-AF65-F5344CB8AC3E}">
        <p14:creationId xmlns:p14="http://schemas.microsoft.com/office/powerpoint/2010/main" val="3194664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Documents and Settings\Brigid Norton\Local Settings\Temporary Internet Files\Content.IE5\I8BNJ69K\MC9004356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733800"/>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C:\Documents and Settings\Brigid Norton\Local Settings\Temporary Internet Files\Content.IE5\B23QU3FE\MC9004382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90600"/>
            <a:ext cx="143986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descr="C:\Documents and Settings\Brigid Norton\Local Settings\Temporary Internet Files\Content.IE5\JU93OYS3\MC9004381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990600"/>
            <a:ext cx="15970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C:\Documents and Settings\Brigid Norton\Local Settings\Temporary Internet Files\Content.IE5\BX4CMJ72\MC9004381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990600"/>
            <a:ext cx="16478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8"/>
          <p:cNvSpPr txBox="1">
            <a:spLocks noChangeArrowheads="1"/>
          </p:cNvSpPr>
          <p:nvPr/>
        </p:nvSpPr>
        <p:spPr bwMode="auto">
          <a:xfrm>
            <a:off x="1447800" y="3048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b="1" smtClean="0">
                <a:solidFill>
                  <a:prstClr val="black"/>
                </a:solidFill>
                <a:latin typeface="Times New Roman" panose="02020603050405020304" pitchFamily="18" charset="0"/>
                <a:cs typeface="Times New Roman" panose="02020603050405020304" pitchFamily="18" charset="0"/>
              </a:rPr>
              <a:t>              Classroom B</a:t>
            </a:r>
          </a:p>
        </p:txBody>
      </p:sp>
      <p:sp>
        <p:nvSpPr>
          <p:cNvPr id="67591" name="TextBox 10"/>
          <p:cNvSpPr txBox="1">
            <a:spLocks noChangeArrowheads="1"/>
          </p:cNvSpPr>
          <p:nvPr/>
        </p:nvSpPr>
        <p:spPr bwMode="auto">
          <a:xfrm>
            <a:off x="2514600" y="5791200"/>
            <a:ext cx="3810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b="1" dirty="0" smtClean="0">
                <a:solidFill>
                  <a:prstClr val="black"/>
                </a:solidFill>
                <a:latin typeface="Times New Roman" panose="02020603050405020304" pitchFamily="18" charset="0"/>
                <a:cs typeface="Times New Roman" panose="02020603050405020304" pitchFamily="18" charset="0"/>
              </a:rPr>
              <a:t>Average IQ = </a:t>
            </a:r>
            <a:r>
              <a:rPr lang="en-US" altLang="en-US" b="1" dirty="0" smtClean="0">
                <a:solidFill>
                  <a:srgbClr val="FF0000"/>
                </a:solidFill>
                <a:latin typeface="Times New Roman" panose="02020603050405020304" pitchFamily="18" charset="0"/>
                <a:cs typeface="Times New Roman" panose="02020603050405020304" pitchFamily="18" charset="0"/>
              </a:rPr>
              <a:t>93.6</a:t>
            </a:r>
            <a:r>
              <a:rPr lang="en-US" altLang="en-US" b="1" dirty="0" smtClean="0">
                <a:solidFill>
                  <a:prstClr val="black"/>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None/>
            </a:pPr>
            <a:endParaRPr lang="en-US" altLang="en-US" b="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endParaRPr lang="en-US" altLang="en-US" b="1" dirty="0" smtClean="0">
              <a:solidFill>
                <a:prstClr val="black"/>
              </a:solidFill>
              <a:latin typeface="Times New Roman" panose="02020603050405020304" pitchFamily="18" charset="0"/>
              <a:cs typeface="Times New Roman" panose="02020603050405020304" pitchFamily="18" charset="0"/>
            </a:endParaRPr>
          </a:p>
        </p:txBody>
      </p:sp>
      <p:pic>
        <p:nvPicPr>
          <p:cNvPr id="67592" name="Picture 12" descr="Lennie.jpg"/>
          <p:cNvPicPr>
            <a:picLocks noChangeAspect="1"/>
          </p:cNvPicPr>
          <p:nvPr/>
        </p:nvPicPr>
        <p:blipFill>
          <a:blip r:embed="rId6">
            <a:extLst>
              <a:ext uri="{28A0092B-C50C-407E-A947-70E740481C1C}">
                <a14:useLocalDpi xmlns:a14="http://schemas.microsoft.com/office/drawing/2010/main" val="0"/>
              </a:ext>
            </a:extLst>
          </a:blip>
          <a:srcRect t="28033" r="51219" b="10289"/>
          <a:stretch>
            <a:fillRect/>
          </a:stretch>
        </p:blipFill>
        <p:spPr bwMode="auto">
          <a:xfrm>
            <a:off x="5562600" y="3581400"/>
            <a:ext cx="91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Box 13"/>
          <p:cNvSpPr txBox="1">
            <a:spLocks noChangeArrowheads="1"/>
          </p:cNvSpPr>
          <p:nvPr/>
        </p:nvSpPr>
        <p:spPr bwMode="auto">
          <a:xfrm>
            <a:off x="762000" y="28956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Mary (IQ=</a:t>
            </a:r>
            <a:r>
              <a:rPr lang="en-US" altLang="en-US" sz="2000" b="1" dirty="0" smtClean="0">
                <a:solidFill>
                  <a:srgbClr val="FF0000"/>
                </a:solidFill>
                <a:latin typeface="Times New Roman" panose="02020603050405020304" pitchFamily="18" charset="0"/>
                <a:cs typeface="Times New Roman" panose="02020603050405020304" pitchFamily="18" charset="0"/>
              </a:rPr>
              <a:t>100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7594" name="TextBox 14"/>
          <p:cNvSpPr txBox="1">
            <a:spLocks noChangeArrowheads="1"/>
          </p:cNvSpPr>
          <p:nvPr/>
        </p:nvSpPr>
        <p:spPr bwMode="auto">
          <a:xfrm>
            <a:off x="3048000" y="30480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John  (IQ=</a:t>
            </a:r>
            <a:r>
              <a:rPr lang="en-US" altLang="en-US" sz="2000" b="1" dirty="0" smtClean="0">
                <a:solidFill>
                  <a:srgbClr val="FF0000"/>
                </a:solidFill>
                <a:latin typeface="Times New Roman" panose="02020603050405020304" pitchFamily="18" charset="0"/>
                <a:cs typeface="Times New Roman" panose="02020603050405020304" pitchFamily="18" charset="0"/>
              </a:rPr>
              <a:t>100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7595" name="TextBox 15"/>
          <p:cNvSpPr txBox="1">
            <a:spLocks noChangeArrowheads="1"/>
          </p:cNvSpPr>
          <p:nvPr/>
        </p:nvSpPr>
        <p:spPr bwMode="auto">
          <a:xfrm>
            <a:off x="5486400" y="28956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Satchel the Pooch  (IQ=</a:t>
            </a:r>
            <a:r>
              <a:rPr lang="en-US" altLang="en-US" sz="2000" b="1" dirty="0" smtClean="0">
                <a:solidFill>
                  <a:srgbClr val="FF0000"/>
                </a:solidFill>
                <a:latin typeface="Times New Roman" panose="02020603050405020304" pitchFamily="18" charset="0"/>
                <a:cs typeface="Times New Roman" panose="02020603050405020304" pitchFamily="18" charset="0"/>
              </a:rPr>
              <a:t>98</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7596" name="TextBox 16"/>
          <p:cNvSpPr txBox="1">
            <a:spLocks noChangeArrowheads="1"/>
          </p:cNvSpPr>
          <p:nvPr/>
        </p:nvSpPr>
        <p:spPr bwMode="auto">
          <a:xfrm>
            <a:off x="1524000" y="53340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Forrest (IQ=</a:t>
            </a:r>
            <a:r>
              <a:rPr lang="en-US" altLang="en-US" sz="2000" b="1" dirty="0" smtClean="0">
                <a:solidFill>
                  <a:srgbClr val="FF0000"/>
                </a:solidFill>
                <a:latin typeface="Times New Roman" panose="02020603050405020304" pitchFamily="18" charset="0"/>
                <a:cs typeface="Times New Roman" panose="02020603050405020304" pitchFamily="18" charset="0"/>
              </a:rPr>
              <a:t>90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
        <p:nvSpPr>
          <p:cNvPr id="67597" name="TextBox 17"/>
          <p:cNvSpPr txBox="1">
            <a:spLocks noChangeArrowheads="1"/>
          </p:cNvSpPr>
          <p:nvPr/>
        </p:nvSpPr>
        <p:spPr bwMode="auto">
          <a:xfrm>
            <a:off x="5181600" y="53340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Lennie (IQ=</a:t>
            </a:r>
            <a:r>
              <a:rPr lang="en-US" altLang="en-US" sz="2000" b="1" dirty="0" smtClean="0">
                <a:solidFill>
                  <a:srgbClr val="FF0000"/>
                </a:solidFill>
                <a:latin typeface="Times New Roman" panose="02020603050405020304" pitchFamily="18" charset="0"/>
                <a:cs typeface="Times New Roman" panose="02020603050405020304" pitchFamily="18" charset="0"/>
              </a:rPr>
              <a:t>80</a:t>
            </a:r>
            <a:r>
              <a:rPr lang="en-US" altLang="en-US" sz="2000" b="1"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219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C:\Documents and Settings\Brigid Norton\Local Settings\Temporary Internet Files\Content.IE5\24Q67IBH\MP9004423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47800"/>
            <a:ext cx="21558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7" descr="C:\Documents and Settings\Brigid Norton\Local Settings\Temporary Internet Files\Content.IE5\KFRDCR3W\MC9003381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657600"/>
            <a:ext cx="18510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8" descr="C:\Documents and Settings\Brigid Norton\Local Settings\Temporary Internet Files\Content.IE5\ZU0K9298\MP9004394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43000"/>
            <a:ext cx="14097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9"/>
          <p:cNvSpPr txBox="1">
            <a:spLocks noChangeArrowheads="1"/>
          </p:cNvSpPr>
          <p:nvPr/>
        </p:nvSpPr>
        <p:spPr bwMode="auto">
          <a:xfrm>
            <a:off x="1676400" y="4572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600" b="1" smtClean="0">
                <a:solidFill>
                  <a:prstClr val="black"/>
                </a:solidFill>
                <a:latin typeface="Times New Roman" panose="02020603050405020304" pitchFamily="18" charset="0"/>
                <a:cs typeface="Times New Roman" panose="02020603050405020304" pitchFamily="18" charset="0"/>
              </a:rPr>
              <a:t>Classroom A – after transfer</a:t>
            </a:r>
          </a:p>
        </p:txBody>
      </p:sp>
      <p:sp>
        <p:nvSpPr>
          <p:cNvPr id="68614" name="TextBox 10"/>
          <p:cNvSpPr txBox="1">
            <a:spLocks noChangeArrowheads="1"/>
          </p:cNvSpPr>
          <p:nvPr/>
        </p:nvSpPr>
        <p:spPr bwMode="auto">
          <a:xfrm>
            <a:off x="1600200" y="3276600"/>
            <a:ext cx="152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 = </a:t>
            </a:r>
            <a:r>
              <a:rPr lang="en-US" altLang="en-US" sz="2000" b="1" dirty="0" smtClean="0">
                <a:solidFill>
                  <a:srgbClr val="FF0000"/>
                </a:solidFill>
                <a:latin typeface="Times New Roman" panose="02020603050405020304" pitchFamily="18" charset="0"/>
                <a:cs typeface="Times New Roman" panose="02020603050405020304" pitchFamily="18" charset="0"/>
              </a:rPr>
              <a:t>228</a:t>
            </a:r>
            <a:endParaRPr lang="en-US" altLang="en-US" sz="1800" dirty="0" smtClean="0">
              <a:solidFill>
                <a:srgbClr val="FF0000"/>
              </a:solidFill>
            </a:endParaRPr>
          </a:p>
        </p:txBody>
      </p:sp>
      <p:sp>
        <p:nvSpPr>
          <p:cNvPr id="68615" name="TextBox 12"/>
          <p:cNvSpPr txBox="1">
            <a:spLocks noChangeArrowheads="1"/>
          </p:cNvSpPr>
          <p:nvPr/>
        </p:nvSpPr>
        <p:spPr bwMode="auto">
          <a:xfrm>
            <a:off x="2743200" y="5943600"/>
            <a:ext cx="3662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b="1" dirty="0" smtClean="0">
                <a:solidFill>
                  <a:prstClr val="black"/>
                </a:solidFill>
                <a:latin typeface="Times New Roman" panose="02020603050405020304" pitchFamily="18" charset="0"/>
                <a:cs typeface="Times New Roman" panose="02020603050405020304" pitchFamily="18" charset="0"/>
              </a:rPr>
              <a:t>Average IQ =  </a:t>
            </a:r>
            <a:r>
              <a:rPr lang="en-US" altLang="en-US" b="1" dirty="0" smtClean="0">
                <a:solidFill>
                  <a:srgbClr val="FF0000"/>
                </a:solidFill>
                <a:latin typeface="Times New Roman" panose="02020603050405020304" pitchFamily="18" charset="0"/>
                <a:cs typeface="Times New Roman" panose="02020603050405020304" pitchFamily="18" charset="0"/>
              </a:rPr>
              <a:t>199.3</a:t>
            </a:r>
          </a:p>
        </p:txBody>
      </p:sp>
      <p:sp>
        <p:nvSpPr>
          <p:cNvPr id="68616" name="TextBox 11"/>
          <p:cNvSpPr txBox="1">
            <a:spLocks noChangeArrowheads="1"/>
          </p:cNvSpPr>
          <p:nvPr/>
        </p:nvSpPr>
        <p:spPr bwMode="auto">
          <a:xfrm>
            <a:off x="5562600" y="3048000"/>
            <a:ext cx="152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 = </a:t>
            </a:r>
            <a:r>
              <a:rPr lang="en-US" altLang="en-US" sz="2000" b="1" dirty="0" smtClean="0">
                <a:solidFill>
                  <a:srgbClr val="FF0000"/>
                </a:solidFill>
                <a:latin typeface="Times New Roman" panose="02020603050405020304" pitchFamily="18" charset="0"/>
                <a:cs typeface="Times New Roman" panose="02020603050405020304" pitchFamily="18" charset="0"/>
              </a:rPr>
              <a:t>190</a:t>
            </a:r>
            <a:endParaRPr lang="en-US" altLang="en-US" sz="1800" dirty="0" smtClean="0">
              <a:solidFill>
                <a:srgbClr val="FF0000"/>
              </a:solidFill>
            </a:endParaRPr>
          </a:p>
        </p:txBody>
      </p:sp>
      <p:sp>
        <p:nvSpPr>
          <p:cNvPr id="68617" name="TextBox 13"/>
          <p:cNvSpPr txBox="1">
            <a:spLocks noChangeArrowheads="1"/>
          </p:cNvSpPr>
          <p:nvPr/>
        </p:nvSpPr>
        <p:spPr bwMode="auto">
          <a:xfrm>
            <a:off x="3581400" y="5181600"/>
            <a:ext cx="152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 = </a:t>
            </a:r>
            <a:r>
              <a:rPr lang="en-US" altLang="en-US" sz="2000" b="1" dirty="0" smtClean="0">
                <a:solidFill>
                  <a:srgbClr val="FF0000"/>
                </a:solidFill>
                <a:latin typeface="Times New Roman" panose="02020603050405020304" pitchFamily="18" charset="0"/>
                <a:cs typeface="Times New Roman" panose="02020603050405020304" pitchFamily="18" charset="0"/>
              </a:rPr>
              <a:t>180</a:t>
            </a:r>
            <a:endParaRPr lang="en-US" altLang="en-US" sz="1800" dirty="0" smtClean="0">
              <a:solidFill>
                <a:srgbClr val="FF0000"/>
              </a:solidFill>
            </a:endParaRPr>
          </a:p>
        </p:txBody>
      </p:sp>
    </p:spTree>
    <p:extLst>
      <p:ext uri="{BB962C8B-B14F-4D97-AF65-F5344CB8AC3E}">
        <p14:creationId xmlns:p14="http://schemas.microsoft.com/office/powerpoint/2010/main" val="202984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Brigid Norton\Local Settings\Temporary Internet Files\Content.IE5\I8BNJ69K\MC9004356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581400"/>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C:\Documents and Settings\Brigid Norton\Local Settings\Temporary Internet Files\Content.IE5\B23QU3FE\MC9004382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90600"/>
            <a:ext cx="143986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descr="C:\Documents and Settings\Brigid Norton\Local Settings\Temporary Internet Files\Content.IE5\JU93OYS3\MC9004381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990600"/>
            <a:ext cx="15970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descr="C:\Documents and Settings\Brigid Norton\Local Settings\Temporary Internet Files\Content.IE5\BX4CMJ72\MC9004381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990600"/>
            <a:ext cx="16478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Box 8"/>
          <p:cNvSpPr txBox="1">
            <a:spLocks noChangeArrowheads="1"/>
          </p:cNvSpPr>
          <p:nvPr/>
        </p:nvSpPr>
        <p:spPr bwMode="auto">
          <a:xfrm>
            <a:off x="1447800" y="3048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b="1" smtClean="0">
                <a:solidFill>
                  <a:prstClr val="black"/>
                </a:solidFill>
                <a:latin typeface="Times New Roman" panose="02020603050405020304" pitchFamily="18" charset="0"/>
                <a:cs typeface="Times New Roman" panose="02020603050405020304" pitchFamily="18" charset="0"/>
              </a:rPr>
              <a:t>Classroom B – after transfer</a:t>
            </a:r>
          </a:p>
        </p:txBody>
      </p:sp>
      <p:sp>
        <p:nvSpPr>
          <p:cNvPr id="69639" name="TextBox 10"/>
          <p:cNvSpPr txBox="1">
            <a:spLocks noChangeArrowheads="1"/>
          </p:cNvSpPr>
          <p:nvPr/>
        </p:nvSpPr>
        <p:spPr bwMode="auto">
          <a:xfrm>
            <a:off x="381000" y="5715000"/>
            <a:ext cx="80597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b="1" dirty="0" smtClean="0">
                <a:solidFill>
                  <a:prstClr val="black"/>
                </a:solidFill>
                <a:latin typeface="Times New Roman" panose="02020603050405020304" pitchFamily="18" charset="0"/>
                <a:cs typeface="Times New Roman" panose="02020603050405020304" pitchFamily="18" charset="0"/>
              </a:rPr>
              <a:t>Average IQ = </a:t>
            </a:r>
            <a:r>
              <a:rPr lang="en-US" altLang="en-US" b="1" dirty="0" smtClean="0">
                <a:solidFill>
                  <a:srgbClr val="FF0000"/>
                </a:solidFill>
                <a:latin typeface="Times New Roman" panose="02020603050405020304" pitchFamily="18" charset="0"/>
                <a:cs typeface="Times New Roman" panose="02020603050405020304" pitchFamily="18" charset="0"/>
              </a:rPr>
              <a:t>112.6</a:t>
            </a:r>
          </a:p>
          <a:p>
            <a:pPr fontAlgn="base">
              <a:spcBef>
                <a:spcPct val="0"/>
              </a:spcBef>
              <a:spcAft>
                <a:spcPct val="0"/>
              </a:spcAft>
              <a:buFontTx/>
              <a:buNone/>
            </a:pPr>
            <a:endParaRPr lang="en-US" altLang="en-US" b="1" dirty="0" smtClean="0">
              <a:solidFill>
                <a:prstClr val="black"/>
              </a:solidFill>
              <a:latin typeface="Times New Roman" panose="02020603050405020304" pitchFamily="18" charset="0"/>
              <a:cs typeface="Times New Roman" panose="02020603050405020304" pitchFamily="18" charset="0"/>
            </a:endParaRPr>
          </a:p>
        </p:txBody>
      </p:sp>
      <p:pic>
        <p:nvPicPr>
          <p:cNvPr id="69640" name="Picture 6" descr="C:\Documents and Settings\Brigid Norton\Local Settings\Temporary Internet Files\Content.IE5\6DHYGBY5\MC9000554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276600"/>
            <a:ext cx="15668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2" descr="C:\Documents and Settings\Brigid Norton\Local Settings\Temporary Internet Files\Content.IE5\B23QU3FE\MP90043951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581400"/>
            <a:ext cx="2047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2" descr="Lennie.jpg"/>
          <p:cNvPicPr>
            <a:picLocks noChangeAspect="1"/>
          </p:cNvPicPr>
          <p:nvPr/>
        </p:nvPicPr>
        <p:blipFill>
          <a:blip r:embed="rId8">
            <a:extLst>
              <a:ext uri="{28A0092B-C50C-407E-A947-70E740481C1C}">
                <a14:useLocalDpi xmlns:a14="http://schemas.microsoft.com/office/drawing/2010/main" val="0"/>
              </a:ext>
            </a:extLst>
          </a:blip>
          <a:srcRect t="28033" r="51219" b="10289"/>
          <a:stretch>
            <a:fillRect/>
          </a:stretch>
        </p:blipFill>
        <p:spPr bwMode="auto">
          <a:xfrm>
            <a:off x="2895600" y="3429000"/>
            <a:ext cx="91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Box 14"/>
          <p:cNvSpPr txBox="1">
            <a:spLocks noChangeArrowheads="1"/>
          </p:cNvSpPr>
          <p:nvPr/>
        </p:nvSpPr>
        <p:spPr bwMode="auto">
          <a:xfrm>
            <a:off x="990600" y="28194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Q=</a:t>
            </a:r>
            <a:r>
              <a:rPr lang="en-US" altLang="en-US" sz="2000" b="1" dirty="0" smtClean="0">
                <a:solidFill>
                  <a:srgbClr val="FF0000"/>
                </a:solidFill>
                <a:latin typeface="Times New Roman" panose="02020603050405020304" pitchFamily="18" charset="0"/>
                <a:cs typeface="Times New Roman" panose="02020603050405020304" pitchFamily="18" charset="0"/>
              </a:rPr>
              <a:t>100</a:t>
            </a:r>
          </a:p>
        </p:txBody>
      </p:sp>
      <p:sp>
        <p:nvSpPr>
          <p:cNvPr id="69644" name="TextBox 15"/>
          <p:cNvSpPr txBox="1">
            <a:spLocks noChangeArrowheads="1"/>
          </p:cNvSpPr>
          <p:nvPr/>
        </p:nvSpPr>
        <p:spPr bwMode="auto">
          <a:xfrm>
            <a:off x="3200400" y="28956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a:t>
            </a:r>
            <a:r>
              <a:rPr lang="en-US" altLang="en-US" sz="2000" b="1" dirty="0" smtClean="0">
                <a:solidFill>
                  <a:srgbClr val="FF0000"/>
                </a:solidFill>
                <a:latin typeface="Times New Roman" panose="02020603050405020304" pitchFamily="18" charset="0"/>
                <a:cs typeface="Times New Roman" panose="02020603050405020304" pitchFamily="18" charset="0"/>
              </a:rPr>
              <a:t>100</a:t>
            </a:r>
          </a:p>
        </p:txBody>
      </p:sp>
      <p:sp>
        <p:nvSpPr>
          <p:cNvPr id="69645" name="TextBox 16"/>
          <p:cNvSpPr txBox="1">
            <a:spLocks noChangeArrowheads="1"/>
          </p:cNvSpPr>
          <p:nvPr/>
        </p:nvSpPr>
        <p:spPr bwMode="auto">
          <a:xfrm>
            <a:off x="5791200" y="28956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a:t>
            </a:r>
            <a:r>
              <a:rPr lang="en-US" altLang="en-US" sz="2000" b="1" dirty="0" smtClean="0">
                <a:solidFill>
                  <a:srgbClr val="FF0000"/>
                </a:solidFill>
                <a:latin typeface="Times New Roman" panose="02020603050405020304" pitchFamily="18" charset="0"/>
                <a:cs typeface="Times New Roman" panose="02020603050405020304" pitchFamily="18" charset="0"/>
              </a:rPr>
              <a:t>98</a:t>
            </a:r>
          </a:p>
        </p:txBody>
      </p:sp>
      <p:sp>
        <p:nvSpPr>
          <p:cNvPr id="69646" name="TextBox 17"/>
          <p:cNvSpPr txBox="1">
            <a:spLocks noChangeArrowheads="1"/>
          </p:cNvSpPr>
          <p:nvPr/>
        </p:nvSpPr>
        <p:spPr bwMode="auto">
          <a:xfrm>
            <a:off x="6172200" y="5181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1800" b="1" dirty="0" smtClean="0">
                <a:solidFill>
                  <a:prstClr val="black"/>
                </a:solidFill>
                <a:latin typeface="Times New Roman" panose="02020603050405020304" pitchFamily="18" charset="0"/>
                <a:cs typeface="Times New Roman" panose="02020603050405020304" pitchFamily="18" charset="0"/>
              </a:rPr>
              <a:t>IQ=</a:t>
            </a:r>
            <a:r>
              <a:rPr lang="en-US" altLang="en-US" sz="1800" b="1" dirty="0" smtClean="0">
                <a:solidFill>
                  <a:srgbClr val="FF0000"/>
                </a:solidFill>
                <a:latin typeface="Times New Roman" panose="02020603050405020304" pitchFamily="18" charset="0"/>
                <a:cs typeface="Times New Roman" panose="02020603050405020304" pitchFamily="18" charset="0"/>
              </a:rPr>
              <a:t>160</a:t>
            </a:r>
          </a:p>
        </p:txBody>
      </p:sp>
      <p:sp>
        <p:nvSpPr>
          <p:cNvPr id="69647" name="TextBox 18"/>
          <p:cNvSpPr txBox="1">
            <a:spLocks noChangeArrowheads="1"/>
          </p:cNvSpPr>
          <p:nvPr/>
        </p:nvSpPr>
        <p:spPr bwMode="auto">
          <a:xfrm>
            <a:off x="4191000" y="51816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a:t>
            </a:r>
            <a:r>
              <a:rPr lang="en-US" altLang="en-US" sz="2000" b="1" dirty="0" smtClean="0">
                <a:solidFill>
                  <a:srgbClr val="FF0000"/>
                </a:solidFill>
                <a:latin typeface="Times New Roman" panose="02020603050405020304" pitchFamily="18" charset="0"/>
                <a:cs typeface="Times New Roman" panose="02020603050405020304" pitchFamily="18" charset="0"/>
              </a:rPr>
              <a:t>160</a:t>
            </a:r>
          </a:p>
        </p:txBody>
      </p:sp>
      <p:sp>
        <p:nvSpPr>
          <p:cNvPr id="69648" name="TextBox 19"/>
          <p:cNvSpPr txBox="1">
            <a:spLocks noChangeArrowheads="1"/>
          </p:cNvSpPr>
          <p:nvPr/>
        </p:nvSpPr>
        <p:spPr bwMode="auto">
          <a:xfrm>
            <a:off x="2819400" y="5181600"/>
            <a:ext cx="1983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a:t>
            </a:r>
            <a:r>
              <a:rPr lang="en-US" altLang="en-US" sz="2000" b="1" dirty="0" smtClean="0">
                <a:solidFill>
                  <a:srgbClr val="FF0000"/>
                </a:solidFill>
                <a:latin typeface="Times New Roman" panose="02020603050405020304" pitchFamily="18" charset="0"/>
                <a:cs typeface="Times New Roman" panose="02020603050405020304" pitchFamily="18" charset="0"/>
              </a:rPr>
              <a:t>80</a:t>
            </a:r>
          </a:p>
        </p:txBody>
      </p:sp>
      <p:sp>
        <p:nvSpPr>
          <p:cNvPr id="69649" name="TextBox 20"/>
          <p:cNvSpPr txBox="1">
            <a:spLocks noChangeArrowheads="1"/>
          </p:cNvSpPr>
          <p:nvPr/>
        </p:nvSpPr>
        <p:spPr bwMode="auto">
          <a:xfrm>
            <a:off x="762000" y="51816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smtClean="0">
                <a:solidFill>
                  <a:prstClr val="black"/>
                </a:solidFill>
                <a:latin typeface="Times New Roman" panose="02020603050405020304" pitchFamily="18" charset="0"/>
                <a:cs typeface="Times New Roman" panose="02020603050405020304" pitchFamily="18" charset="0"/>
              </a:rPr>
              <a:t>  IQ=</a:t>
            </a:r>
            <a:r>
              <a:rPr lang="en-US" altLang="en-US" sz="2000" b="1" dirty="0" smtClean="0">
                <a:solidFill>
                  <a:srgbClr val="FF0000"/>
                </a:solidFill>
                <a:latin typeface="Times New Roman" panose="02020603050405020304" pitchFamily="18" charset="0"/>
                <a:cs typeface="Times New Roman" panose="02020603050405020304" pitchFamily="18" charset="0"/>
              </a:rPr>
              <a:t>90</a:t>
            </a:r>
          </a:p>
        </p:txBody>
      </p:sp>
    </p:spTree>
    <p:extLst>
      <p:ext uri="{BB962C8B-B14F-4D97-AF65-F5344CB8AC3E}">
        <p14:creationId xmlns:p14="http://schemas.microsoft.com/office/powerpoint/2010/main" val="142267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2" name="TextBox 1"/>
          <p:cNvSpPr txBox="1"/>
          <p:nvPr/>
        </p:nvSpPr>
        <p:spPr>
          <a:xfrm>
            <a:off x="-3858" y="381000"/>
            <a:ext cx="8991600" cy="7232749"/>
          </a:xfrm>
          <a:prstGeom prst="rect">
            <a:avLst/>
          </a:prstGeom>
          <a:noFill/>
        </p:spPr>
        <p:txBody>
          <a:bodyPr wrap="square" rtlCol="0">
            <a:spAutoFit/>
          </a:bodyPr>
          <a:lstStyle/>
          <a:p>
            <a:pPr algn="ctr"/>
            <a:r>
              <a:rPr lang="en-US" sz="2800" b="1" dirty="0" smtClean="0"/>
              <a:t>    </a:t>
            </a:r>
            <a:r>
              <a:rPr lang="en-US" sz="2800" b="1" dirty="0" smtClean="0">
                <a:latin typeface="Times New Roman" panose="02020603050405020304" pitchFamily="18" charset="0"/>
                <a:cs typeface="Times New Roman" panose="02020603050405020304" pitchFamily="18" charset="0"/>
              </a:rPr>
              <a:t>Average IQ by Class</a:t>
            </a:r>
          </a:p>
          <a:p>
            <a:endParaRPr lang="en-US" sz="2800" b="1" dirty="0" smtClean="0"/>
          </a:p>
          <a:p>
            <a:pPr algn="ctr"/>
            <a:r>
              <a:rPr lang="en-US" sz="2800" b="1" dirty="0" smtClean="0"/>
              <a:t>Class Room            Pre              Post</a:t>
            </a:r>
          </a:p>
          <a:p>
            <a:r>
              <a:rPr lang="en-US" sz="2800" b="1" dirty="0" smtClean="0"/>
              <a:t>                         A                    </a:t>
            </a:r>
            <a:r>
              <a:rPr lang="en-US" sz="2800" b="1" dirty="0" smtClean="0">
                <a:solidFill>
                  <a:srgbClr val="FF0000"/>
                </a:solidFill>
              </a:rPr>
              <a:t>183.6         199.3</a:t>
            </a:r>
          </a:p>
          <a:p>
            <a:r>
              <a:rPr lang="en-US" sz="2800" b="1" dirty="0" smtClean="0"/>
              <a:t>                         B                      </a:t>
            </a:r>
            <a:r>
              <a:rPr lang="en-US" sz="2800" b="1" dirty="0" smtClean="0">
                <a:solidFill>
                  <a:srgbClr val="FF0000"/>
                </a:solidFill>
              </a:rPr>
              <a:t>93.6         112.6</a:t>
            </a:r>
          </a:p>
          <a:p>
            <a:endParaRPr lang="en-US" sz="2800" dirty="0" smtClean="0"/>
          </a:p>
          <a:p>
            <a:pPr algn="ctr"/>
            <a:r>
              <a:rPr lang="en-US" altLang="en-US" sz="2400" b="1" dirty="0" smtClean="0">
                <a:solidFill>
                  <a:prstClr val="black"/>
                </a:solidFill>
                <a:latin typeface="Times New Roman" panose="02020603050405020304" pitchFamily="18" charset="0"/>
                <a:cs typeface="Times New Roman" panose="02020603050405020304" pitchFamily="18" charset="0"/>
              </a:rPr>
              <a:t>The </a:t>
            </a:r>
            <a:r>
              <a:rPr lang="en-US" altLang="en-US" sz="2400" b="1" dirty="0">
                <a:solidFill>
                  <a:prstClr val="black"/>
                </a:solidFill>
                <a:latin typeface="Times New Roman" panose="02020603050405020304" pitchFamily="18" charset="0"/>
                <a:cs typeface="Times New Roman" panose="02020603050405020304" pitchFamily="18" charset="0"/>
              </a:rPr>
              <a:t>average went up in both classrooms after </a:t>
            </a:r>
            <a:r>
              <a:rPr lang="en-US" altLang="en-US" sz="2400" b="1" dirty="0" smtClean="0">
                <a:solidFill>
                  <a:prstClr val="black"/>
                </a:solidFill>
                <a:latin typeface="Times New Roman" panose="02020603050405020304" pitchFamily="18" charset="0"/>
                <a:cs typeface="Times New Roman" panose="02020603050405020304" pitchFamily="18" charset="0"/>
              </a:rPr>
              <a:t>the transfer,</a:t>
            </a:r>
          </a:p>
          <a:p>
            <a:pPr algn="ctr"/>
            <a:r>
              <a:rPr lang="en-US" altLang="en-US" sz="2400" b="1" dirty="0">
                <a:solidFill>
                  <a:prstClr val="black"/>
                </a:solidFill>
                <a:latin typeface="Times New Roman" panose="02020603050405020304" pitchFamily="18" charset="0"/>
                <a:cs typeface="Times New Roman" panose="02020603050405020304" pitchFamily="18" charset="0"/>
              </a:rPr>
              <a:t>d</a:t>
            </a:r>
            <a:r>
              <a:rPr lang="en-US" altLang="en-US" sz="2400" b="1" dirty="0" smtClean="0">
                <a:solidFill>
                  <a:prstClr val="black"/>
                </a:solidFill>
                <a:latin typeface="Times New Roman" panose="02020603050405020304" pitchFamily="18" charset="0"/>
                <a:cs typeface="Times New Roman" panose="02020603050405020304" pitchFamily="18" charset="0"/>
              </a:rPr>
              <a:t>espite the fact that the average IQ for the 10 students is </a:t>
            </a:r>
            <a:r>
              <a:rPr lang="en-US" altLang="en-US" sz="2400" b="1" dirty="0" smtClean="0">
                <a:solidFill>
                  <a:srgbClr val="FF0000"/>
                </a:solidFill>
                <a:latin typeface="Times New Roman" panose="02020603050405020304" pitchFamily="18" charset="0"/>
                <a:cs typeface="Times New Roman" panose="02020603050405020304" pitchFamily="18" charset="0"/>
              </a:rPr>
              <a:t>138.6</a:t>
            </a:r>
            <a:r>
              <a:rPr lang="en-US" altLang="en-US" sz="2400" b="1" dirty="0" smtClean="0">
                <a:solidFill>
                  <a:prstClr val="black"/>
                </a:solidFill>
                <a:latin typeface="Times New Roman" panose="02020603050405020304" pitchFamily="18" charset="0"/>
                <a:cs typeface="Times New Roman" panose="02020603050405020304" pitchFamily="18" charset="0"/>
              </a:rPr>
              <a:t>, both pre &amp; post!</a:t>
            </a: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r>
              <a:rPr lang="en-US" altLang="en-US" sz="2400" b="1" dirty="0" smtClean="0">
                <a:solidFill>
                  <a:prstClr val="black"/>
                </a:solidFill>
                <a:latin typeface="Times New Roman" panose="02020603050405020304" pitchFamily="18" charset="0"/>
                <a:cs typeface="Times New Roman" panose="02020603050405020304" pitchFamily="18" charset="0"/>
              </a:rPr>
              <a:t>Note that the average IQ for the 2 transfer students was lower than the pre-transfer mean of Classroom A</a:t>
            </a:r>
          </a:p>
          <a:p>
            <a:pPr algn="ctr"/>
            <a:r>
              <a:rPr lang="en-US" altLang="en-US" sz="2400" b="1" dirty="0" smtClean="0">
                <a:solidFill>
                  <a:prstClr val="black"/>
                </a:solidFill>
                <a:latin typeface="Times New Roman" panose="02020603050405020304" pitchFamily="18" charset="0"/>
                <a:cs typeface="Times New Roman" panose="02020603050405020304" pitchFamily="18" charset="0"/>
              </a:rPr>
              <a:t>but higher than </a:t>
            </a:r>
            <a:r>
              <a:rPr lang="en-US" altLang="en-US" sz="2400" b="1" dirty="0">
                <a:solidFill>
                  <a:prstClr val="black"/>
                </a:solidFill>
                <a:latin typeface="Times New Roman" panose="02020603050405020304" pitchFamily="18" charset="0"/>
                <a:cs typeface="Times New Roman" panose="02020603050405020304" pitchFamily="18" charset="0"/>
              </a:rPr>
              <a:t>the pre-transfer mean of Classroom </a:t>
            </a:r>
            <a:r>
              <a:rPr lang="en-US" altLang="en-US" sz="2400" b="1" dirty="0" smtClean="0">
                <a:solidFill>
                  <a:prstClr val="black"/>
                </a:solidFill>
                <a:latin typeface="Times New Roman" panose="02020603050405020304" pitchFamily="18" charset="0"/>
                <a:cs typeface="Times New Roman" panose="02020603050405020304" pitchFamily="18" charset="0"/>
              </a:rPr>
              <a:t>B.</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smtClean="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a:p>
            <a:endParaRPr lang="en-US" sz="2800" dirty="0" smtClean="0"/>
          </a:p>
          <a:p>
            <a:endParaRPr lang="en-US" sz="2800" dirty="0"/>
          </a:p>
        </p:txBody>
      </p:sp>
    </p:spTree>
    <p:extLst>
      <p:ext uri="{BB962C8B-B14F-4D97-AF65-F5344CB8AC3E}">
        <p14:creationId xmlns:p14="http://schemas.microsoft.com/office/powerpoint/2010/main" val="891744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programs_drivegreen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2190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3"/>
          <p:cNvSpPr txBox="1">
            <a:spLocks noChangeArrowheads="1"/>
          </p:cNvSpPr>
          <p:nvPr/>
        </p:nvSpPr>
        <p:spPr bwMode="auto">
          <a:xfrm>
            <a:off x="4321584" y="1257300"/>
            <a:ext cx="2519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100" b="1" dirty="0">
                <a:solidFill>
                  <a:srgbClr val="409051"/>
                </a:solidFill>
                <a:latin typeface="Times New Roman" panose="02020603050405020304" pitchFamily="18" charset="0"/>
                <a:cs typeface="Times New Roman" panose="02020603050405020304" pitchFamily="18" charset="0"/>
              </a:rPr>
              <a:t>.</a:t>
            </a:r>
          </a:p>
        </p:txBody>
      </p:sp>
      <p:pic>
        <p:nvPicPr>
          <p:cNvPr id="70661" name="Picture 3" descr="C:\Documents and Settings\Brigid Norton\Local Settings\Temporary Internet Files\Content.IE5\F7Q78WRB\MC9003267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351" y="3771900"/>
            <a:ext cx="135493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6"/>
          <p:cNvSpPr txBox="1">
            <a:spLocks noChangeArrowheads="1"/>
          </p:cNvSpPr>
          <p:nvPr/>
        </p:nvSpPr>
        <p:spPr bwMode="auto">
          <a:xfrm>
            <a:off x="1400175" y="5072210"/>
            <a:ext cx="6343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800" b="1" dirty="0">
                <a:solidFill>
                  <a:srgbClr val="409051"/>
                </a:solidFill>
                <a:latin typeface="Times New Roman" panose="02020603050405020304" pitchFamily="18" charset="0"/>
                <a:cs typeface="Times New Roman" panose="02020603050405020304" pitchFamily="18" charset="0"/>
              </a:rPr>
              <a:t>In the last year our fleet of cars has improved its</a:t>
            </a:r>
          </a:p>
          <a:p>
            <a:pPr algn="ctr" fontAlgn="base">
              <a:spcBef>
                <a:spcPct val="0"/>
              </a:spcBef>
              <a:spcAft>
                <a:spcPct val="0"/>
              </a:spcAft>
              <a:buFontTx/>
              <a:buNone/>
            </a:pPr>
            <a:r>
              <a:rPr lang="en-US" altLang="en-US" sz="1800" b="1" dirty="0">
                <a:solidFill>
                  <a:srgbClr val="409051"/>
                </a:solidFill>
                <a:latin typeface="Times New Roman" panose="02020603050405020304" pitchFamily="18" charset="0"/>
                <a:cs typeface="Times New Roman" panose="02020603050405020304" pitchFamily="18" charset="0"/>
              </a:rPr>
              <a:t> gas mileage by 14.8% &amp; our trucks by 20.7%!</a:t>
            </a:r>
          </a:p>
        </p:txBody>
      </p:sp>
      <p:pic>
        <p:nvPicPr>
          <p:cNvPr id="70663" name="Picture 4" descr="C:\Documents and Settings\Brigid Norton\Local Settings\Temporary Internet Files\Content.IE5\MHYKOQOI\MC90015143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6050" y="2289049"/>
            <a:ext cx="973931" cy="135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5013" y="597627"/>
            <a:ext cx="4572000" cy="1408078"/>
          </a:xfrm>
          <a:prstGeom prst="rect">
            <a:avLst/>
          </a:prstGeom>
        </p:spPr>
        <p:txBody>
          <a:bodyPr>
            <a:spAutoFit/>
          </a:bodyPr>
          <a:lstStyle/>
          <a:p>
            <a:pPr algn="ctr" fontAlgn="base">
              <a:spcBef>
                <a:spcPct val="0"/>
              </a:spcBef>
              <a:spcAft>
                <a:spcPct val="0"/>
              </a:spcAft>
            </a:pPr>
            <a:endParaRPr lang="en-US" altLang="en-US" sz="1350" b="1" dirty="0">
              <a:solidFill>
                <a:srgbClr val="40905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altLang="en-US" b="1" dirty="0">
              <a:solidFill>
                <a:srgbClr val="40905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b="1" dirty="0">
                <a:solidFill>
                  <a:srgbClr val="409051"/>
                </a:solidFill>
                <a:latin typeface="Times New Roman" panose="02020603050405020304" pitchFamily="18" charset="0"/>
                <a:cs typeface="Times New Roman" panose="02020603050405020304" pitchFamily="18" charset="0"/>
              </a:rPr>
              <a:t>At Honest Abe’s Car &amp; Truck Company</a:t>
            </a:r>
          </a:p>
          <a:p>
            <a:pPr algn="ctr" fontAlgn="base">
              <a:spcBef>
                <a:spcPct val="0"/>
              </a:spcBef>
              <a:spcAft>
                <a:spcPct val="0"/>
              </a:spcAft>
            </a:pPr>
            <a:r>
              <a:rPr lang="en-US" altLang="en-US" b="1" dirty="0">
                <a:solidFill>
                  <a:srgbClr val="409051"/>
                </a:solidFill>
                <a:latin typeface="Times New Roman" panose="02020603050405020304" pitchFamily="18" charset="0"/>
                <a:cs typeface="Times New Roman" panose="02020603050405020304" pitchFamily="18" charset="0"/>
              </a:rPr>
              <a:t>we are proud to be part of </a:t>
            </a:r>
          </a:p>
          <a:p>
            <a:pPr algn="ctr" fontAlgn="base">
              <a:spcBef>
                <a:spcPct val="0"/>
              </a:spcBef>
              <a:spcAft>
                <a:spcPct val="0"/>
              </a:spcAft>
            </a:pPr>
            <a:r>
              <a:rPr lang="en-US" altLang="en-US" b="1" dirty="0">
                <a:solidFill>
                  <a:srgbClr val="409051"/>
                </a:solidFill>
                <a:latin typeface="Times New Roman" panose="02020603050405020304" pitchFamily="18" charset="0"/>
                <a:cs typeface="Times New Roman" panose="02020603050405020304" pitchFamily="18" charset="0"/>
              </a:rPr>
              <a:t>North Carolina’s Drive Green philosophy</a:t>
            </a:r>
            <a:endParaRPr lang="en-US"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9446" y="3944688"/>
            <a:ext cx="2147140" cy="922673"/>
          </a:xfrm>
          <a:prstGeom prst="rect">
            <a:avLst/>
          </a:prstGeom>
        </p:spPr>
      </p:pic>
    </p:spTree>
    <p:extLst>
      <p:ext uri="{BB962C8B-B14F-4D97-AF65-F5344CB8AC3E}">
        <p14:creationId xmlns:p14="http://schemas.microsoft.com/office/powerpoint/2010/main" val="204935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email to FRANK</Template>
  <TotalTime>4486</TotalTime>
  <Words>2142</Words>
  <Application>Microsoft Office PowerPoint</Application>
  <PresentationFormat>On-screen Show (4:3)</PresentationFormat>
  <Paragraphs>316</Paragraphs>
  <Slides>42</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42</vt:i4>
      </vt:variant>
    </vt:vector>
  </HeadingPairs>
  <TitlesOfParts>
    <vt:vector size="55" baseType="lpstr">
      <vt:lpstr>Calibri</vt:lpstr>
      <vt:lpstr>Arial</vt:lpstr>
      <vt:lpstr>Times New Roman</vt:lpstr>
      <vt:lpstr>Monotype Corsiva</vt:lpstr>
      <vt:lpstr>Comic Sans MS</vt:lpstr>
      <vt:lpstr>1_Default Design</vt:lpstr>
      <vt:lpstr>2_Default Design</vt:lpstr>
      <vt:lpstr>1_Office Theme</vt:lpstr>
      <vt:lpstr>4_Default Design</vt:lpstr>
      <vt:lpstr>2_Office Theme</vt:lpstr>
      <vt:lpstr>3_Office Theme</vt:lpstr>
      <vt:lpstr>3_Default Design</vt:lpstr>
      <vt:lpstr>5_Default Design</vt:lpstr>
      <vt:lpstr>   3 Related Paradoxes Including  The Will Roger’s Phenomenon  H. James Norton &amp; George W. Divine  norton100@bellsouth.net Website: www.jimnortonphd.com  </vt:lpstr>
      <vt:lpstr>      Paradoxes, by their very nature, can be interesting to students.  These 3 paradoxes concerning IQs,   gas mileage and cancer staging,  are all related by a common thread.  I use the first example when I teach introductory biostatistics to undergraduates and the 3rd  in a shortcourse for faculty and medical residents at  the CMC.    </vt:lpstr>
      <vt:lpstr> Consider this example of 2 classrooms:</vt:lpstr>
      <vt:lpstr>PowerPoint Presentation</vt:lpstr>
      <vt:lpstr>PowerPoint Presentation</vt:lpstr>
      <vt:lpstr>PowerPoint Presentation</vt:lpstr>
      <vt:lpstr>PowerPoint Presentation</vt:lpstr>
      <vt:lpstr>PowerPoint Presentation</vt:lpstr>
      <vt:lpstr>PowerPoint Presentation</vt:lpstr>
      <vt:lpstr>How has this happened?</vt:lpstr>
      <vt:lpstr>PowerPoint Presentation</vt:lpstr>
      <vt:lpstr>PowerPoint Presentation</vt:lpstr>
      <vt:lpstr>PowerPoint Presentation</vt:lpstr>
      <vt:lpstr>PowerPoint Presentation</vt:lpstr>
      <vt:lpstr>PowerPoint Presentation</vt:lpstr>
      <vt:lpstr>This actually happened!</vt:lpstr>
      <vt:lpstr>PowerPoint Presentation</vt:lpstr>
      <vt:lpstr>Will Rogers is the famous American Indian / cowboy / actor / raconteur known for saying:  </vt:lpstr>
      <vt:lpstr>In fact, Will Rogers has commented on statistics several times including:</vt:lpstr>
      <vt:lpstr>PowerPoint Presentation</vt:lpstr>
      <vt:lpstr>He has also commented on life and death: </vt:lpstr>
      <vt:lpstr>A famous statistical paper contains  Will Rogers’ name in the title: </vt:lpstr>
      <vt:lpstr>Cancer patients are classified by stage</vt:lpstr>
      <vt:lpstr>PowerPoint Presentation</vt:lpstr>
      <vt:lpstr>Feinstein describes two sources of bias that may lead to the Will Rogers phenomenon</vt:lpstr>
      <vt:lpstr>Biases leading to the Will Rogers phenomenon (continued)</vt:lpstr>
      <vt:lpstr>PowerPoint Presentation</vt:lpstr>
      <vt:lpstr> KEY Patients classified by stage &amp; survival status in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Company>Carolinas HealthCare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Templin, Megan</dc:creator>
  <cp:lastModifiedBy>Brigid Norton</cp:lastModifiedBy>
  <cp:revision>159</cp:revision>
  <cp:lastPrinted>2015-07-28T14:36:58Z</cp:lastPrinted>
  <dcterms:created xsi:type="dcterms:W3CDTF">2014-03-10T17:39:28Z</dcterms:created>
  <dcterms:modified xsi:type="dcterms:W3CDTF">2016-06-02T12:17:58Z</dcterms:modified>
</cp:coreProperties>
</file>