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sldIdLst>
    <p:sldId id="270" r:id="rId3"/>
    <p:sldId id="269" r:id="rId4"/>
    <p:sldId id="257" r:id="rId5"/>
    <p:sldId id="258" r:id="rId6"/>
    <p:sldId id="264"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112" d="100"/>
          <a:sy n="112" d="100"/>
        </p:scale>
        <p:origin x="90"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9558C99-051D-43F0-9A70-7BFB370A1267}" type="datetimeFigureOut">
              <a:rPr lang="en-US">
                <a:solidFill>
                  <a:srgbClr val="000000"/>
                </a:solidFill>
              </a:rPr>
              <a:pPr>
                <a:defRPr/>
              </a:pPr>
              <a:t>7/5/2016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9D4E59F-DCA6-4A33-8323-C75DBC4E82D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7074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7128731-85F3-45B9-87A2-89F98033658B}" type="datetimeFigureOut">
              <a:rPr lang="en-US">
                <a:solidFill>
                  <a:srgbClr val="000000"/>
                </a:solidFill>
              </a:rPr>
              <a:pPr>
                <a:defRPr/>
              </a:pPr>
              <a:t>7/5/2016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10AD57E-2291-4342-B6C4-21BC8CD9F67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2320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A13FFC6-DA74-44CB-948B-7CFB959DB980}" type="datetimeFigureOut">
              <a:rPr lang="en-US">
                <a:solidFill>
                  <a:srgbClr val="000000"/>
                </a:solidFill>
              </a:rPr>
              <a:pPr>
                <a:defRPr/>
              </a:pPr>
              <a:t>7/5/2016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DE96E78-105A-43D7-B7D8-6E001B8294F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0318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A1193F24-7C11-4CE3-AAE5-CB2D202CABB2}" type="datetimeFigureOut">
              <a:rPr lang="en-US">
                <a:solidFill>
                  <a:srgbClr val="000000"/>
                </a:solidFill>
              </a:rPr>
              <a:pPr>
                <a:defRPr/>
              </a:pPr>
              <a:t>7/5/2016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FA51F79-8B42-4B43-802E-F5E1F63050A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0362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8961077C-4574-4503-8D5C-5436D87B7C51}" type="datetimeFigureOut">
              <a:rPr lang="en-US">
                <a:solidFill>
                  <a:srgbClr val="000000"/>
                </a:solidFill>
              </a:rPr>
              <a:pPr>
                <a:defRPr/>
              </a:pPr>
              <a:t>7/5/2016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32FC59A-1158-4F42-A703-83A4883F5E2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5179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00E0E260-D9FD-4E9C-AF8B-536C51807A2E}" type="datetimeFigureOut">
              <a:rPr lang="en-US">
                <a:solidFill>
                  <a:srgbClr val="000000"/>
                </a:solidFill>
              </a:rPr>
              <a:pPr>
                <a:defRPr/>
              </a:pPr>
              <a:t>7/5/2016</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fld id="{11973CF6-8A88-4486-A6E4-6FD90598B88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102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EA3DB00-77CB-4E18-B5CF-A4FFC66609A1}" type="datetimeFigureOut">
              <a:rPr lang="en-US">
                <a:solidFill>
                  <a:srgbClr val="000000"/>
                </a:solidFill>
              </a:rPr>
              <a:pPr>
                <a:defRPr/>
              </a:pPr>
              <a:t>7/5/2016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E494256-006C-411B-BBF7-D64B0499AB6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7233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87836BD4-8DBE-4DAD-AA99-5B50DF31C350}" type="datetimeFigureOut">
              <a:rPr lang="en-US">
                <a:solidFill>
                  <a:srgbClr val="000000"/>
                </a:solidFill>
              </a:rPr>
              <a:pPr>
                <a:defRPr/>
              </a:pPr>
              <a:t>7/5/2016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F41A198-6BBC-4724-811B-5A717E2EBA2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19939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1E143C0F-1CDE-465B-8497-E2F571F331CF}" type="datetimeFigureOut">
              <a:rPr lang="en-US">
                <a:solidFill>
                  <a:srgbClr val="000000"/>
                </a:solidFill>
              </a:rPr>
              <a:pPr>
                <a:defRPr/>
              </a:pPr>
              <a:t>7/5/2016</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fld id="{480CBE7F-C2EA-4448-B416-258B3AF282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9317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8AAE433-8BBD-462D-95E9-AA3016AA3469}" type="datetimeFigureOut">
              <a:rPr lang="en-US">
                <a:solidFill>
                  <a:srgbClr val="000000"/>
                </a:solidFill>
              </a:rPr>
              <a:pPr>
                <a:defRPr/>
              </a:pPr>
              <a:t>7/5/2016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7A494EF-958A-4DBB-A216-66CABD12C8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9807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CF4F73D-4C1F-4BE5-B3D0-4E997F59B91D}" type="datetimeFigureOut">
              <a:rPr lang="en-US">
                <a:solidFill>
                  <a:srgbClr val="000000"/>
                </a:solidFill>
              </a:rPr>
              <a:pPr>
                <a:defRPr/>
              </a:pPr>
              <a:t>7/5/2016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4CAA3F4-E30C-4C6D-85BC-FED682F2669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2808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7BC149D-D69E-4306-B18B-FE8987965E10}" type="datetimeFigureOut">
              <a:rPr lang="en-US">
                <a:solidFill>
                  <a:srgbClr val="000000"/>
                </a:solidFill>
              </a:rPr>
              <a:pPr>
                <a:defRPr/>
              </a:pPr>
              <a:t>7/5/2016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664D1A7-D191-4BCB-B603-202DC31D72A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89949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B43020E-F245-4750-B4AD-C9BA9AE71F7E}" type="datetimeFigureOut">
              <a:rPr lang="en-US">
                <a:solidFill>
                  <a:srgbClr val="000000"/>
                </a:solidFill>
              </a:rPr>
              <a:pPr>
                <a:defRPr/>
              </a:pPr>
              <a:t>7/5/2016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E9ED4F4-E2C9-4830-895D-5ED62EF78C1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90899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A90FACD6-863D-4CF9-8DAD-F9CC18DD95A6}" type="datetimeFigureOut">
              <a:rPr lang="en-US">
                <a:solidFill>
                  <a:srgbClr val="000000"/>
                </a:solidFill>
              </a:rPr>
              <a:pPr>
                <a:defRPr/>
              </a:pPr>
              <a:t>7/5/2016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A8FCBC5-EAA6-40FD-9313-1BC1E1437E9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5340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F8DD6ED-92FC-4E27-8FF2-7B1A68B2B9A9}" type="datetimeFigureOut">
              <a:rPr lang="en-US">
                <a:solidFill>
                  <a:srgbClr val="000000"/>
                </a:solidFill>
              </a:rPr>
              <a:pPr>
                <a:defRPr/>
              </a:pPr>
              <a:t>7/5/2016</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69FD87B3-3CF5-44F0-9A11-968E6087A76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4833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EB622B45-85F7-418D-BFA7-10FD09ECC682}" type="datetimeFigureOut">
              <a:rPr lang="en-US">
                <a:solidFill>
                  <a:srgbClr val="000000"/>
                </a:solidFill>
              </a:rPr>
              <a:pPr>
                <a:defRPr/>
              </a:pPr>
              <a:t>7/5/2016</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FFA679B-073D-44BE-9097-F89BFB35D5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28559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B642F06-5D07-4CA2-8D95-C0C0BE63F3E8}" type="datetimeFigureOut">
              <a:rPr lang="en-US">
                <a:solidFill>
                  <a:srgbClr val="000000"/>
                </a:solidFill>
              </a:rPr>
              <a:pPr>
                <a:defRPr/>
              </a:pPr>
              <a:t>7/5/2016</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0B0BEDAB-D3E4-4271-AE69-B428AFCCE8C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349772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E9A9355-5B9F-425D-B1F4-2AC765781830}" type="datetimeFigureOut">
              <a:rPr lang="en-US">
                <a:solidFill>
                  <a:srgbClr val="000000"/>
                </a:solidFill>
              </a:rPr>
              <a:pPr>
                <a:defRPr/>
              </a:pPr>
              <a:t>7/5/2016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E01E394-5CD8-459E-BA69-F99F47FD46D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98420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AD15ECC-6325-4C9F-BE3C-5D70837FFE21}" type="datetimeFigureOut">
              <a:rPr lang="en-US">
                <a:solidFill>
                  <a:srgbClr val="000000"/>
                </a:solidFill>
              </a:rPr>
              <a:pPr>
                <a:defRPr/>
              </a:pPr>
              <a:t>7/5/2016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112AC4D-C954-42A7-ABDC-BC84A1B885C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77737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28A16C3-7793-4631-ACBF-21EDA9472BC6}" type="datetimeFigureOut">
              <a:rPr lang="en-US">
                <a:solidFill>
                  <a:srgbClr val="000000"/>
                </a:solidFill>
              </a:rPr>
              <a:pPr>
                <a:defRPr/>
              </a:pPr>
              <a:t>7/5/2016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A39F9E1-A236-4E2C-B533-B11EE029746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863817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84B934D-7572-48E8-9FB0-8617DDC9CED7}" type="datetimeFigureOut">
              <a:rPr lang="en-US">
                <a:solidFill>
                  <a:srgbClr val="000000"/>
                </a:solidFill>
              </a:rPr>
              <a:pPr>
                <a:defRPr/>
              </a:pPr>
              <a:t>7/5/2016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547BB6B-E33F-4CA8-81D8-E3F66643DDB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93396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C1EBC84-8867-48AE-978B-F56FA45A29C4}" type="datetimeFigureOut">
              <a:rPr lang="en-US">
                <a:solidFill>
                  <a:srgbClr val="000000"/>
                </a:solidFill>
              </a:rPr>
              <a:pPr>
                <a:defRPr/>
              </a:pPr>
              <a:t>7/5/2016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743B123-E1C1-4C65-A7B3-A6AE0955FE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723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C445983-2948-4053-8ECF-571F80A43378}" type="datetimeFigureOut">
              <a:rPr lang="en-US">
                <a:solidFill>
                  <a:srgbClr val="000000"/>
                </a:solidFill>
              </a:rPr>
              <a:pPr>
                <a:defRPr/>
              </a:pPr>
              <a:t>7/5/2016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3FA1AF8-795D-4239-93C7-A9578A0BE1F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84516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19F680DF-CAB2-48C5-826D-3A1B6A1A3592}" type="datetimeFigureOut">
              <a:rPr lang="en-US">
                <a:solidFill>
                  <a:srgbClr val="000000"/>
                </a:solidFill>
              </a:rPr>
              <a:pPr>
                <a:defRPr/>
              </a:pPr>
              <a:t>7/5/2016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29A47FB-2230-456C-8D2A-B420909B14F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1364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BD0CC8F7-D88F-4351-9B6F-A27A2BAD00E6}" type="datetimeFigureOut">
              <a:rPr lang="en-US">
                <a:solidFill>
                  <a:srgbClr val="000000"/>
                </a:solidFill>
              </a:rPr>
              <a:pPr>
                <a:defRPr/>
              </a:pPr>
              <a:t>7/5/2016</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fld id="{903CD0FA-B55C-4AFC-BC60-B7D03B76DC9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53552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18F4E80-F842-417E-A1FE-15248B009A5C}" type="datetimeFigureOut">
              <a:rPr lang="en-US">
                <a:solidFill>
                  <a:srgbClr val="000000"/>
                </a:solidFill>
              </a:rPr>
              <a:pPr>
                <a:defRPr/>
              </a:pPr>
              <a:t>7/5/2016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5922B68-A61D-4809-9CC1-CEED83CDB77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50719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A0E4538-0D15-471C-BD17-DFDB61D0C40F}" type="datetimeFigureOut">
              <a:rPr lang="en-US">
                <a:solidFill>
                  <a:srgbClr val="000000"/>
                </a:solidFill>
              </a:rPr>
              <a:pPr>
                <a:defRPr/>
              </a:pPr>
              <a:t>7/5/2016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5E3D1B6-DC20-491D-BEDD-5F680FB40E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228105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FA6D13FA-D542-46D5-B66F-E4D6ADB3D313}" type="datetimeFigureOut">
              <a:rPr lang="en-US">
                <a:solidFill>
                  <a:srgbClr val="000000"/>
                </a:solidFill>
              </a:rPr>
              <a:pPr>
                <a:defRPr/>
              </a:pPr>
              <a:t>7/5/2016</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fld id="{A03842AE-CC54-4D43-A79B-EFCEC07117E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21287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87FAD27-FA29-44A9-BED0-3E7BA1809E25}" type="datetimeFigureOut">
              <a:rPr lang="en-US">
                <a:solidFill>
                  <a:srgbClr val="000000"/>
                </a:solidFill>
              </a:rPr>
              <a:pPr>
                <a:defRPr/>
              </a:pPr>
              <a:t>7/5/2016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3BC2688-78BB-476F-8233-E03798C88BB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0430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B091FCEF-10AE-45DC-AA74-74FA12FF4976}" type="datetimeFigureOut">
              <a:rPr lang="en-US">
                <a:solidFill>
                  <a:srgbClr val="000000"/>
                </a:solidFill>
              </a:rPr>
              <a:pPr>
                <a:defRPr/>
              </a:pPr>
              <a:t>7/5/2016</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98844B1A-342C-42B6-9AD8-6225E744FF6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9313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EAD013FA-68B8-4382-BE5C-53CBD66C2974}" type="datetimeFigureOut">
              <a:rPr lang="en-US">
                <a:solidFill>
                  <a:srgbClr val="000000"/>
                </a:solidFill>
              </a:rPr>
              <a:pPr>
                <a:defRPr/>
              </a:pPr>
              <a:t>7/5/2016</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F229F61-853B-49A7-B70E-F521CFFC3EA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4605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FB59D93-DAE1-47EC-8C8A-D5B03194FBAF}" type="datetimeFigureOut">
              <a:rPr lang="en-US">
                <a:solidFill>
                  <a:srgbClr val="000000"/>
                </a:solidFill>
              </a:rPr>
              <a:pPr>
                <a:defRPr/>
              </a:pPr>
              <a:t>7/5/2016</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A7E11095-DCE4-4B87-8A99-6C8CD9E9384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913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A9F7348-5167-4748-B51D-7B0CECEF10B2}" type="datetimeFigureOut">
              <a:rPr lang="en-US">
                <a:solidFill>
                  <a:srgbClr val="000000"/>
                </a:solidFill>
              </a:rPr>
              <a:pPr>
                <a:defRPr/>
              </a:pPr>
              <a:t>7/5/2016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D2E21F2-1A2B-4868-BB97-DC9DF6819B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223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825777C-4E45-4972-8A8B-FF29F73666E5}" type="datetimeFigureOut">
              <a:rPr lang="en-US">
                <a:solidFill>
                  <a:srgbClr val="000000"/>
                </a:solidFill>
              </a:rPr>
              <a:pPr>
                <a:defRPr/>
              </a:pPr>
              <a:t>7/5/2016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C3F2298-2AA6-4484-8377-005820DA79B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6377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8570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fld id="{F77A8A56-5FCA-4466-AD8F-90A6E3A375EB}" type="datetimeFigureOut">
              <a:rPr lang="en-US">
                <a:solidFill>
                  <a:srgbClr val="000000"/>
                </a:solidFill>
              </a:rPr>
              <a:pPr fontAlgn="base">
                <a:spcBef>
                  <a:spcPct val="0"/>
                </a:spcBef>
                <a:spcAft>
                  <a:spcPct val="0"/>
                </a:spcAft>
                <a:defRPr/>
              </a:pPr>
              <a:t>7/5/2016</a:t>
            </a:fld>
            <a:endParaRPr lang="en-US">
              <a:solidFill>
                <a:srgbClr val="000000"/>
              </a:solidFill>
            </a:endParaRPr>
          </a:p>
        </p:txBody>
      </p:sp>
      <p:sp>
        <p:nvSpPr>
          <p:cNvPr id="28570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28570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6A54457-F5F2-4249-BB46-AD596719EA49}"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8383519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8570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fld id="{AB094583-C68D-4AA6-8719-F6FB669EEE23}" type="datetimeFigureOut">
              <a:rPr lang="en-US">
                <a:solidFill>
                  <a:srgbClr val="000000"/>
                </a:solidFill>
              </a:rPr>
              <a:pPr fontAlgn="base">
                <a:spcBef>
                  <a:spcPct val="0"/>
                </a:spcBef>
                <a:spcAft>
                  <a:spcPct val="0"/>
                </a:spcAft>
                <a:defRPr/>
              </a:pPr>
              <a:t>7/5/2016</a:t>
            </a:fld>
            <a:endParaRPr lang="en-US">
              <a:solidFill>
                <a:srgbClr val="000000"/>
              </a:solidFill>
            </a:endParaRPr>
          </a:p>
        </p:txBody>
      </p:sp>
      <p:sp>
        <p:nvSpPr>
          <p:cNvPr id="28570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28570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A1D6A3D-1D5C-4E25-AD67-EE5A6089EBAD}"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83254408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s>
            <a:gs pos="50000">
              <a:srgbClr val="FFFF99"/>
            </a:gs>
            <a:gs pos="100000">
              <a:schemeClr val="accent1"/>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303867" y="2099733"/>
            <a:ext cx="10148932" cy="1754326"/>
          </a:xfrm>
          <a:prstGeom prst="rect">
            <a:avLst/>
          </a:prstGeom>
          <a:noFill/>
        </p:spPr>
        <p:txBody>
          <a:bodyPr wrap="none" rtlCol="0">
            <a:spAutoFit/>
          </a:bodyPr>
          <a:lstStyle/>
          <a:p>
            <a:pPr algn="ctr"/>
            <a:r>
              <a:rPr lang="en-US" sz="5400" dirty="0" smtClean="0"/>
              <a:t>Importance of a random sample:</a:t>
            </a:r>
          </a:p>
          <a:p>
            <a:pPr algn="ctr"/>
            <a:r>
              <a:rPr lang="en-US" sz="5400" dirty="0" smtClean="0"/>
              <a:t>An in-class demonstration</a:t>
            </a:r>
            <a:endParaRPr lang="en-US" sz="5400" dirty="0"/>
          </a:p>
        </p:txBody>
      </p:sp>
    </p:spTree>
    <p:extLst>
      <p:ext uri="{BB962C8B-B14F-4D97-AF65-F5344CB8AC3E}">
        <p14:creationId xmlns:p14="http://schemas.microsoft.com/office/powerpoint/2010/main" val="410472120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s>
            <a:gs pos="50000">
              <a:srgbClr val="FFFF99"/>
            </a:gs>
            <a:gs pos="100000">
              <a:schemeClr val="accent1"/>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2002971" y="1317171"/>
            <a:ext cx="660758" cy="369332"/>
          </a:xfrm>
          <a:prstGeom prst="rect">
            <a:avLst/>
          </a:prstGeom>
          <a:noFill/>
        </p:spPr>
        <p:txBody>
          <a:bodyPr wrap="none" rtlCol="0">
            <a:spAutoFit/>
          </a:bodyPr>
          <a:lstStyle/>
          <a:p>
            <a:r>
              <a:rPr lang="en-US" dirty="0" smtClean="0"/>
              <a:t>         </a:t>
            </a:r>
            <a:endParaRPr lang="en-US" dirty="0"/>
          </a:p>
        </p:txBody>
      </p:sp>
      <p:sp>
        <p:nvSpPr>
          <p:cNvPr id="3" name="TextBox 2"/>
          <p:cNvSpPr txBox="1"/>
          <p:nvPr/>
        </p:nvSpPr>
        <p:spPr>
          <a:xfrm>
            <a:off x="-272143" y="1317171"/>
            <a:ext cx="12596125" cy="4247317"/>
          </a:xfrm>
          <a:prstGeom prst="rect">
            <a:avLst/>
          </a:prstGeom>
          <a:noFill/>
        </p:spPr>
        <p:txBody>
          <a:bodyPr wrap="square" rtlCol="0">
            <a:spAutoFit/>
          </a:bodyPr>
          <a:lstStyle/>
          <a:p>
            <a:pPr algn="ctr"/>
            <a:r>
              <a:rPr lang="en-US" dirty="0" smtClean="0"/>
              <a:t>  </a:t>
            </a:r>
            <a:r>
              <a:rPr lang="en-US" sz="2800" b="1" dirty="0">
                <a:solidFill>
                  <a:prstClr val="black"/>
                </a:solidFill>
                <a:latin typeface="Georgia" panose="02040502050405020303" pitchFamily="18" charset="0"/>
                <a:ea typeface="+mj-ea"/>
                <a:cs typeface="+mj-cs"/>
              </a:rPr>
              <a:t>This demonstration was presented at JSM a </a:t>
            </a:r>
            <a:r>
              <a:rPr lang="en-US" sz="2800" b="1" dirty="0" smtClean="0">
                <a:solidFill>
                  <a:prstClr val="black"/>
                </a:solidFill>
                <a:latin typeface="Georgia" panose="02040502050405020303" pitchFamily="18" charset="0"/>
                <a:ea typeface="+mj-ea"/>
                <a:cs typeface="+mj-cs"/>
              </a:rPr>
              <a:t>number </a:t>
            </a:r>
          </a:p>
          <a:p>
            <a:pPr algn="ctr"/>
            <a:r>
              <a:rPr lang="en-US" sz="2800" b="1" dirty="0" smtClean="0">
                <a:solidFill>
                  <a:prstClr val="black"/>
                </a:solidFill>
                <a:latin typeface="Georgia" panose="02040502050405020303" pitchFamily="18" charset="0"/>
                <a:ea typeface="+mj-ea"/>
                <a:cs typeface="+mj-cs"/>
              </a:rPr>
              <a:t>of </a:t>
            </a:r>
            <a:r>
              <a:rPr lang="en-US" sz="2800" b="1" dirty="0">
                <a:solidFill>
                  <a:prstClr val="black"/>
                </a:solidFill>
                <a:latin typeface="Georgia" panose="02040502050405020303" pitchFamily="18" charset="0"/>
                <a:ea typeface="+mj-ea"/>
                <a:cs typeface="+mj-cs"/>
              </a:rPr>
              <a:t>years </a:t>
            </a:r>
            <a:r>
              <a:rPr lang="en-US" sz="2800" b="1" dirty="0" smtClean="0">
                <a:solidFill>
                  <a:prstClr val="black"/>
                </a:solidFill>
                <a:latin typeface="Georgia" panose="02040502050405020303" pitchFamily="18" charset="0"/>
                <a:ea typeface="+mj-ea"/>
                <a:cs typeface="+mj-cs"/>
              </a:rPr>
              <a:t>ago. Does </a:t>
            </a:r>
            <a:r>
              <a:rPr lang="en-US" sz="2800" b="1" dirty="0">
                <a:solidFill>
                  <a:prstClr val="black"/>
                </a:solidFill>
                <a:latin typeface="Georgia" panose="02040502050405020303" pitchFamily="18" charset="0"/>
                <a:ea typeface="+mj-ea"/>
                <a:cs typeface="+mj-cs"/>
              </a:rPr>
              <a:t>anyone know who gave this </a:t>
            </a:r>
            <a:endParaRPr lang="en-US" sz="2800" b="1" dirty="0" smtClean="0">
              <a:solidFill>
                <a:prstClr val="black"/>
              </a:solidFill>
              <a:latin typeface="Georgia" panose="02040502050405020303" pitchFamily="18" charset="0"/>
              <a:ea typeface="+mj-ea"/>
              <a:cs typeface="+mj-cs"/>
            </a:endParaRPr>
          </a:p>
          <a:p>
            <a:pPr algn="ctr"/>
            <a:r>
              <a:rPr lang="en-US" sz="2800" b="1" dirty="0" smtClean="0">
                <a:solidFill>
                  <a:prstClr val="black"/>
                </a:solidFill>
                <a:latin typeface="Georgia" panose="02040502050405020303" pitchFamily="18" charset="0"/>
                <a:ea typeface="+mj-ea"/>
                <a:cs typeface="+mj-cs"/>
              </a:rPr>
              <a:t>demonstration so that </a:t>
            </a:r>
            <a:r>
              <a:rPr lang="en-US" sz="2800" b="1" dirty="0">
                <a:solidFill>
                  <a:prstClr val="black"/>
                </a:solidFill>
                <a:latin typeface="Georgia" panose="02040502050405020303" pitchFamily="18" charset="0"/>
                <a:ea typeface="+mj-ea"/>
                <a:cs typeface="+mj-cs"/>
              </a:rPr>
              <a:t>we can give the proper credit?</a:t>
            </a:r>
            <a:br>
              <a:rPr lang="en-US" sz="2800" b="1" dirty="0">
                <a:solidFill>
                  <a:prstClr val="black"/>
                </a:solidFill>
                <a:latin typeface="Georgia" panose="02040502050405020303" pitchFamily="18" charset="0"/>
                <a:ea typeface="+mj-ea"/>
                <a:cs typeface="+mj-cs"/>
              </a:rPr>
            </a:br>
            <a:endParaRPr lang="en-US" sz="2800" b="1" dirty="0" smtClean="0">
              <a:solidFill>
                <a:prstClr val="black"/>
              </a:solidFill>
              <a:latin typeface="Georgia" panose="02040502050405020303" pitchFamily="18" charset="0"/>
              <a:ea typeface="+mj-ea"/>
              <a:cs typeface="+mj-cs"/>
            </a:endParaRPr>
          </a:p>
          <a:p>
            <a:pPr algn="ctr"/>
            <a:r>
              <a:rPr lang="en-US" sz="2800" b="1" dirty="0" smtClean="0">
                <a:solidFill>
                  <a:prstClr val="black"/>
                </a:solidFill>
                <a:latin typeface="Georgia" panose="02040502050405020303" pitchFamily="18" charset="0"/>
                <a:ea typeface="+mj-ea"/>
                <a:cs typeface="+mj-cs"/>
              </a:rPr>
              <a:t>The </a:t>
            </a:r>
            <a:r>
              <a:rPr lang="en-US" sz="2800" b="1" dirty="0">
                <a:solidFill>
                  <a:prstClr val="black"/>
                </a:solidFill>
                <a:latin typeface="Georgia" panose="02040502050405020303" pitchFamily="18" charset="0"/>
                <a:ea typeface="+mj-ea"/>
                <a:cs typeface="+mj-cs"/>
              </a:rPr>
              <a:t>goal of the demonstration is to </a:t>
            </a:r>
            <a:r>
              <a:rPr lang="en-US" sz="2800" b="1" dirty="0" smtClean="0">
                <a:solidFill>
                  <a:prstClr val="black"/>
                </a:solidFill>
                <a:latin typeface="Georgia" panose="02040502050405020303" pitchFamily="18" charset="0"/>
                <a:ea typeface="+mj-ea"/>
                <a:cs typeface="+mj-cs"/>
              </a:rPr>
              <a:t>teach </a:t>
            </a:r>
            <a:r>
              <a:rPr lang="en-US" sz="2800" b="1" dirty="0">
                <a:solidFill>
                  <a:prstClr val="black"/>
                </a:solidFill>
                <a:latin typeface="Georgia" panose="02040502050405020303" pitchFamily="18" charset="0"/>
                <a:ea typeface="+mj-ea"/>
                <a:cs typeface="+mj-cs"/>
              </a:rPr>
              <a:t>students </a:t>
            </a:r>
            <a:endParaRPr lang="en-US" sz="2800" b="1" dirty="0" smtClean="0">
              <a:solidFill>
                <a:prstClr val="black"/>
              </a:solidFill>
              <a:latin typeface="Georgia" panose="02040502050405020303" pitchFamily="18" charset="0"/>
              <a:ea typeface="+mj-ea"/>
              <a:cs typeface="+mj-cs"/>
            </a:endParaRPr>
          </a:p>
          <a:p>
            <a:pPr algn="ctr"/>
            <a:r>
              <a:rPr lang="en-US" sz="2800" b="1" dirty="0" smtClean="0">
                <a:solidFill>
                  <a:prstClr val="black"/>
                </a:solidFill>
                <a:latin typeface="Georgia" panose="02040502050405020303" pitchFamily="18" charset="0"/>
                <a:ea typeface="+mj-ea"/>
                <a:cs typeface="+mj-cs"/>
              </a:rPr>
              <a:t>the </a:t>
            </a:r>
            <a:r>
              <a:rPr lang="en-US" sz="2800" b="1" dirty="0">
                <a:solidFill>
                  <a:prstClr val="black"/>
                </a:solidFill>
                <a:latin typeface="Georgia" panose="02040502050405020303" pitchFamily="18" charset="0"/>
                <a:ea typeface="+mj-ea"/>
                <a:cs typeface="+mj-cs"/>
              </a:rPr>
              <a:t>importance of a random </a:t>
            </a:r>
            <a:r>
              <a:rPr lang="en-US" sz="2800" b="1" dirty="0" smtClean="0">
                <a:solidFill>
                  <a:prstClr val="black"/>
                </a:solidFill>
                <a:latin typeface="Georgia" panose="02040502050405020303" pitchFamily="18" charset="0"/>
                <a:ea typeface="+mj-ea"/>
                <a:cs typeface="+mj-cs"/>
              </a:rPr>
              <a:t>sample </a:t>
            </a:r>
            <a:r>
              <a:rPr lang="en-US" sz="2800" b="1" dirty="0">
                <a:solidFill>
                  <a:prstClr val="black"/>
                </a:solidFill>
                <a:latin typeface="Georgia" panose="02040502050405020303" pitchFamily="18" charset="0"/>
                <a:ea typeface="+mj-ea"/>
                <a:cs typeface="+mj-cs"/>
              </a:rPr>
              <a:t>and a method </a:t>
            </a:r>
            <a:endParaRPr lang="en-US" sz="2800" b="1" dirty="0" smtClean="0">
              <a:solidFill>
                <a:prstClr val="black"/>
              </a:solidFill>
              <a:latin typeface="Georgia" panose="02040502050405020303" pitchFamily="18" charset="0"/>
              <a:ea typeface="+mj-ea"/>
              <a:cs typeface="+mj-cs"/>
            </a:endParaRPr>
          </a:p>
          <a:p>
            <a:pPr algn="ctr"/>
            <a:r>
              <a:rPr lang="en-US" sz="2800" b="1" dirty="0" smtClean="0">
                <a:solidFill>
                  <a:prstClr val="black"/>
                </a:solidFill>
                <a:latin typeface="Georgia" panose="02040502050405020303" pitchFamily="18" charset="0"/>
                <a:ea typeface="+mj-ea"/>
                <a:cs typeface="+mj-cs"/>
              </a:rPr>
              <a:t>(</a:t>
            </a:r>
            <a:r>
              <a:rPr lang="en-US" sz="2800" b="1" dirty="0">
                <a:solidFill>
                  <a:prstClr val="black"/>
                </a:solidFill>
                <a:latin typeface="Georgia" panose="02040502050405020303" pitchFamily="18" charset="0"/>
                <a:ea typeface="+mj-ea"/>
                <a:cs typeface="+mj-cs"/>
              </a:rPr>
              <a:t>using random number tables) to </a:t>
            </a:r>
            <a:r>
              <a:rPr lang="en-US" sz="2800" b="1" dirty="0" smtClean="0">
                <a:solidFill>
                  <a:prstClr val="black"/>
                </a:solidFill>
                <a:latin typeface="Georgia" panose="02040502050405020303" pitchFamily="18" charset="0"/>
                <a:ea typeface="+mj-ea"/>
                <a:cs typeface="+mj-cs"/>
              </a:rPr>
              <a:t>achieve </a:t>
            </a:r>
            <a:r>
              <a:rPr lang="en-US" sz="2800" b="1" dirty="0">
                <a:solidFill>
                  <a:prstClr val="black"/>
                </a:solidFill>
                <a:latin typeface="Georgia" panose="02040502050405020303" pitchFamily="18" charset="0"/>
                <a:ea typeface="+mj-ea"/>
                <a:cs typeface="+mj-cs"/>
              </a:rPr>
              <a:t>such a sample</a:t>
            </a:r>
            <a:r>
              <a:rPr lang="en-US" sz="2800" b="1" dirty="0" smtClean="0">
                <a:solidFill>
                  <a:prstClr val="black"/>
                </a:solidFill>
                <a:latin typeface="Georgia" panose="02040502050405020303" pitchFamily="18" charset="0"/>
                <a:ea typeface="+mj-ea"/>
                <a:cs typeface="+mj-cs"/>
              </a:rPr>
              <a:t>.</a:t>
            </a:r>
          </a:p>
          <a:p>
            <a:pPr algn="ctr"/>
            <a:endParaRPr lang="en-US" sz="2800" b="1" dirty="0">
              <a:solidFill>
                <a:prstClr val="black"/>
              </a:solidFill>
              <a:latin typeface="Georgia" panose="02040502050405020303" pitchFamily="18" charset="0"/>
              <a:ea typeface="+mj-ea"/>
              <a:cs typeface="+mj-cs"/>
            </a:endParaRPr>
          </a:p>
          <a:p>
            <a:pPr algn="ctr"/>
            <a:r>
              <a:rPr lang="en-US" sz="2800" b="1" dirty="0">
                <a:latin typeface="Georgia" panose="02040502050405020303" pitchFamily="18" charset="0"/>
              </a:rPr>
              <a:t>Hand each student the following page.</a:t>
            </a:r>
          </a:p>
          <a:p>
            <a:pPr algn="ctr"/>
            <a:endParaRPr lang="en-US" dirty="0"/>
          </a:p>
        </p:txBody>
      </p:sp>
    </p:spTree>
    <p:extLst>
      <p:ext uri="{BB962C8B-B14F-4D97-AF65-F5344CB8AC3E}">
        <p14:creationId xmlns:p14="http://schemas.microsoft.com/office/powerpoint/2010/main" val="36114931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SCAN001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1" y="457201"/>
            <a:ext cx="4437063" cy="605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7418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s>
            <a:gs pos="50000">
              <a:srgbClr val="FFFF99"/>
            </a:gs>
            <a:gs pos="100000">
              <a:schemeClr val="accent1"/>
            </a:gs>
          </a:gsLst>
          <a:lin ang="5400000" scaled="1"/>
        </a:gra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609600" y="781878"/>
            <a:ext cx="10972800" cy="1199322"/>
          </a:xfrm>
        </p:spPr>
        <p:txBody>
          <a:bodyPr/>
          <a:lstStyle/>
          <a:p>
            <a:pPr eaLnBrk="1" hangingPunct="1"/>
            <a:r>
              <a:rPr lang="en-US" altLang="en-US" sz="1800" dirty="0" smtClean="0">
                <a:latin typeface="Impact" panose="020B0806030902050204" pitchFamily="34" charset="0"/>
              </a:rPr>
              <a:t/>
            </a:r>
            <a:br>
              <a:rPr lang="en-US" altLang="en-US" sz="1800" dirty="0" smtClean="0">
                <a:latin typeface="Impact" panose="020B0806030902050204" pitchFamily="34" charset="0"/>
              </a:rPr>
            </a:br>
            <a:r>
              <a:rPr lang="en-US" altLang="en-US" sz="1800" dirty="0">
                <a:latin typeface="Impact" panose="020B0806030902050204" pitchFamily="34" charset="0"/>
              </a:rPr>
              <a:t/>
            </a:r>
            <a:br>
              <a:rPr lang="en-US" altLang="en-US" sz="1800" dirty="0">
                <a:latin typeface="Impact" panose="020B0806030902050204" pitchFamily="34" charset="0"/>
              </a:rPr>
            </a:br>
            <a:r>
              <a:rPr lang="en-US" altLang="en-US" sz="1800" dirty="0" smtClean="0">
                <a:latin typeface="Impact" panose="020B0806030902050204" pitchFamily="34" charset="0"/>
              </a:rPr>
              <a:t/>
            </a:r>
            <a:br>
              <a:rPr lang="en-US" altLang="en-US" sz="1800" dirty="0" smtClean="0">
                <a:latin typeface="Impact" panose="020B0806030902050204" pitchFamily="34" charset="0"/>
              </a:rPr>
            </a:br>
            <a:r>
              <a:rPr lang="en-US" altLang="en-US" sz="1800" dirty="0">
                <a:latin typeface="Impact" panose="020B0806030902050204" pitchFamily="34" charset="0"/>
              </a:rPr>
              <a:t/>
            </a:r>
            <a:br>
              <a:rPr lang="en-US" altLang="en-US" sz="1800" dirty="0">
                <a:latin typeface="Impact" panose="020B0806030902050204" pitchFamily="34" charset="0"/>
              </a:rPr>
            </a:br>
            <a:r>
              <a:rPr lang="en-US" altLang="en-US" sz="1800" dirty="0" smtClean="0">
                <a:latin typeface="Impact" panose="020B0806030902050204" pitchFamily="34" charset="0"/>
              </a:rPr>
              <a:t/>
            </a:r>
            <a:br>
              <a:rPr lang="en-US" altLang="en-US" sz="1800" dirty="0" smtClean="0">
                <a:latin typeface="Impact" panose="020B0806030902050204" pitchFamily="34" charset="0"/>
              </a:rPr>
            </a:br>
            <a:r>
              <a:rPr lang="en-US" altLang="en-US" sz="1800" dirty="0">
                <a:latin typeface="Impact" panose="020B0806030902050204" pitchFamily="34" charset="0"/>
              </a:rPr>
              <a:t/>
            </a:r>
            <a:br>
              <a:rPr lang="en-US" altLang="en-US" sz="1800" dirty="0">
                <a:latin typeface="Impact" panose="020B0806030902050204" pitchFamily="34" charset="0"/>
              </a:rPr>
            </a:br>
            <a:r>
              <a:rPr lang="en-US" altLang="en-US" sz="1800" dirty="0" smtClean="0">
                <a:latin typeface="Impact" panose="020B0806030902050204" pitchFamily="34" charset="0"/>
              </a:rPr>
              <a:t/>
            </a:r>
            <a:br>
              <a:rPr lang="en-US" altLang="en-US" sz="1800" dirty="0" smtClean="0">
                <a:latin typeface="Impact" panose="020B0806030902050204" pitchFamily="34" charset="0"/>
              </a:rPr>
            </a:br>
            <a:r>
              <a:rPr lang="en-US" altLang="en-US" sz="1800" dirty="0">
                <a:latin typeface="Impact" panose="020B0806030902050204" pitchFamily="34" charset="0"/>
              </a:rPr>
              <a:t/>
            </a:r>
            <a:br>
              <a:rPr lang="en-US" altLang="en-US" sz="1800" dirty="0">
                <a:latin typeface="Impact" panose="020B0806030902050204" pitchFamily="34" charset="0"/>
              </a:rPr>
            </a:br>
            <a:r>
              <a:rPr lang="en-US" altLang="en-US" sz="1800" dirty="0" smtClean="0">
                <a:latin typeface="Impact" panose="020B0806030902050204" pitchFamily="34" charset="0"/>
              </a:rPr>
              <a:t/>
            </a:r>
            <a:br>
              <a:rPr lang="en-US" altLang="en-US" sz="1800" dirty="0" smtClean="0">
                <a:latin typeface="Impact" panose="020B0806030902050204" pitchFamily="34" charset="0"/>
              </a:rPr>
            </a:br>
            <a:r>
              <a:rPr lang="en-US" altLang="en-US" sz="1800" dirty="0">
                <a:latin typeface="Impact" panose="020B0806030902050204" pitchFamily="34" charset="0"/>
              </a:rPr>
              <a:t/>
            </a:r>
            <a:br>
              <a:rPr lang="en-US" altLang="en-US" sz="1800" dirty="0">
                <a:latin typeface="Impact" panose="020B0806030902050204" pitchFamily="34" charset="0"/>
              </a:rPr>
            </a:br>
            <a:r>
              <a:rPr lang="en-US" altLang="en-US" sz="2400" dirty="0" smtClean="0">
                <a:latin typeface="Impact" panose="020B0806030902050204" pitchFamily="34" charset="0"/>
              </a:rPr>
              <a:t>Explain to them:</a:t>
            </a:r>
            <a:br>
              <a:rPr lang="en-US" altLang="en-US" sz="2400" dirty="0" smtClean="0">
                <a:latin typeface="Impact" panose="020B0806030902050204" pitchFamily="34" charset="0"/>
              </a:rPr>
            </a:br>
            <a:r>
              <a:rPr lang="en-US" altLang="en-US" sz="2400" dirty="0" smtClean="0">
                <a:latin typeface="Impact" panose="020B0806030902050204" pitchFamily="34" charset="0"/>
              </a:rPr>
              <a:t>The rectangles represent 100 homes.  </a:t>
            </a:r>
            <a:br>
              <a:rPr lang="en-US" altLang="en-US" sz="2400" dirty="0" smtClean="0">
                <a:latin typeface="Impact" panose="020B0806030902050204" pitchFamily="34" charset="0"/>
              </a:rPr>
            </a:br>
            <a:r>
              <a:rPr lang="en-US" altLang="en-US" sz="2400" dirty="0" smtClean="0">
                <a:latin typeface="Impact" panose="020B0806030902050204" pitchFamily="34" charset="0"/>
              </a:rPr>
              <a:t>The squares represent rooms in the house.</a:t>
            </a:r>
            <a:br>
              <a:rPr lang="en-US" altLang="en-US" sz="2400" dirty="0" smtClean="0">
                <a:latin typeface="Impact" panose="020B0806030902050204" pitchFamily="34" charset="0"/>
              </a:rPr>
            </a:br>
            <a:r>
              <a:rPr lang="en-US" altLang="en-US" sz="2400" dirty="0" smtClean="0">
                <a:latin typeface="Impact" panose="020B0806030902050204" pitchFamily="34" charset="0"/>
              </a:rPr>
              <a:t>There is no “right answer” to the task.</a:t>
            </a:r>
            <a:br>
              <a:rPr lang="en-US" altLang="en-US" sz="2400" dirty="0" smtClean="0">
                <a:latin typeface="Impact" panose="020B0806030902050204" pitchFamily="34" charset="0"/>
              </a:rPr>
            </a:br>
            <a:r>
              <a:rPr lang="en-US" altLang="en-US" sz="2400" dirty="0" smtClean="0">
                <a:latin typeface="Impact" panose="020B0806030902050204" pitchFamily="34" charset="0"/>
              </a:rPr>
              <a:t>Do not copy from you neighbor!!</a:t>
            </a:r>
            <a:br>
              <a:rPr lang="en-US" altLang="en-US" sz="2400" dirty="0" smtClean="0">
                <a:latin typeface="Impact" panose="020B0806030902050204" pitchFamily="34" charset="0"/>
              </a:rPr>
            </a:br>
            <a:r>
              <a:rPr lang="en-US" altLang="en-US" sz="2400" dirty="0" smtClean="0">
                <a:latin typeface="Impact" panose="020B0806030902050204" pitchFamily="34" charset="0"/>
              </a:rPr>
              <a:t>Ask the students to circle  </a:t>
            </a:r>
            <a:r>
              <a:rPr lang="en-US" altLang="en-US" sz="2400" dirty="0">
                <a:latin typeface="Impact" panose="020B0806030902050204" pitchFamily="34" charset="0"/>
              </a:rPr>
              <a:t>5 “</a:t>
            </a:r>
            <a:r>
              <a:rPr lang="en-US" altLang="en-US" sz="2400" dirty="0" smtClean="0">
                <a:latin typeface="Impact" panose="020B0806030902050204" pitchFamily="34" charset="0"/>
              </a:rPr>
              <a:t>homes” to represent  </a:t>
            </a:r>
            <a:r>
              <a:rPr lang="en-US" altLang="en-US" sz="2400" dirty="0">
                <a:latin typeface="Impact" panose="020B0806030902050204" pitchFamily="34" charset="0"/>
              </a:rPr>
              <a:t>the </a:t>
            </a:r>
            <a:r>
              <a:rPr lang="en-US" altLang="en-US" sz="2400" dirty="0" smtClean="0">
                <a:latin typeface="Impact" panose="020B0806030902050204" pitchFamily="34" charset="0"/>
              </a:rPr>
              <a:t>community.</a:t>
            </a:r>
            <a:br>
              <a:rPr lang="en-US" altLang="en-US" sz="2400" dirty="0" smtClean="0">
                <a:latin typeface="Impact" panose="020B0806030902050204" pitchFamily="34" charset="0"/>
              </a:rPr>
            </a:br>
            <a:r>
              <a:rPr lang="en-US" altLang="en-US" sz="2400" dirty="0" smtClean="0">
                <a:latin typeface="Impact" panose="020B0806030902050204" pitchFamily="34" charset="0"/>
              </a:rPr>
              <a:t>Tell them to do this very quickly.</a:t>
            </a:r>
            <a:br>
              <a:rPr lang="en-US" altLang="en-US" sz="2400" dirty="0" smtClean="0">
                <a:latin typeface="Impact" panose="020B0806030902050204" pitchFamily="34" charset="0"/>
              </a:rPr>
            </a:br>
            <a:r>
              <a:rPr lang="en-US" altLang="en-US" sz="2400" dirty="0" smtClean="0">
                <a:latin typeface="Impact" panose="020B0806030902050204" pitchFamily="34" charset="0"/>
              </a:rPr>
              <a:t>They should count the number of rooms in each of the 5 houses.</a:t>
            </a:r>
            <a:br>
              <a:rPr lang="en-US" altLang="en-US" sz="2400" dirty="0" smtClean="0">
                <a:latin typeface="Impact" panose="020B0806030902050204" pitchFamily="34" charset="0"/>
              </a:rPr>
            </a:br>
            <a:r>
              <a:rPr lang="en-US" altLang="en-US" sz="2400" dirty="0" smtClean="0">
                <a:latin typeface="Impact" panose="020B0806030902050204" pitchFamily="34" charset="0"/>
              </a:rPr>
              <a:t>Then have them compute the mean and median number of “rooms” in the 5 houses.</a:t>
            </a:r>
            <a:br>
              <a:rPr lang="en-US" altLang="en-US" sz="2400" dirty="0" smtClean="0">
                <a:latin typeface="Impact" panose="020B0806030902050204" pitchFamily="34" charset="0"/>
              </a:rPr>
            </a:br>
            <a:r>
              <a:rPr lang="en-US" altLang="en-US" sz="2400" dirty="0" smtClean="0">
                <a:latin typeface="Impact" panose="020B0806030902050204" pitchFamily="34" charset="0"/>
              </a:rPr>
              <a:t/>
            </a:r>
            <a:br>
              <a:rPr lang="en-US" altLang="en-US" sz="2400" dirty="0" smtClean="0">
                <a:latin typeface="Impact" panose="020B0806030902050204" pitchFamily="34" charset="0"/>
              </a:rPr>
            </a:br>
            <a:r>
              <a:rPr lang="en-US" altLang="en-US" sz="1800" dirty="0" smtClean="0">
                <a:latin typeface="Impact" panose="020B0806030902050204" pitchFamily="34" charset="0"/>
              </a:rPr>
              <a:t/>
            </a:r>
            <a:br>
              <a:rPr lang="en-US" altLang="en-US" sz="1800" dirty="0" smtClean="0">
                <a:latin typeface="Impact" panose="020B0806030902050204" pitchFamily="34" charset="0"/>
              </a:rPr>
            </a:br>
            <a:r>
              <a:rPr lang="en-US" altLang="en-US" sz="1800" dirty="0" smtClean="0">
                <a:latin typeface="Impact" panose="020B0806030902050204" pitchFamily="34" charset="0"/>
              </a:rPr>
              <a:t/>
            </a:r>
            <a:br>
              <a:rPr lang="en-US" altLang="en-US" sz="1800" dirty="0" smtClean="0">
                <a:latin typeface="Impact" panose="020B0806030902050204" pitchFamily="34" charset="0"/>
              </a:rPr>
            </a:br>
            <a:endParaRPr lang="en-US" altLang="en-US" sz="1800" dirty="0">
              <a:latin typeface="Impact" panose="020B0806030902050204" pitchFamily="34" charset="0"/>
            </a:endParaRPr>
          </a:p>
        </p:txBody>
      </p:sp>
      <p:pic>
        <p:nvPicPr>
          <p:cNvPr id="53252" name="Picture 4" descr="sketch-assy"/>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495802" y="4177749"/>
            <a:ext cx="2947738" cy="228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251" name="Rectangle 3"/>
          <p:cNvSpPr>
            <a:spLocks noGrp="1" noChangeArrowheads="1"/>
          </p:cNvSpPr>
          <p:nvPr>
            <p:ph type="body" sz="half" idx="2"/>
          </p:nvPr>
        </p:nvSpPr>
        <p:spPr>
          <a:xfrm>
            <a:off x="1981200" y="3193774"/>
            <a:ext cx="8229600" cy="265390"/>
          </a:xfrm>
        </p:spPr>
        <p:txBody>
          <a:bodyPr/>
          <a:lstStyle/>
          <a:p>
            <a:pPr algn="ctr" eaLnBrk="1" hangingPunct="1">
              <a:buFontTx/>
              <a:buNone/>
            </a:pPr>
            <a:endParaRPr lang="en-US" altLang="en-US" sz="2000" dirty="0" smtClean="0">
              <a:latin typeface="Impact" panose="020B0806030902050204" pitchFamily="34" charset="0"/>
            </a:endParaRPr>
          </a:p>
        </p:txBody>
      </p:sp>
    </p:spTree>
    <p:extLst>
      <p:ext uri="{BB962C8B-B14F-4D97-AF65-F5344CB8AC3E}">
        <p14:creationId xmlns:p14="http://schemas.microsoft.com/office/powerpoint/2010/main" val="1799933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1524000" y="685801"/>
            <a:ext cx="2819400" cy="4525963"/>
          </a:xfrm>
        </p:spPr>
        <p:txBody>
          <a:bodyPr/>
          <a:lstStyle/>
          <a:p>
            <a:pPr eaLnBrk="1" hangingPunct="1">
              <a:buFontTx/>
              <a:buNone/>
            </a:pPr>
            <a:r>
              <a:rPr lang="en-US" altLang="en-US" b="1" smtClean="0">
                <a:latin typeface="Garamond" panose="02020404030301010803" pitchFamily="18" charset="0"/>
              </a:rPr>
              <a:t>    Number of rooms for all 100 “homes”</a:t>
            </a:r>
          </a:p>
          <a:p>
            <a:pPr eaLnBrk="1" hangingPunct="1">
              <a:buFontTx/>
              <a:buNone/>
            </a:pPr>
            <a:r>
              <a:rPr lang="en-US" altLang="en-US" b="1" smtClean="0">
                <a:latin typeface="Garamond" panose="02020404030301010803" pitchFamily="18" charset="0"/>
              </a:rPr>
              <a:t>   Mean = 7.49  </a:t>
            </a:r>
          </a:p>
          <a:p>
            <a:pPr eaLnBrk="1" hangingPunct="1">
              <a:buFontTx/>
              <a:buNone/>
            </a:pPr>
            <a:r>
              <a:rPr lang="en-US" altLang="en-US" b="1" smtClean="0">
                <a:latin typeface="Garamond" panose="02020404030301010803" pitchFamily="18" charset="0"/>
              </a:rPr>
              <a:t>   Median =6.0</a:t>
            </a:r>
          </a:p>
        </p:txBody>
      </p:sp>
    </p:spTree>
    <p:extLst>
      <p:ext uri="{BB962C8B-B14F-4D97-AF65-F5344CB8AC3E}">
        <p14:creationId xmlns:p14="http://schemas.microsoft.com/office/powerpoint/2010/main" val="417361464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s>
            <a:gs pos="50000">
              <a:srgbClr val="FFFF99"/>
            </a:gs>
            <a:gs pos="100000">
              <a:schemeClr val="accent1"/>
            </a:gs>
          </a:gsLst>
          <a:lin ang="5400000" scaled="1"/>
        </a:gra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981200" y="1219200"/>
            <a:ext cx="8229600" cy="4876800"/>
          </a:xfrm>
        </p:spPr>
        <p:txBody>
          <a:bodyPr/>
          <a:lstStyle/>
          <a:p>
            <a:pPr algn="l" eaLnBrk="1" hangingPunct="1"/>
            <a:r>
              <a:rPr lang="en-US" altLang="en-US" sz="2800" b="1" i="1" dirty="0">
                <a:latin typeface="Georgia" panose="02040502050405020303" pitchFamily="18" charset="0"/>
              </a:rPr>
              <a:t>When students choose the homes on their own, the majority choose homes that are </a:t>
            </a:r>
            <a:r>
              <a:rPr lang="en-US" altLang="en-US" sz="2800" b="1" i="1" dirty="0" smtClean="0">
                <a:latin typeface="Georgia" panose="02040502050405020303" pitchFamily="18" charset="0"/>
              </a:rPr>
              <a:t>larger (have more rooms) </a:t>
            </a:r>
            <a:r>
              <a:rPr lang="en-US" altLang="en-US" sz="2800" b="1" i="1" dirty="0">
                <a:latin typeface="Georgia" panose="02040502050405020303" pitchFamily="18" charset="0"/>
              </a:rPr>
              <a:t>than average.  Perhaps their eyes  are attracted to these larger homes.  Also many of the 1 room homes are bunched together in the upper left hand corner of the page.</a:t>
            </a:r>
            <a:br>
              <a:rPr lang="en-US" altLang="en-US" sz="2800" b="1" i="1" dirty="0">
                <a:latin typeface="Georgia" panose="02040502050405020303" pitchFamily="18" charset="0"/>
              </a:rPr>
            </a:br>
            <a:r>
              <a:rPr lang="en-US" altLang="en-US" sz="2800" b="1" i="1" dirty="0">
                <a:latin typeface="Georgia" panose="02040502050405020303" pitchFamily="18" charset="0"/>
              </a:rPr>
              <a:t> </a:t>
            </a:r>
            <a:br>
              <a:rPr lang="en-US" altLang="en-US" sz="2800" b="1" i="1" dirty="0">
                <a:latin typeface="Georgia" panose="02040502050405020303" pitchFamily="18" charset="0"/>
              </a:rPr>
            </a:br>
            <a:r>
              <a:rPr lang="en-US" altLang="en-US" sz="2800" b="1" i="1" dirty="0">
                <a:latin typeface="Georgia" panose="02040502050405020303" pitchFamily="18" charset="0"/>
              </a:rPr>
              <a:t>Then </a:t>
            </a:r>
            <a:r>
              <a:rPr lang="en-US" altLang="en-US" sz="2800" b="1" i="1" dirty="0" smtClean="0">
                <a:latin typeface="Georgia" panose="02040502050405020303" pitchFamily="18" charset="0"/>
              </a:rPr>
              <a:t>have them redo </a:t>
            </a:r>
            <a:r>
              <a:rPr lang="en-US" altLang="en-US" sz="2800" b="1" i="1" dirty="0">
                <a:latin typeface="Georgia" panose="02040502050405020303" pitchFamily="18" charset="0"/>
              </a:rPr>
              <a:t>the problem with the students using random number tables to select a true random sample of 5 homes</a:t>
            </a:r>
            <a:r>
              <a:rPr lang="en-US" altLang="en-US" sz="2800" b="1" i="1" dirty="0" smtClean="0">
                <a:latin typeface="Georgia" panose="02040502050405020303" pitchFamily="18" charset="0"/>
              </a:rPr>
              <a:t>. </a:t>
            </a:r>
            <a:endParaRPr lang="en-US" altLang="en-US" sz="2800" b="1" i="1" dirty="0">
              <a:latin typeface="Georgia" panose="02040502050405020303" pitchFamily="18" charset="0"/>
            </a:endParaRPr>
          </a:p>
        </p:txBody>
      </p:sp>
    </p:spTree>
    <p:extLst>
      <p:ext uri="{BB962C8B-B14F-4D97-AF65-F5344CB8AC3E}">
        <p14:creationId xmlns:p14="http://schemas.microsoft.com/office/powerpoint/2010/main" val="94940833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64</TotalTime>
  <Words>111</Words>
  <Application>Microsoft Office PowerPoint</Application>
  <PresentationFormat>Widescreen</PresentationFormat>
  <Paragraphs>16</Paragraphs>
  <Slides>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Arial</vt:lpstr>
      <vt:lpstr>Garamond</vt:lpstr>
      <vt:lpstr>Georgia</vt:lpstr>
      <vt:lpstr>Impact</vt:lpstr>
      <vt:lpstr>1_Default Design</vt:lpstr>
      <vt:lpstr>2_Default Design</vt:lpstr>
      <vt:lpstr>PowerPoint Presentation</vt:lpstr>
      <vt:lpstr>PowerPoint Presentation</vt:lpstr>
      <vt:lpstr>PowerPoint Presentation</vt:lpstr>
      <vt:lpstr>          Explain to them: The rectangles represent 100 homes.   The squares represent rooms in the house. There is no “right answer” to the task. Do not copy from you neighbor!! Ask the students to circle  5 “homes” to represent  the community. Tell them to do this very quickly. They should count the number of rooms in each of the 5 houses. Then have them compute the mean and median number of “rooms” in the 5 houses.    </vt:lpstr>
      <vt:lpstr>PowerPoint Presentation</vt:lpstr>
      <vt:lpstr>When students choose the homes on their own, the majority choose homes that are larger (have more rooms) than average.  Perhaps their eyes  are attracted to these larger homes.  Also many of the 1 room homes are bunched together in the upper left hand corner of the page.   Then have them redo the problem with the students using random number tables to select a true random sample of 5 homes.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Norton, James</dc:creator>
  <cp:lastModifiedBy>Brigid Norton</cp:lastModifiedBy>
  <cp:revision>10</cp:revision>
  <dcterms:created xsi:type="dcterms:W3CDTF">2016-02-05T18:42:49Z</dcterms:created>
  <dcterms:modified xsi:type="dcterms:W3CDTF">2016-07-05T17:26:55Z</dcterms:modified>
</cp:coreProperties>
</file>