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7" r:id="rId3"/>
    <p:sldMasterId id="2147483696" r:id="rId4"/>
  </p:sldMasterIdLst>
  <p:notesMasterIdLst>
    <p:notesMasterId r:id="rId46"/>
  </p:notesMasterIdLst>
  <p:sldIdLst>
    <p:sldId id="305" r:id="rId5"/>
    <p:sldId id="293" r:id="rId6"/>
    <p:sldId id="294" r:id="rId7"/>
    <p:sldId id="275" r:id="rId8"/>
    <p:sldId id="276" r:id="rId9"/>
    <p:sldId id="292" r:id="rId10"/>
    <p:sldId id="295" r:id="rId11"/>
    <p:sldId id="278" r:id="rId12"/>
    <p:sldId id="296" r:id="rId13"/>
    <p:sldId id="270" r:id="rId14"/>
    <p:sldId id="323" r:id="rId15"/>
    <p:sldId id="302" r:id="rId16"/>
    <p:sldId id="301" r:id="rId17"/>
    <p:sldId id="265" r:id="rId18"/>
    <p:sldId id="264" r:id="rId19"/>
    <p:sldId id="274" r:id="rId20"/>
    <p:sldId id="322" r:id="rId21"/>
    <p:sldId id="321" r:id="rId22"/>
    <p:sldId id="260" r:id="rId23"/>
    <p:sldId id="304" r:id="rId24"/>
    <p:sldId id="319" r:id="rId25"/>
    <p:sldId id="297" r:id="rId26"/>
    <p:sldId id="303" r:id="rId27"/>
    <p:sldId id="298" r:id="rId28"/>
    <p:sldId id="306" r:id="rId29"/>
    <p:sldId id="320" r:id="rId30"/>
    <p:sldId id="307" r:id="rId31"/>
    <p:sldId id="308" r:id="rId32"/>
    <p:sldId id="309" r:id="rId33"/>
    <p:sldId id="310" r:id="rId34"/>
    <p:sldId id="318" r:id="rId35"/>
    <p:sldId id="324" r:id="rId36"/>
    <p:sldId id="325" r:id="rId37"/>
    <p:sldId id="327" r:id="rId38"/>
    <p:sldId id="287" r:id="rId39"/>
    <p:sldId id="313" r:id="rId40"/>
    <p:sldId id="314" r:id="rId41"/>
    <p:sldId id="315" r:id="rId42"/>
    <p:sldId id="316" r:id="rId43"/>
    <p:sldId id="317" r:id="rId44"/>
    <p:sldId id="288"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29" autoAdjust="0"/>
  </p:normalViewPr>
  <p:slideViewPr>
    <p:cSldViewPr>
      <p:cViewPr varScale="1">
        <p:scale>
          <a:sx n="115" d="100"/>
          <a:sy n="115" d="100"/>
        </p:scale>
        <p:origin x="75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735" cy="464503"/>
          </a:xfrm>
          <a:prstGeom prst="rect">
            <a:avLst/>
          </a:prstGeom>
        </p:spPr>
        <p:txBody>
          <a:bodyPr vert="horz" lIns="91294" tIns="45647" rIns="91294" bIns="45647" rtlCol="0"/>
          <a:lstStyle>
            <a:lvl1pPr algn="l">
              <a:defRPr sz="1200"/>
            </a:lvl1pPr>
          </a:lstStyle>
          <a:p>
            <a:endParaRPr lang="en-US" dirty="0"/>
          </a:p>
        </p:txBody>
      </p:sp>
      <p:sp>
        <p:nvSpPr>
          <p:cNvPr id="3" name="Date Placeholder 2"/>
          <p:cNvSpPr>
            <a:spLocks noGrp="1"/>
          </p:cNvSpPr>
          <p:nvPr>
            <p:ph type="dt" idx="1"/>
          </p:nvPr>
        </p:nvSpPr>
        <p:spPr>
          <a:xfrm>
            <a:off x="3971081" y="0"/>
            <a:ext cx="3037735" cy="464503"/>
          </a:xfrm>
          <a:prstGeom prst="rect">
            <a:avLst/>
          </a:prstGeom>
        </p:spPr>
        <p:txBody>
          <a:bodyPr vert="horz" lIns="91294" tIns="45647" rIns="91294" bIns="45647" rtlCol="0"/>
          <a:lstStyle>
            <a:lvl1pPr algn="r">
              <a:defRPr sz="1200"/>
            </a:lvl1pPr>
          </a:lstStyle>
          <a:p>
            <a:fld id="{11A4F399-B919-4B16-9691-33740097FA8E}" type="datetimeFigureOut">
              <a:rPr lang="en-US" smtClean="0"/>
              <a:t>5/31/2016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294" tIns="45647" rIns="91294" bIns="45647" rtlCol="0" anchor="ctr"/>
          <a:lstStyle/>
          <a:p>
            <a:endParaRPr lang="en-US" dirty="0"/>
          </a:p>
        </p:txBody>
      </p:sp>
      <p:sp>
        <p:nvSpPr>
          <p:cNvPr id="5" name="Notes Placeholder 4"/>
          <p:cNvSpPr>
            <a:spLocks noGrp="1"/>
          </p:cNvSpPr>
          <p:nvPr>
            <p:ph type="body" sz="quarter" idx="3"/>
          </p:nvPr>
        </p:nvSpPr>
        <p:spPr>
          <a:xfrm>
            <a:off x="700406" y="4415156"/>
            <a:ext cx="5609588" cy="4183697"/>
          </a:xfrm>
          <a:prstGeom prst="rect">
            <a:avLst/>
          </a:prstGeom>
        </p:spPr>
        <p:txBody>
          <a:bodyPr vert="horz" lIns="91294" tIns="45647" rIns="91294" bIns="4564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312"/>
            <a:ext cx="3037735" cy="464503"/>
          </a:xfrm>
          <a:prstGeom prst="rect">
            <a:avLst/>
          </a:prstGeom>
        </p:spPr>
        <p:txBody>
          <a:bodyPr vert="horz" lIns="91294" tIns="45647" rIns="91294" bIns="4564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081" y="8830312"/>
            <a:ext cx="3037735" cy="464503"/>
          </a:xfrm>
          <a:prstGeom prst="rect">
            <a:avLst/>
          </a:prstGeom>
        </p:spPr>
        <p:txBody>
          <a:bodyPr vert="horz" lIns="91294" tIns="45647" rIns="91294" bIns="45647" rtlCol="0" anchor="b"/>
          <a:lstStyle>
            <a:lvl1pPr algn="r">
              <a:defRPr sz="1200"/>
            </a:lvl1pPr>
          </a:lstStyle>
          <a:p>
            <a:fld id="{EC0090D0-2AA8-49B8-A582-17FF771C5029}" type="slidenum">
              <a:rPr lang="en-US" smtClean="0"/>
              <a:t>‹#›</a:t>
            </a:fld>
            <a:endParaRPr lang="en-US" dirty="0"/>
          </a:p>
        </p:txBody>
      </p:sp>
    </p:spTree>
    <p:extLst>
      <p:ext uri="{BB962C8B-B14F-4D97-AF65-F5344CB8AC3E}">
        <p14:creationId xmlns:p14="http://schemas.microsoft.com/office/powerpoint/2010/main" val="441972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2</a:t>
            </a:fld>
            <a:endParaRPr lang="en-US" dirty="0"/>
          </a:p>
        </p:txBody>
      </p:sp>
    </p:spTree>
    <p:extLst>
      <p:ext uri="{BB962C8B-B14F-4D97-AF65-F5344CB8AC3E}">
        <p14:creationId xmlns:p14="http://schemas.microsoft.com/office/powerpoint/2010/main" val="1329197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37894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12</a:t>
            </a:fld>
            <a:endParaRPr lang="en-US" dirty="0"/>
          </a:p>
        </p:txBody>
      </p:sp>
    </p:spTree>
    <p:extLst>
      <p:ext uri="{BB962C8B-B14F-4D97-AF65-F5344CB8AC3E}">
        <p14:creationId xmlns:p14="http://schemas.microsoft.com/office/powerpoint/2010/main" val="1892416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13</a:t>
            </a:fld>
            <a:endParaRPr lang="en-US" dirty="0"/>
          </a:p>
        </p:txBody>
      </p:sp>
    </p:spTree>
    <p:extLst>
      <p:ext uri="{BB962C8B-B14F-4D97-AF65-F5344CB8AC3E}">
        <p14:creationId xmlns:p14="http://schemas.microsoft.com/office/powerpoint/2010/main" val="1892416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14</a:t>
            </a:fld>
            <a:endParaRPr lang="en-US" dirty="0"/>
          </a:p>
        </p:txBody>
      </p:sp>
    </p:spTree>
    <p:extLst>
      <p:ext uri="{BB962C8B-B14F-4D97-AF65-F5344CB8AC3E}">
        <p14:creationId xmlns:p14="http://schemas.microsoft.com/office/powerpoint/2010/main" val="2826579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15</a:t>
            </a:fld>
            <a:endParaRPr lang="en-US" dirty="0"/>
          </a:p>
        </p:txBody>
      </p:sp>
    </p:spTree>
    <p:extLst>
      <p:ext uri="{BB962C8B-B14F-4D97-AF65-F5344CB8AC3E}">
        <p14:creationId xmlns:p14="http://schemas.microsoft.com/office/powerpoint/2010/main" val="1585652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16</a:t>
            </a:fld>
            <a:endParaRPr lang="en-US" dirty="0"/>
          </a:p>
        </p:txBody>
      </p:sp>
    </p:spTree>
    <p:extLst>
      <p:ext uri="{BB962C8B-B14F-4D97-AF65-F5344CB8AC3E}">
        <p14:creationId xmlns:p14="http://schemas.microsoft.com/office/powerpoint/2010/main" val="4070861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17</a:t>
            </a:fld>
            <a:endParaRPr lang="en-US" dirty="0"/>
          </a:p>
        </p:txBody>
      </p:sp>
    </p:spTree>
    <p:extLst>
      <p:ext uri="{BB962C8B-B14F-4D97-AF65-F5344CB8AC3E}">
        <p14:creationId xmlns:p14="http://schemas.microsoft.com/office/powerpoint/2010/main" val="4070861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18</a:t>
            </a:fld>
            <a:endParaRPr lang="en-US" dirty="0"/>
          </a:p>
        </p:txBody>
      </p:sp>
    </p:spTree>
    <p:extLst>
      <p:ext uri="{BB962C8B-B14F-4D97-AF65-F5344CB8AC3E}">
        <p14:creationId xmlns:p14="http://schemas.microsoft.com/office/powerpoint/2010/main" val="4070861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19</a:t>
            </a:fld>
            <a:endParaRPr lang="en-US" dirty="0"/>
          </a:p>
        </p:txBody>
      </p:sp>
    </p:spTree>
    <p:extLst>
      <p:ext uri="{BB962C8B-B14F-4D97-AF65-F5344CB8AC3E}">
        <p14:creationId xmlns:p14="http://schemas.microsoft.com/office/powerpoint/2010/main" val="2011817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20</a:t>
            </a:fld>
            <a:endParaRPr lang="en-US" dirty="0"/>
          </a:p>
        </p:txBody>
      </p:sp>
    </p:spTree>
    <p:extLst>
      <p:ext uri="{BB962C8B-B14F-4D97-AF65-F5344CB8AC3E}">
        <p14:creationId xmlns:p14="http://schemas.microsoft.com/office/powerpoint/2010/main" val="201181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3</a:t>
            </a:fld>
            <a:endParaRPr lang="en-US" dirty="0"/>
          </a:p>
        </p:txBody>
      </p:sp>
    </p:spTree>
    <p:extLst>
      <p:ext uri="{BB962C8B-B14F-4D97-AF65-F5344CB8AC3E}">
        <p14:creationId xmlns:p14="http://schemas.microsoft.com/office/powerpoint/2010/main" val="436754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22</a:t>
            </a:fld>
            <a:endParaRPr lang="en-US" dirty="0"/>
          </a:p>
        </p:txBody>
      </p:sp>
    </p:spTree>
    <p:extLst>
      <p:ext uri="{BB962C8B-B14F-4D97-AF65-F5344CB8AC3E}">
        <p14:creationId xmlns:p14="http://schemas.microsoft.com/office/powerpoint/2010/main" val="1588278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23</a:t>
            </a:fld>
            <a:endParaRPr lang="en-US" dirty="0"/>
          </a:p>
        </p:txBody>
      </p:sp>
    </p:spTree>
    <p:extLst>
      <p:ext uri="{BB962C8B-B14F-4D97-AF65-F5344CB8AC3E}">
        <p14:creationId xmlns:p14="http://schemas.microsoft.com/office/powerpoint/2010/main" val="1588278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24</a:t>
            </a:fld>
            <a:endParaRPr lang="en-US" dirty="0"/>
          </a:p>
        </p:txBody>
      </p:sp>
    </p:spTree>
    <p:extLst>
      <p:ext uri="{BB962C8B-B14F-4D97-AF65-F5344CB8AC3E}">
        <p14:creationId xmlns:p14="http://schemas.microsoft.com/office/powerpoint/2010/main" val="4253285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961983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472647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629582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35</a:t>
            </a:fld>
            <a:endParaRPr lang="en-US" dirty="0"/>
          </a:p>
        </p:txBody>
      </p:sp>
    </p:spTree>
    <p:extLst>
      <p:ext uri="{BB962C8B-B14F-4D97-AF65-F5344CB8AC3E}">
        <p14:creationId xmlns:p14="http://schemas.microsoft.com/office/powerpoint/2010/main" val="2936057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41</a:t>
            </a:fld>
            <a:endParaRPr lang="en-US" dirty="0"/>
          </a:p>
        </p:txBody>
      </p:sp>
    </p:spTree>
    <p:extLst>
      <p:ext uri="{BB962C8B-B14F-4D97-AF65-F5344CB8AC3E}">
        <p14:creationId xmlns:p14="http://schemas.microsoft.com/office/powerpoint/2010/main" val="315627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4</a:t>
            </a:fld>
            <a:endParaRPr lang="en-US" dirty="0"/>
          </a:p>
        </p:txBody>
      </p:sp>
    </p:spTree>
    <p:extLst>
      <p:ext uri="{BB962C8B-B14F-4D97-AF65-F5344CB8AC3E}">
        <p14:creationId xmlns:p14="http://schemas.microsoft.com/office/powerpoint/2010/main" val="1366057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5</a:t>
            </a:fld>
            <a:endParaRPr lang="en-US" dirty="0"/>
          </a:p>
        </p:txBody>
      </p:sp>
    </p:spTree>
    <p:extLst>
      <p:ext uri="{BB962C8B-B14F-4D97-AF65-F5344CB8AC3E}">
        <p14:creationId xmlns:p14="http://schemas.microsoft.com/office/powerpoint/2010/main" val="1021331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6</a:t>
            </a:fld>
            <a:endParaRPr lang="en-US" dirty="0"/>
          </a:p>
        </p:txBody>
      </p:sp>
    </p:spTree>
    <p:extLst>
      <p:ext uri="{BB962C8B-B14F-4D97-AF65-F5344CB8AC3E}">
        <p14:creationId xmlns:p14="http://schemas.microsoft.com/office/powerpoint/2010/main" val="1277891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7</a:t>
            </a:fld>
            <a:endParaRPr lang="en-US" dirty="0"/>
          </a:p>
        </p:txBody>
      </p:sp>
    </p:spTree>
    <p:extLst>
      <p:ext uri="{BB962C8B-B14F-4D97-AF65-F5344CB8AC3E}">
        <p14:creationId xmlns:p14="http://schemas.microsoft.com/office/powerpoint/2010/main" val="4094905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8</a:t>
            </a:fld>
            <a:endParaRPr lang="en-US" dirty="0"/>
          </a:p>
        </p:txBody>
      </p:sp>
    </p:spTree>
    <p:extLst>
      <p:ext uri="{BB962C8B-B14F-4D97-AF65-F5344CB8AC3E}">
        <p14:creationId xmlns:p14="http://schemas.microsoft.com/office/powerpoint/2010/main" val="1027693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9</a:t>
            </a:fld>
            <a:endParaRPr lang="en-US" dirty="0"/>
          </a:p>
        </p:txBody>
      </p:sp>
    </p:spTree>
    <p:extLst>
      <p:ext uri="{BB962C8B-B14F-4D97-AF65-F5344CB8AC3E}">
        <p14:creationId xmlns:p14="http://schemas.microsoft.com/office/powerpoint/2010/main" val="1892416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0090D0-2AA8-49B8-A582-17FF771C5029}" type="slidenum">
              <a:rPr lang="en-US" smtClean="0"/>
              <a:t>10</a:t>
            </a:fld>
            <a:endParaRPr lang="en-US" dirty="0"/>
          </a:p>
        </p:txBody>
      </p:sp>
    </p:spTree>
    <p:extLst>
      <p:ext uri="{BB962C8B-B14F-4D97-AF65-F5344CB8AC3E}">
        <p14:creationId xmlns:p14="http://schemas.microsoft.com/office/powerpoint/2010/main" val="3995006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2A0019-540C-4084-83CE-30FCFEABEFDC}" type="datetimeFigureOut">
              <a:rPr lang="en-US" smtClean="0"/>
              <a:t>5/31/2016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27C2D-D93A-4424-8814-C969A4D43FC8}" type="slidenum">
              <a:rPr lang="en-US" smtClean="0"/>
              <a:t>‹#›</a:t>
            </a:fld>
            <a:endParaRPr lang="en-US" dirty="0"/>
          </a:p>
        </p:txBody>
      </p:sp>
    </p:spTree>
    <p:extLst>
      <p:ext uri="{BB962C8B-B14F-4D97-AF65-F5344CB8AC3E}">
        <p14:creationId xmlns:p14="http://schemas.microsoft.com/office/powerpoint/2010/main" val="185923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2A0019-540C-4084-83CE-30FCFEABEFDC}" type="datetimeFigureOut">
              <a:rPr lang="en-US" smtClean="0"/>
              <a:t>5/31/2016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27C2D-D93A-4424-8814-C969A4D43FC8}" type="slidenum">
              <a:rPr lang="en-US" smtClean="0"/>
              <a:t>‹#›</a:t>
            </a:fld>
            <a:endParaRPr lang="en-US" dirty="0"/>
          </a:p>
        </p:txBody>
      </p:sp>
    </p:spTree>
    <p:extLst>
      <p:ext uri="{BB962C8B-B14F-4D97-AF65-F5344CB8AC3E}">
        <p14:creationId xmlns:p14="http://schemas.microsoft.com/office/powerpoint/2010/main" val="1886156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2A0019-540C-4084-83CE-30FCFEABEFDC}" type="datetimeFigureOut">
              <a:rPr lang="en-US" smtClean="0"/>
              <a:t>5/31/2016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27C2D-D93A-4424-8814-C969A4D43FC8}" type="slidenum">
              <a:rPr lang="en-US" smtClean="0"/>
              <a:t>‹#›</a:t>
            </a:fld>
            <a:endParaRPr lang="en-US" dirty="0"/>
          </a:p>
        </p:txBody>
      </p:sp>
    </p:spTree>
    <p:extLst>
      <p:ext uri="{BB962C8B-B14F-4D97-AF65-F5344CB8AC3E}">
        <p14:creationId xmlns:p14="http://schemas.microsoft.com/office/powerpoint/2010/main" val="1314375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90"/>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344F9CC-F5DF-464C-8A18-77AEC1A7730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02031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75C003A-CDFC-4572-9A2C-3122659FB5B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67772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23FA63-EFA2-4CC1-8145-F686E2C13D2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95569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4454C8-3D29-4034-BDE1-D79663E971C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66284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486E21-2D46-44E6-B1C6-2E585FD8DDB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95553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ECDA96-C422-4F94-939D-D967252EC7D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78808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B251786-69C4-4B3D-9734-D5D384190A8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2283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4241084-A17E-4650-8B2D-EBEC9D65B6B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92599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2A0019-540C-4084-83CE-30FCFEABEFDC}" type="datetimeFigureOut">
              <a:rPr lang="en-US" smtClean="0"/>
              <a:t>5/31/2016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27C2D-D93A-4424-8814-C969A4D43FC8}" type="slidenum">
              <a:rPr lang="en-US" smtClean="0"/>
              <a:t>‹#›</a:t>
            </a:fld>
            <a:endParaRPr lang="en-US" dirty="0"/>
          </a:p>
        </p:txBody>
      </p:sp>
    </p:spTree>
    <p:extLst>
      <p:ext uri="{BB962C8B-B14F-4D97-AF65-F5344CB8AC3E}">
        <p14:creationId xmlns:p14="http://schemas.microsoft.com/office/powerpoint/2010/main" val="2385755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4CFA7FF-7FD4-48E2-8F33-B525D5393FB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59421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5F8368-DEDE-4FFC-B319-8E2EAE6E9E4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18890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E2081F0-A49C-48D5-A21E-6FBD3F8122C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84947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6AA2365-DF03-46F5-A412-57661D64549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41324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6D31DF-FD85-46A1-9F93-45A3CF62BAA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38560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90"/>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344F9CC-F5DF-464C-8A18-77AEC1A7730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48445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75C003A-CDFC-4572-9A2C-3122659FB5B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23994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6D4D4AC3-5044-4C9D-AF90-5A1734D5193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90256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DC0BD6-7CC9-432F-9BE9-5DB71BB02CC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1732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344FC-95FB-4CBB-B61B-4DC5A82003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324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2A0019-540C-4084-83CE-30FCFEABEFDC}" type="datetimeFigureOut">
              <a:rPr lang="en-US" smtClean="0"/>
              <a:t>5/31/2016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27C2D-D93A-4424-8814-C969A4D43FC8}" type="slidenum">
              <a:rPr lang="en-US" smtClean="0"/>
              <a:t>‹#›</a:t>
            </a:fld>
            <a:endParaRPr lang="en-US" dirty="0"/>
          </a:p>
        </p:txBody>
      </p:sp>
    </p:spTree>
    <p:extLst>
      <p:ext uri="{BB962C8B-B14F-4D97-AF65-F5344CB8AC3E}">
        <p14:creationId xmlns:p14="http://schemas.microsoft.com/office/powerpoint/2010/main" val="4133094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397550-BDA2-40E9-927B-A99A699756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469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91E10D-3A31-4936-B7AC-59D169EC8B0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6064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D34E-D08C-4CAF-BA3B-8FAFDB7A11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4765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0F89CA-6415-47CC-B8C6-D8EA58FE5F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6872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7A026A-1A69-46D5-9DC7-E890000D563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1476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6DEBB4-3263-4021-A599-0C6A77E97D2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9828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CB06A2-C562-4E9D-8337-18805382C2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7044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08D1E8-0597-4666-B4F3-EA3E437CA4B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8976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5589E8-E0A2-44E7-B054-CB16610A593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0357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90"/>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1647E1-8745-409D-8A25-DADCC1CD1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2841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2A0019-540C-4084-83CE-30FCFEABEFDC}" type="datetimeFigureOut">
              <a:rPr lang="en-US" smtClean="0"/>
              <a:t>5/31/2016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227C2D-D93A-4424-8814-C969A4D43FC8}" type="slidenum">
              <a:rPr lang="en-US" smtClean="0"/>
              <a:t>‹#›</a:t>
            </a:fld>
            <a:endParaRPr lang="en-US" dirty="0"/>
          </a:p>
        </p:txBody>
      </p:sp>
    </p:spTree>
    <p:extLst>
      <p:ext uri="{BB962C8B-B14F-4D97-AF65-F5344CB8AC3E}">
        <p14:creationId xmlns:p14="http://schemas.microsoft.com/office/powerpoint/2010/main" val="3237053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A666CF-3596-401D-8118-65FA37CB1AD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5036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90"/>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C8A576-81F7-4CD8-902D-50CC7ED3DC6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8249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F23869-B08D-4E3D-A91A-9023C783CC8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5878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F9862E7-2975-41D0-8F07-C9B90D645CA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1571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4F350A-AD00-4855-9496-0297DCEB96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21869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56D5CB-0A7F-4671-8826-EF18A63A952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4874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80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5820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198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448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2A0019-540C-4084-83CE-30FCFEABEFDC}" type="datetimeFigureOut">
              <a:rPr lang="en-US" smtClean="0"/>
              <a:t>5/31/2016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227C2D-D93A-4424-8814-C969A4D43FC8}" type="slidenum">
              <a:rPr lang="en-US" smtClean="0"/>
              <a:t>‹#›</a:t>
            </a:fld>
            <a:endParaRPr lang="en-US" dirty="0"/>
          </a:p>
        </p:txBody>
      </p:sp>
    </p:spTree>
    <p:extLst>
      <p:ext uri="{BB962C8B-B14F-4D97-AF65-F5344CB8AC3E}">
        <p14:creationId xmlns:p14="http://schemas.microsoft.com/office/powerpoint/2010/main" val="323434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818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896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648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00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8194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1077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4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2A0019-540C-4084-83CE-30FCFEABEFDC}" type="datetimeFigureOut">
              <a:rPr lang="en-US" smtClean="0"/>
              <a:t>5/31/2016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227C2D-D93A-4424-8814-C969A4D43FC8}" type="slidenum">
              <a:rPr lang="en-US" smtClean="0"/>
              <a:t>‹#›</a:t>
            </a:fld>
            <a:endParaRPr lang="en-US" dirty="0"/>
          </a:p>
        </p:txBody>
      </p:sp>
    </p:spTree>
    <p:extLst>
      <p:ext uri="{BB962C8B-B14F-4D97-AF65-F5344CB8AC3E}">
        <p14:creationId xmlns:p14="http://schemas.microsoft.com/office/powerpoint/2010/main" val="2921368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2A0019-540C-4084-83CE-30FCFEABEFDC}" type="datetimeFigureOut">
              <a:rPr lang="en-US" smtClean="0"/>
              <a:t>5/31/2016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227C2D-D93A-4424-8814-C969A4D43FC8}" type="slidenum">
              <a:rPr lang="en-US" smtClean="0"/>
              <a:t>‹#›</a:t>
            </a:fld>
            <a:endParaRPr lang="en-US" dirty="0"/>
          </a:p>
        </p:txBody>
      </p:sp>
    </p:spTree>
    <p:extLst>
      <p:ext uri="{BB962C8B-B14F-4D97-AF65-F5344CB8AC3E}">
        <p14:creationId xmlns:p14="http://schemas.microsoft.com/office/powerpoint/2010/main" val="900626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2A0019-540C-4084-83CE-30FCFEABEFDC}" type="datetimeFigureOut">
              <a:rPr lang="en-US" smtClean="0"/>
              <a:t>5/31/2016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227C2D-D93A-4424-8814-C969A4D43FC8}" type="slidenum">
              <a:rPr lang="en-US" smtClean="0"/>
              <a:t>‹#›</a:t>
            </a:fld>
            <a:endParaRPr lang="en-US" dirty="0"/>
          </a:p>
        </p:txBody>
      </p:sp>
    </p:spTree>
    <p:extLst>
      <p:ext uri="{BB962C8B-B14F-4D97-AF65-F5344CB8AC3E}">
        <p14:creationId xmlns:p14="http://schemas.microsoft.com/office/powerpoint/2010/main" val="106277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2A0019-540C-4084-83CE-30FCFEABEFDC}" type="datetimeFigureOut">
              <a:rPr lang="en-US" smtClean="0"/>
              <a:t>5/31/2016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227C2D-D93A-4424-8814-C969A4D43FC8}" type="slidenum">
              <a:rPr lang="en-US" smtClean="0"/>
              <a:t>‹#›</a:t>
            </a:fld>
            <a:endParaRPr lang="en-US" dirty="0"/>
          </a:p>
        </p:txBody>
      </p:sp>
    </p:spTree>
    <p:extLst>
      <p:ext uri="{BB962C8B-B14F-4D97-AF65-F5344CB8AC3E}">
        <p14:creationId xmlns:p14="http://schemas.microsoft.com/office/powerpoint/2010/main" val="4199787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A0019-540C-4084-83CE-30FCFEABEFDC}" type="datetimeFigureOut">
              <a:rPr lang="en-US" smtClean="0"/>
              <a:t>5/31/2016</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27C2D-D93A-4424-8814-C969A4D43FC8}" type="slidenum">
              <a:rPr lang="en-US" smtClean="0"/>
              <a:t>‹#›</a:t>
            </a:fld>
            <a:endParaRPr lang="en-US" dirty="0"/>
          </a:p>
        </p:txBody>
      </p:sp>
    </p:spTree>
    <p:extLst>
      <p:ext uri="{BB962C8B-B14F-4D97-AF65-F5344CB8AC3E}">
        <p14:creationId xmlns:p14="http://schemas.microsoft.com/office/powerpoint/2010/main" val="212399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8112D44-AA2A-4E22-A851-98402AA26BBF}" type="slidenum">
              <a:rPr lang="en-US" altLang="en-US">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26339793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590B28E3-FB71-4488-81B8-60AACB9432BC}"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91615867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839C2-453A-4A21-A414-B42653561089}" type="datetimeFigureOut">
              <a:rPr lang="en-US" smtClean="0">
                <a:solidFill>
                  <a:prstClr val="black">
                    <a:tint val="75000"/>
                  </a:prstClr>
                </a:solidFill>
              </a:rPr>
              <a:pPr/>
              <a:t>5/31/2016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DAAC5-251E-4E4F-AB68-FFF727505B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7775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orton100@bellsouth.net" TargetMode="External"/><Relationship Id="rId2" Type="http://schemas.openxmlformats.org/officeDocument/2006/relationships/slideLayout" Target="../slideLayouts/slideLayout15.xml"/><Relationship Id="rId1" Type="http://schemas.openxmlformats.org/officeDocument/2006/relationships/themeOverride" Target="../theme/themeOverride1.xml"/><Relationship Id="rId4" Type="http://schemas.openxmlformats.org/officeDocument/2006/relationships/hyperlink" Target="http://www.jimnortonphd.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rgbClr val="BACCE4"/>
            </a:gs>
            <a:gs pos="100000">
              <a:schemeClr val="accent2"/>
            </a:gs>
          </a:gsLst>
          <a:lin ang="2700000" scaled="1"/>
        </a:gra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350838"/>
            <a:ext cx="8229600" cy="2239962"/>
          </a:xfrm>
        </p:spPr>
        <p:txBody>
          <a:bodyPr/>
          <a:lstStyle/>
          <a:p>
            <a:r>
              <a:rPr lang="en-US" altLang="en-US" dirty="0" smtClean="0"/>
              <a:t>Simpson's Paradox</a:t>
            </a:r>
            <a:br>
              <a:rPr lang="en-US" altLang="en-US" dirty="0" smtClean="0"/>
            </a:br>
            <a:r>
              <a:rPr lang="en-US" altLang="en-US" dirty="0" smtClean="0"/>
              <a:t>&amp; </a:t>
            </a:r>
            <a:r>
              <a:rPr lang="en-US" altLang="en-US" dirty="0" err="1" smtClean="0"/>
              <a:t>Simpon’s</a:t>
            </a:r>
            <a:r>
              <a:rPr lang="en-US" altLang="en-US" dirty="0" smtClean="0"/>
              <a:t> 2</a:t>
            </a:r>
            <a:r>
              <a:rPr lang="en-US" altLang="en-US" baseline="30000" dirty="0" smtClean="0"/>
              <a:t>nd</a:t>
            </a:r>
            <a:r>
              <a:rPr lang="en-US" altLang="en-US" dirty="0" smtClean="0"/>
              <a:t> Paradox</a:t>
            </a:r>
            <a:endParaRPr lang="en-US" altLang="en-US" dirty="0"/>
          </a:p>
        </p:txBody>
      </p:sp>
      <p:sp>
        <p:nvSpPr>
          <p:cNvPr id="232451" name="Rectangle 3"/>
          <p:cNvSpPr>
            <a:spLocks noGrp="1" noChangeArrowheads="1"/>
          </p:cNvSpPr>
          <p:nvPr>
            <p:ph type="body" idx="1"/>
          </p:nvPr>
        </p:nvSpPr>
        <p:spPr>
          <a:xfrm>
            <a:off x="0" y="1600202"/>
            <a:ext cx="9144000" cy="4525963"/>
          </a:xfrm>
        </p:spPr>
        <p:txBody>
          <a:bodyPr/>
          <a:lstStyle/>
          <a:p>
            <a:pPr>
              <a:buFontTx/>
              <a:buNone/>
            </a:pPr>
            <a:endParaRPr lang="en-US" altLang="en-US" sz="2000" dirty="0"/>
          </a:p>
          <a:p>
            <a:pPr>
              <a:buFontTx/>
              <a:buNone/>
            </a:pPr>
            <a:endParaRPr lang="en-US" altLang="en-US" sz="4400" b="1" dirty="0">
              <a:solidFill>
                <a:schemeClr val="tx2"/>
              </a:solidFill>
              <a:effectLst>
                <a:outerShdw blurRad="38100" dist="38100" dir="2700000" algn="tl">
                  <a:srgbClr val="FFFFFF"/>
                </a:outerShdw>
              </a:effectLst>
            </a:endParaRPr>
          </a:p>
          <a:p>
            <a:pPr>
              <a:buFontTx/>
              <a:buNone/>
            </a:pPr>
            <a:endParaRPr lang="en-US" altLang="en-US" sz="2000" dirty="0"/>
          </a:p>
          <a:p>
            <a:pPr algn="ctr">
              <a:buFontTx/>
              <a:buNone/>
            </a:pPr>
            <a:r>
              <a:rPr lang="en-US" altLang="en-US" sz="2400" b="1" dirty="0"/>
              <a:t>H. James Norton</a:t>
            </a:r>
            <a:r>
              <a:rPr lang="en-US" altLang="en-US" sz="2400" b="1" dirty="0" smtClean="0"/>
              <a:t>, William Anderson, Megan Templin </a:t>
            </a:r>
            <a:r>
              <a:rPr lang="en-US" altLang="en-US" sz="2400" b="1" dirty="0"/>
              <a:t>Carolinas Medical Center, Charlotte, NC</a:t>
            </a:r>
          </a:p>
          <a:p>
            <a:pPr algn="ctr">
              <a:buFontTx/>
              <a:buNone/>
            </a:pPr>
            <a:r>
              <a:rPr lang="en-US" altLang="en-US" sz="2400" b="1" dirty="0" smtClean="0"/>
              <a:t>George </a:t>
            </a:r>
            <a:r>
              <a:rPr lang="en-US" altLang="en-US" sz="2400" b="1" dirty="0"/>
              <a:t>Divine, Henry Ford Hospital, Detroit MI</a:t>
            </a:r>
          </a:p>
          <a:p>
            <a:pPr algn="ctr">
              <a:buFontTx/>
              <a:buNone/>
            </a:pPr>
            <a:endParaRPr lang="en-US" altLang="en-US" sz="2400" b="1" dirty="0"/>
          </a:p>
          <a:p>
            <a:pPr algn="ctr">
              <a:buFontTx/>
              <a:buNone/>
            </a:pPr>
            <a:r>
              <a:rPr lang="en-US" altLang="en-US" sz="1800" b="1" dirty="0" smtClean="0">
                <a:hlinkClick r:id="rId3"/>
              </a:rPr>
              <a:t>norton100@bellsouth.net</a:t>
            </a:r>
            <a:endParaRPr lang="en-US" altLang="en-US" sz="1800" b="1" dirty="0" smtClean="0"/>
          </a:p>
          <a:p>
            <a:pPr algn="ctr">
              <a:buFontTx/>
              <a:buNone/>
            </a:pPr>
            <a:endParaRPr lang="en-US" altLang="en-US" sz="1800" b="1" dirty="0"/>
          </a:p>
          <a:p>
            <a:pPr algn="ctr">
              <a:buFontTx/>
              <a:buNone/>
            </a:pPr>
            <a:r>
              <a:rPr lang="en-US" altLang="en-US" sz="1800" b="1" dirty="0" smtClean="0"/>
              <a:t>Website:</a:t>
            </a:r>
          </a:p>
          <a:p>
            <a:pPr algn="ctr">
              <a:buFontTx/>
              <a:buNone/>
            </a:pPr>
            <a:r>
              <a:rPr lang="en-US" altLang="en-US" sz="1800" b="1" smtClean="0">
                <a:hlinkClick r:id="rId4"/>
              </a:rPr>
              <a:t>www.jimnortonphd.com</a:t>
            </a:r>
            <a:r>
              <a:rPr lang="en-US" altLang="en-US" sz="1800" b="1" smtClean="0"/>
              <a:t> </a:t>
            </a:r>
            <a:endParaRPr lang="en-US" altLang="en-US" sz="1800" b="1" dirty="0" smtClean="0"/>
          </a:p>
          <a:p>
            <a:pPr algn="ctr">
              <a:buFontTx/>
              <a:buNone/>
            </a:pPr>
            <a:endParaRPr lang="en-US" altLang="en-US" sz="1800" b="1" dirty="0"/>
          </a:p>
        </p:txBody>
      </p:sp>
    </p:spTree>
    <p:extLst>
      <p:ext uri="{BB962C8B-B14F-4D97-AF65-F5344CB8AC3E}">
        <p14:creationId xmlns:p14="http://schemas.microsoft.com/office/powerpoint/2010/main" val="41249021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457200" y="274638"/>
            <a:ext cx="8229600" cy="1782762"/>
          </a:xfrm>
        </p:spPr>
        <p:txBody>
          <a:bodyPr/>
          <a:lstStyle/>
          <a:p>
            <a:r>
              <a:rPr lang="en-US" altLang="en-US" b="1" dirty="0"/>
              <a:t>Simpson’s Paradox</a:t>
            </a:r>
          </a:p>
        </p:txBody>
      </p:sp>
      <p:sp>
        <p:nvSpPr>
          <p:cNvPr id="283651" name="Rectangle 3"/>
          <p:cNvSpPr>
            <a:spLocks noGrp="1" noChangeArrowheads="1"/>
          </p:cNvSpPr>
          <p:nvPr>
            <p:ph type="body" idx="1"/>
          </p:nvPr>
        </p:nvSpPr>
        <p:spPr>
          <a:xfrm>
            <a:off x="762000" y="2057402"/>
            <a:ext cx="7620000" cy="4068763"/>
          </a:xfrm>
        </p:spPr>
        <p:txBody>
          <a:bodyPr/>
          <a:lstStyle/>
          <a:p>
            <a:pPr algn="ctr">
              <a:buFontTx/>
              <a:buNone/>
            </a:pPr>
            <a:r>
              <a:rPr lang="en-US" altLang="en-US" dirty="0"/>
              <a:t>Refers to the reversal of the </a:t>
            </a:r>
            <a:r>
              <a:rPr lang="en-US" altLang="en-US" dirty="0" smtClean="0"/>
              <a:t>direction of </a:t>
            </a:r>
            <a:r>
              <a:rPr lang="en-US" altLang="en-US" dirty="0"/>
              <a:t>a comparison or an </a:t>
            </a:r>
            <a:r>
              <a:rPr lang="en-US" altLang="en-US" dirty="0" smtClean="0"/>
              <a:t>association when </a:t>
            </a:r>
            <a:r>
              <a:rPr lang="en-US" altLang="en-US" dirty="0"/>
              <a:t>data from several groups </a:t>
            </a:r>
            <a:r>
              <a:rPr lang="en-US" altLang="en-US" dirty="0" smtClean="0"/>
              <a:t>are combined </a:t>
            </a:r>
            <a:r>
              <a:rPr lang="en-US" altLang="en-US" dirty="0"/>
              <a:t>to form a single group.</a:t>
            </a:r>
          </a:p>
        </p:txBody>
      </p:sp>
    </p:spTree>
    <p:extLst>
      <p:ext uri="{BB962C8B-B14F-4D97-AF65-F5344CB8AC3E}">
        <p14:creationId xmlns:p14="http://schemas.microsoft.com/office/powerpoint/2010/main" val="55306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History of Simpson’s Paradox</a:t>
            </a:r>
            <a:endParaRPr lang="en-US" dirty="0"/>
          </a:p>
        </p:txBody>
      </p:sp>
      <p:sp>
        <p:nvSpPr>
          <p:cNvPr id="3" name="Content Placeholder 2"/>
          <p:cNvSpPr>
            <a:spLocks noGrp="1"/>
          </p:cNvSpPr>
          <p:nvPr>
            <p:ph idx="1"/>
          </p:nvPr>
        </p:nvSpPr>
        <p:spPr>
          <a:xfrm>
            <a:off x="457200" y="1371601"/>
            <a:ext cx="8229600" cy="4754563"/>
          </a:xfrm>
        </p:spPr>
        <p:txBody>
          <a:bodyPr>
            <a:noAutofit/>
          </a:bodyPr>
          <a:lstStyle/>
          <a:p>
            <a:r>
              <a:rPr lang="en-US" sz="2000" dirty="0"/>
              <a:t>Yule, </a:t>
            </a:r>
            <a:r>
              <a:rPr lang="en-US" sz="2000" dirty="0" smtClean="0"/>
              <a:t>GU, </a:t>
            </a:r>
            <a:r>
              <a:rPr lang="en-US" sz="2000" dirty="0"/>
              <a:t>1903, “Notes on the theory of association of attributes in Statistics”, </a:t>
            </a:r>
            <a:r>
              <a:rPr lang="en-US" sz="2000" i="1" dirty="0"/>
              <a:t>Biometrika</a:t>
            </a:r>
            <a:r>
              <a:rPr lang="en-US" sz="2000" dirty="0"/>
              <a:t>, 2: 121–134</a:t>
            </a:r>
            <a:r>
              <a:rPr lang="en-US" sz="2000" dirty="0" smtClean="0"/>
              <a:t>.</a:t>
            </a:r>
            <a:r>
              <a:rPr lang="en-US" sz="2000" b="1" dirty="0"/>
              <a:t> </a:t>
            </a:r>
          </a:p>
          <a:p>
            <a:endParaRPr lang="en-US" sz="2000" u="sng" dirty="0" smtClean="0"/>
          </a:p>
          <a:p>
            <a:r>
              <a:rPr lang="en-US" sz="2000" dirty="0"/>
              <a:t>Cohen, </a:t>
            </a:r>
            <a:r>
              <a:rPr lang="en-US" sz="2000" dirty="0" smtClean="0"/>
              <a:t>MR, </a:t>
            </a:r>
            <a:r>
              <a:rPr lang="en-US" sz="2000" dirty="0"/>
              <a:t>and Nagel, </a:t>
            </a:r>
            <a:r>
              <a:rPr lang="en-US" sz="2000" dirty="0" smtClean="0"/>
              <a:t>E, </a:t>
            </a:r>
            <a:r>
              <a:rPr lang="en-US" sz="2000" dirty="0"/>
              <a:t>1934, </a:t>
            </a:r>
            <a:r>
              <a:rPr lang="en-US" sz="2000" i="1" dirty="0"/>
              <a:t>An Introduction to Logic and Scientific Method</a:t>
            </a:r>
            <a:r>
              <a:rPr lang="en-US" sz="2000" dirty="0"/>
              <a:t>, New York: Harcourt, Brace and </a:t>
            </a:r>
            <a:r>
              <a:rPr lang="en-US" sz="2000" dirty="0" smtClean="0"/>
              <a:t>Co.</a:t>
            </a:r>
          </a:p>
          <a:p>
            <a:endParaRPr lang="en-US" sz="2000" dirty="0" smtClean="0"/>
          </a:p>
          <a:p>
            <a:r>
              <a:rPr lang="en-US" sz="2000" dirty="0" smtClean="0"/>
              <a:t>Simpson</a:t>
            </a:r>
            <a:r>
              <a:rPr lang="en-US" sz="2000" dirty="0"/>
              <a:t>, </a:t>
            </a:r>
            <a:r>
              <a:rPr lang="en-US" sz="2000" dirty="0" smtClean="0"/>
              <a:t>EH, </a:t>
            </a:r>
            <a:r>
              <a:rPr lang="en-US" sz="2000" dirty="0"/>
              <a:t>1951, “The interpretation of interaction in contingency tables”, </a:t>
            </a:r>
            <a:r>
              <a:rPr lang="en-US" sz="2000" i="1" dirty="0"/>
              <a:t>Journal of the Royal Statistical Society</a:t>
            </a:r>
            <a:r>
              <a:rPr lang="en-US" sz="2000" dirty="0"/>
              <a:t> (Series B), 13: 238–241</a:t>
            </a:r>
            <a:r>
              <a:rPr lang="en-US" sz="2000" dirty="0" smtClean="0"/>
              <a:t>.</a:t>
            </a:r>
          </a:p>
          <a:p>
            <a:endParaRPr lang="en-US" sz="2000" dirty="0" smtClean="0"/>
          </a:p>
          <a:p>
            <a:r>
              <a:rPr lang="en-US" sz="2000" dirty="0"/>
              <a:t>Blyth, </a:t>
            </a:r>
            <a:r>
              <a:rPr lang="en-US" sz="2000" dirty="0" smtClean="0"/>
              <a:t>CR, </a:t>
            </a:r>
            <a:r>
              <a:rPr lang="en-US" sz="2000" dirty="0"/>
              <a:t>1972, “On Simpson's Paradox and the Sure Thing Principle”, </a:t>
            </a:r>
            <a:r>
              <a:rPr lang="en-US" sz="2000" i="1" dirty="0"/>
              <a:t>Journal of the American Statistical Association</a:t>
            </a:r>
            <a:r>
              <a:rPr lang="en-US" sz="2000" dirty="0"/>
              <a:t>, 67: 364–366.</a:t>
            </a:r>
          </a:p>
          <a:p>
            <a:endParaRPr lang="en-US" sz="2000" u="sng" dirty="0" smtClean="0"/>
          </a:p>
          <a:p>
            <a:r>
              <a:rPr lang="en-US" sz="2000" dirty="0"/>
              <a:t>Bickel, </a:t>
            </a:r>
            <a:r>
              <a:rPr lang="en-US" sz="2000" dirty="0" smtClean="0"/>
              <a:t>PJ, </a:t>
            </a:r>
            <a:r>
              <a:rPr lang="en-US" sz="2000" dirty="0"/>
              <a:t>Hjammel, </a:t>
            </a:r>
            <a:r>
              <a:rPr lang="en-US" sz="2000" dirty="0" smtClean="0"/>
              <a:t>EA, </a:t>
            </a:r>
            <a:r>
              <a:rPr lang="en-US" sz="2000" dirty="0"/>
              <a:t>and O'Connell, </a:t>
            </a:r>
            <a:r>
              <a:rPr lang="en-US" sz="2000" dirty="0" smtClean="0"/>
              <a:t>JW, </a:t>
            </a:r>
            <a:r>
              <a:rPr lang="en-US" sz="2000" dirty="0"/>
              <a:t>1975, “Sex Bias in Graduate Admissions: Data From Berkeley”, </a:t>
            </a:r>
            <a:r>
              <a:rPr lang="en-US" sz="2000" i="1" dirty="0"/>
              <a:t>Science</a:t>
            </a:r>
            <a:r>
              <a:rPr lang="en-US" sz="2000" dirty="0"/>
              <a:t>, 187: 398–404.</a:t>
            </a:r>
          </a:p>
        </p:txBody>
      </p:sp>
    </p:spTree>
    <p:extLst>
      <p:ext uri="{BB962C8B-B14F-4D97-AF65-F5344CB8AC3E}">
        <p14:creationId xmlns:p14="http://schemas.microsoft.com/office/powerpoint/2010/main" val="2873505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Autofit/>
          </a:bodyPr>
          <a:lstStyle/>
          <a:p>
            <a:r>
              <a:rPr lang="en-US" sz="3200" dirty="0"/>
              <a:t>Conditions when Simpson’s Paradox will not occur: </a:t>
            </a:r>
            <a:r>
              <a:rPr lang="en-US" sz="3200" dirty="0" smtClean="0"/>
              <a:t/>
            </a:r>
            <a:br>
              <a:rPr lang="en-US" sz="3200" dirty="0" smtClean="0"/>
            </a:br>
            <a:r>
              <a:rPr lang="en-US" sz="3200" dirty="0" smtClean="0"/>
              <a:t>Sample sizes are the same</a:t>
            </a:r>
            <a:endParaRPr lang="en-US" sz="3200" dirty="0"/>
          </a:p>
        </p:txBody>
      </p:sp>
      <p:graphicFrame>
        <p:nvGraphicFramePr>
          <p:cNvPr id="4" name="Content Placeholder 3"/>
          <p:cNvGraphicFramePr>
            <a:graphicFrameLocks/>
          </p:cNvGraphicFramePr>
          <p:nvPr>
            <p:extLst>
              <p:ext uri="{D42A27DB-BD31-4B8C-83A1-F6EECF244321}">
                <p14:modId xmlns:p14="http://schemas.microsoft.com/office/powerpoint/2010/main" val="3345743917"/>
              </p:ext>
            </p:extLst>
          </p:nvPr>
        </p:nvGraphicFramePr>
        <p:xfrm>
          <a:off x="457201" y="1981200"/>
          <a:ext cx="8305801" cy="1371600"/>
        </p:xfrm>
        <a:graphic>
          <a:graphicData uri="http://schemas.openxmlformats.org/drawingml/2006/table">
            <a:tbl>
              <a:tblPr firstRow="1" bandRow="1">
                <a:tableStyleId>{9D7B26C5-4107-4FEC-AEDC-1716B250A1EF}</a:tableStyleId>
              </a:tblPr>
              <a:tblGrid>
                <a:gridCol w="2474068"/>
                <a:gridCol w="1943911"/>
                <a:gridCol w="1943911"/>
                <a:gridCol w="1943911"/>
              </a:tblGrid>
              <a:tr h="243840">
                <a:tc>
                  <a:txBody>
                    <a:bodyPr/>
                    <a:lstStyle/>
                    <a:p>
                      <a:endParaRPr lang="en-US" dirty="0" smtClean="0"/>
                    </a:p>
                  </a:txBody>
                  <a:tcPr/>
                </a:tc>
                <a:tc>
                  <a:txBody>
                    <a:bodyPr/>
                    <a:lstStyle/>
                    <a:p>
                      <a:endParaRPr lang="en-US" dirty="0" smtClean="0"/>
                    </a:p>
                    <a:p>
                      <a:r>
                        <a:rPr lang="en-US" dirty="0" smtClean="0"/>
                        <a:t>Died</a:t>
                      </a:r>
                      <a:endParaRPr lang="en-US" dirty="0"/>
                    </a:p>
                  </a:txBody>
                  <a:tcPr/>
                </a:tc>
                <a:tc>
                  <a:txBody>
                    <a:bodyPr/>
                    <a:lstStyle/>
                    <a:p>
                      <a:endParaRPr lang="en-US" dirty="0" smtClean="0"/>
                    </a:p>
                    <a:p>
                      <a:r>
                        <a:rPr lang="en-US" dirty="0" smtClean="0"/>
                        <a:t>Survived</a:t>
                      </a:r>
                      <a:endParaRPr lang="en-US" dirty="0"/>
                    </a:p>
                  </a:txBody>
                  <a:tcPr/>
                </a:tc>
                <a:tc>
                  <a:txBody>
                    <a:bodyPr/>
                    <a:lstStyle/>
                    <a:p>
                      <a:endParaRPr lang="en-US" dirty="0" smtClean="0"/>
                    </a:p>
                    <a:p>
                      <a:r>
                        <a:rPr lang="en-US" dirty="0" smtClean="0"/>
                        <a:t>Death</a:t>
                      </a:r>
                      <a:r>
                        <a:rPr lang="en-US" baseline="0" dirty="0" smtClean="0"/>
                        <a:t> Rate (%)</a:t>
                      </a:r>
                      <a:endParaRPr lang="en-US" dirty="0"/>
                    </a:p>
                  </a:txBody>
                  <a:tcPr/>
                </a:tc>
              </a:tr>
              <a:tr h="243840">
                <a:tc>
                  <a:txBody>
                    <a:bodyPr/>
                    <a:lstStyle/>
                    <a:p>
                      <a:r>
                        <a:rPr lang="en-US" dirty="0" smtClean="0"/>
                        <a:t>Hospital A</a:t>
                      </a:r>
                      <a:endParaRPr lang="en-US" b="0" dirty="0"/>
                    </a:p>
                  </a:txBody>
                  <a:tcPr/>
                </a:tc>
                <a:tc>
                  <a:txBody>
                    <a:bodyPr/>
                    <a:lstStyle/>
                    <a:p>
                      <a:r>
                        <a:rPr lang="en-US" b="0" dirty="0" smtClean="0"/>
                        <a:t>20</a:t>
                      </a:r>
                      <a:endParaRPr lang="en-US" b="0" dirty="0"/>
                    </a:p>
                  </a:txBody>
                  <a:tcPr/>
                </a:tc>
                <a:tc>
                  <a:txBody>
                    <a:bodyPr/>
                    <a:lstStyle/>
                    <a:p>
                      <a:r>
                        <a:rPr lang="en-US" b="0" dirty="0" smtClean="0"/>
                        <a:t>380</a:t>
                      </a:r>
                      <a:endParaRPr lang="en-US" b="0" dirty="0"/>
                    </a:p>
                  </a:txBody>
                  <a:tcPr/>
                </a:tc>
                <a:tc>
                  <a:txBody>
                    <a:bodyPr/>
                    <a:lstStyle/>
                    <a:p>
                      <a:r>
                        <a:rPr lang="en-US" b="1" dirty="0" smtClean="0">
                          <a:solidFill>
                            <a:srgbClr val="FF0000"/>
                          </a:solidFill>
                        </a:rPr>
                        <a:t>5.0</a:t>
                      </a:r>
                      <a:endParaRPr lang="en-US" b="1" dirty="0">
                        <a:solidFill>
                          <a:srgbClr val="FF000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Hospital B</a:t>
                      </a:r>
                      <a:endParaRPr lang="en-US" b="0" dirty="0" smtClean="0"/>
                    </a:p>
                  </a:txBody>
                  <a:tcPr/>
                </a:tc>
                <a:tc>
                  <a:txBody>
                    <a:bodyPr/>
                    <a:lstStyle/>
                    <a:p>
                      <a:r>
                        <a:rPr lang="en-US" b="0" dirty="0" smtClean="0"/>
                        <a:t>132</a:t>
                      </a:r>
                      <a:endParaRPr lang="en-US" b="0" dirty="0"/>
                    </a:p>
                  </a:txBody>
                  <a:tcPr/>
                </a:tc>
                <a:tc>
                  <a:txBody>
                    <a:bodyPr/>
                    <a:lstStyle/>
                    <a:p>
                      <a:r>
                        <a:rPr lang="en-US" b="0" dirty="0" smtClean="0"/>
                        <a:t>2868</a:t>
                      </a:r>
                      <a:endParaRPr lang="en-US" b="0" dirty="0"/>
                    </a:p>
                  </a:txBody>
                  <a:tcPr/>
                </a:tc>
                <a:tc>
                  <a:txBody>
                    <a:bodyPr/>
                    <a:lstStyle/>
                    <a:p>
                      <a:r>
                        <a:rPr lang="en-US" b="1" dirty="0" smtClean="0">
                          <a:solidFill>
                            <a:srgbClr val="0070C0"/>
                          </a:solidFill>
                        </a:rPr>
                        <a:t>4.4</a:t>
                      </a:r>
                      <a:endParaRPr lang="en-US" b="1" dirty="0">
                        <a:solidFill>
                          <a:srgbClr val="0070C0"/>
                        </a:solidFill>
                      </a:endParaRPr>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1420311615"/>
              </p:ext>
            </p:extLst>
          </p:nvPr>
        </p:nvGraphicFramePr>
        <p:xfrm>
          <a:off x="457201" y="3505200"/>
          <a:ext cx="8305801" cy="1173480"/>
        </p:xfrm>
        <a:graphic>
          <a:graphicData uri="http://schemas.openxmlformats.org/drawingml/2006/table">
            <a:tbl>
              <a:tblPr firstRow="1" bandRow="1">
                <a:tableStyleId>{9D7B26C5-4107-4FEC-AEDC-1716B250A1EF}</a:tableStyleId>
              </a:tblPr>
              <a:tblGrid>
                <a:gridCol w="2474068"/>
                <a:gridCol w="1943911"/>
                <a:gridCol w="1943911"/>
                <a:gridCol w="1943911"/>
              </a:tblGrid>
              <a:tr h="391160">
                <a:tc>
                  <a:txBody>
                    <a:bodyPr/>
                    <a:lstStyle/>
                    <a:p>
                      <a:r>
                        <a:rPr lang="en-US" sz="1800" b="1" dirty="0" smtClean="0">
                          <a:solidFill>
                            <a:srgbClr val="000000"/>
                          </a:solidFill>
                          <a:latin typeface="Times New Roman" pitchFamily="18" charset="0"/>
                        </a:rPr>
                        <a:t>Good Condition</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dirty="0" smtClean="0"/>
                        <a:t>Hospital A</a:t>
                      </a:r>
                      <a:endParaRPr lang="en-US" b="0" dirty="0"/>
                    </a:p>
                  </a:txBody>
                  <a:tcPr/>
                </a:tc>
                <a:tc>
                  <a:txBody>
                    <a:bodyPr/>
                    <a:lstStyle/>
                    <a:p>
                      <a:r>
                        <a:rPr lang="en-US" b="0" dirty="0" smtClean="0"/>
                        <a:t>12</a:t>
                      </a:r>
                    </a:p>
                  </a:txBody>
                  <a:tcPr/>
                </a:tc>
                <a:tc>
                  <a:txBody>
                    <a:bodyPr/>
                    <a:lstStyle/>
                    <a:p>
                      <a:r>
                        <a:rPr lang="en-US" b="0" dirty="0" smtClean="0"/>
                        <a:t>188</a:t>
                      </a:r>
                      <a:endParaRPr lang="en-US" b="0" dirty="0"/>
                    </a:p>
                  </a:txBody>
                  <a:tcPr/>
                </a:tc>
                <a:tc>
                  <a:txBody>
                    <a:bodyPr/>
                    <a:lstStyle/>
                    <a:p>
                      <a:r>
                        <a:rPr lang="en-US" b="1" dirty="0" smtClean="0">
                          <a:solidFill>
                            <a:srgbClr val="FF0000"/>
                          </a:solidFill>
                        </a:rPr>
                        <a:t>6.0</a:t>
                      </a:r>
                      <a:endParaRPr lang="en-US" b="1" dirty="0">
                        <a:solidFill>
                          <a:srgbClr val="FF0000"/>
                        </a:solidFill>
                      </a:endParaRPr>
                    </a:p>
                  </a:txBody>
                  <a:tcPr/>
                </a:tc>
              </a:tr>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Hospital B</a:t>
                      </a:r>
                      <a:endParaRPr lang="en-US" b="0" dirty="0" smtClean="0"/>
                    </a:p>
                  </a:txBody>
                  <a:tcPr/>
                </a:tc>
                <a:tc>
                  <a:txBody>
                    <a:bodyPr/>
                    <a:lstStyle/>
                    <a:p>
                      <a:r>
                        <a:rPr lang="en-US" b="0" dirty="0" smtClean="0"/>
                        <a:t>75</a:t>
                      </a:r>
                      <a:endParaRPr lang="en-US" b="0" dirty="0"/>
                    </a:p>
                  </a:txBody>
                  <a:tcPr/>
                </a:tc>
                <a:tc>
                  <a:txBody>
                    <a:bodyPr/>
                    <a:lstStyle/>
                    <a:p>
                      <a:r>
                        <a:rPr lang="en-US" b="0" dirty="0" smtClean="0"/>
                        <a:t>1425</a:t>
                      </a:r>
                      <a:endParaRPr lang="en-US" b="0" dirty="0"/>
                    </a:p>
                  </a:txBody>
                  <a:tcPr/>
                </a:tc>
                <a:tc>
                  <a:txBody>
                    <a:bodyPr/>
                    <a:lstStyle/>
                    <a:p>
                      <a:r>
                        <a:rPr lang="en-US" b="1" dirty="0" smtClean="0">
                          <a:solidFill>
                            <a:srgbClr val="0070C0"/>
                          </a:solidFill>
                        </a:rPr>
                        <a:t>5.0</a:t>
                      </a:r>
                      <a:endParaRPr lang="en-US" b="1" dirty="0">
                        <a:solidFill>
                          <a:srgbClr val="0070C0"/>
                        </a:solidFill>
                      </a:endParaRPr>
                    </a:p>
                  </a:txBody>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57280162"/>
              </p:ext>
            </p:extLst>
          </p:nvPr>
        </p:nvGraphicFramePr>
        <p:xfrm>
          <a:off x="457201" y="4876800"/>
          <a:ext cx="8305801" cy="1097280"/>
        </p:xfrm>
        <a:graphic>
          <a:graphicData uri="http://schemas.openxmlformats.org/drawingml/2006/table">
            <a:tbl>
              <a:tblPr firstRow="1" bandRow="1">
                <a:tableStyleId>{9D7B26C5-4107-4FEC-AEDC-1716B250A1EF}</a:tableStyleId>
              </a:tblPr>
              <a:tblGrid>
                <a:gridCol w="2474068"/>
                <a:gridCol w="1943911"/>
                <a:gridCol w="1943911"/>
                <a:gridCol w="1943911"/>
              </a:tblGrid>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0000"/>
                          </a:solidFill>
                          <a:latin typeface="Times New Roman" pitchFamily="18" charset="0"/>
                        </a:rPr>
                        <a:t>Bad Condition</a:t>
                      </a:r>
                      <a:endParaRPr lang="en-US" dirty="0" smtClean="0"/>
                    </a:p>
                  </a:txBody>
                  <a:tcPr/>
                </a:tc>
                <a:tc>
                  <a:txBody>
                    <a:bodyPr/>
                    <a:lstStyle/>
                    <a:p>
                      <a:endParaRPr lang="en-US" dirty="0"/>
                    </a:p>
                  </a:txBody>
                  <a:tcPr/>
                </a:tc>
                <a:tc>
                  <a:txBody>
                    <a:bodyPr/>
                    <a:lstStyle/>
                    <a:p>
                      <a:endParaRPr lang="en-US" dirty="0"/>
                    </a:p>
                  </a:txBody>
                  <a:tcPr/>
                </a:tc>
                <a:tc>
                  <a:txBody>
                    <a:bodyPr/>
                    <a:lstStyle/>
                    <a:p>
                      <a:endParaRPr lang="en-US" dirty="0"/>
                    </a:p>
                  </a:txBody>
                  <a:tcPr/>
                </a:tc>
              </a:tr>
              <a:tr h="243840">
                <a:tc>
                  <a:txBody>
                    <a:bodyPr/>
                    <a:lstStyle/>
                    <a:p>
                      <a:r>
                        <a:rPr lang="en-US" dirty="0" smtClean="0"/>
                        <a:t>Hospital A</a:t>
                      </a:r>
                      <a:endParaRPr lang="en-US" b="0" dirty="0"/>
                    </a:p>
                  </a:txBody>
                  <a:tcPr/>
                </a:tc>
                <a:tc>
                  <a:txBody>
                    <a:bodyPr/>
                    <a:lstStyle/>
                    <a:p>
                      <a:r>
                        <a:rPr lang="en-US" b="0" dirty="0" smtClean="0"/>
                        <a:t>8</a:t>
                      </a:r>
                      <a:endParaRPr lang="en-US" b="0" dirty="0"/>
                    </a:p>
                  </a:txBody>
                  <a:tcPr/>
                </a:tc>
                <a:tc>
                  <a:txBody>
                    <a:bodyPr/>
                    <a:lstStyle/>
                    <a:p>
                      <a:r>
                        <a:rPr lang="en-US" b="0" dirty="0" smtClean="0"/>
                        <a:t>192</a:t>
                      </a:r>
                      <a:endParaRPr lang="en-US" b="0" dirty="0"/>
                    </a:p>
                  </a:txBody>
                  <a:tcPr/>
                </a:tc>
                <a:tc>
                  <a:txBody>
                    <a:bodyPr/>
                    <a:lstStyle/>
                    <a:p>
                      <a:r>
                        <a:rPr lang="en-US" b="1" dirty="0" smtClean="0">
                          <a:solidFill>
                            <a:srgbClr val="FF0000"/>
                          </a:solidFill>
                        </a:rPr>
                        <a:t>4.0</a:t>
                      </a:r>
                      <a:endParaRPr lang="en-US" b="1" dirty="0">
                        <a:solidFill>
                          <a:srgbClr val="FF000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Hospital B</a:t>
                      </a:r>
                      <a:endParaRPr lang="en-US" b="0" dirty="0" smtClean="0"/>
                    </a:p>
                  </a:txBody>
                  <a:tcPr/>
                </a:tc>
                <a:tc>
                  <a:txBody>
                    <a:bodyPr/>
                    <a:lstStyle/>
                    <a:p>
                      <a:r>
                        <a:rPr lang="en-US" b="0" dirty="0" smtClean="0"/>
                        <a:t>57</a:t>
                      </a:r>
                      <a:endParaRPr lang="en-US" b="0" dirty="0"/>
                    </a:p>
                  </a:txBody>
                  <a:tcPr/>
                </a:tc>
                <a:tc>
                  <a:txBody>
                    <a:bodyPr/>
                    <a:lstStyle/>
                    <a:p>
                      <a:r>
                        <a:rPr lang="en-US" b="0" dirty="0" smtClean="0"/>
                        <a:t>1443</a:t>
                      </a:r>
                      <a:endParaRPr lang="en-US" b="0" dirty="0"/>
                    </a:p>
                  </a:txBody>
                  <a:tcPr/>
                </a:tc>
                <a:tc>
                  <a:txBody>
                    <a:bodyPr/>
                    <a:lstStyle/>
                    <a:p>
                      <a:r>
                        <a:rPr lang="en-US" b="1" dirty="0" smtClean="0">
                          <a:solidFill>
                            <a:srgbClr val="0070C0"/>
                          </a:solidFill>
                        </a:rPr>
                        <a:t>3.8</a:t>
                      </a:r>
                      <a:endParaRPr lang="en-US" b="1" dirty="0">
                        <a:solidFill>
                          <a:srgbClr val="0070C0"/>
                        </a:solidFill>
                      </a:endParaRPr>
                    </a:p>
                  </a:txBody>
                  <a:tcPr/>
                </a:tc>
              </a:tr>
            </a:tbl>
          </a:graphicData>
        </a:graphic>
      </p:graphicFrame>
      <p:sp>
        <p:nvSpPr>
          <p:cNvPr id="3" name="TextBox 2"/>
          <p:cNvSpPr txBox="1"/>
          <p:nvPr/>
        </p:nvSpPr>
        <p:spPr>
          <a:xfrm>
            <a:off x="457200" y="6400800"/>
            <a:ext cx="8482322" cy="276999"/>
          </a:xfrm>
          <a:prstGeom prst="rect">
            <a:avLst/>
          </a:prstGeom>
          <a:noFill/>
        </p:spPr>
        <p:txBody>
          <a:bodyPr wrap="none" rtlCol="0">
            <a:spAutoFit/>
          </a:bodyPr>
          <a:lstStyle/>
          <a:p>
            <a:r>
              <a:rPr lang="en-US" sz="1200" b="1" dirty="0" smtClean="0"/>
              <a:t># Hospital A Good Condition = </a:t>
            </a:r>
            <a:r>
              <a:rPr lang="en-US" sz="1200" b="1" dirty="0"/>
              <a:t># Hospital </a:t>
            </a:r>
            <a:r>
              <a:rPr lang="en-US" sz="1200" b="1" dirty="0" smtClean="0"/>
              <a:t>A Bad </a:t>
            </a:r>
            <a:r>
              <a:rPr lang="en-US" sz="1200" b="1" dirty="0"/>
              <a:t>Condition </a:t>
            </a:r>
            <a:r>
              <a:rPr lang="en-US" sz="1200" b="1" dirty="0" smtClean="0"/>
              <a:t>= 200, </a:t>
            </a:r>
            <a:r>
              <a:rPr lang="en-US" sz="1200" b="1" dirty="0"/>
              <a:t># Hospital B</a:t>
            </a:r>
            <a:r>
              <a:rPr lang="en-US" sz="1200" b="1" dirty="0" smtClean="0"/>
              <a:t> </a:t>
            </a:r>
            <a:r>
              <a:rPr lang="en-US" sz="1200" b="1" dirty="0"/>
              <a:t>Good Condition = # Hospital B</a:t>
            </a:r>
            <a:r>
              <a:rPr lang="en-US" sz="1200" b="1" dirty="0" smtClean="0"/>
              <a:t> </a:t>
            </a:r>
            <a:r>
              <a:rPr lang="en-US" sz="1200" b="1" dirty="0"/>
              <a:t>Bad Condition = </a:t>
            </a:r>
            <a:r>
              <a:rPr lang="en-US" sz="1200" b="1" dirty="0" smtClean="0"/>
              <a:t>1500 </a:t>
            </a:r>
            <a:endParaRPr lang="en-US" sz="1200" b="1" dirty="0"/>
          </a:p>
        </p:txBody>
      </p:sp>
    </p:spTree>
    <p:extLst>
      <p:ext uri="{BB962C8B-B14F-4D97-AF65-F5344CB8AC3E}">
        <p14:creationId xmlns:p14="http://schemas.microsoft.com/office/powerpoint/2010/main" val="3977307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r>
              <a:rPr lang="en-US" sz="3600" dirty="0" smtClean="0"/>
              <a:t>Conditions when Simpson’s Paradox will not occur:</a:t>
            </a:r>
            <a:r>
              <a:rPr lang="en-US" dirty="0" smtClean="0"/>
              <a:t/>
            </a:r>
            <a:br>
              <a:rPr lang="en-US" dirty="0" smtClean="0"/>
            </a:br>
            <a:r>
              <a:rPr lang="en-US" sz="3600" dirty="0" smtClean="0"/>
              <a:t>Rates are the same</a:t>
            </a:r>
            <a:endParaRPr lang="en-US" sz="3600" dirty="0"/>
          </a:p>
        </p:txBody>
      </p:sp>
      <p:graphicFrame>
        <p:nvGraphicFramePr>
          <p:cNvPr id="4" name="Content Placeholder 3"/>
          <p:cNvGraphicFramePr>
            <a:graphicFrameLocks/>
          </p:cNvGraphicFramePr>
          <p:nvPr>
            <p:extLst>
              <p:ext uri="{D42A27DB-BD31-4B8C-83A1-F6EECF244321}">
                <p14:modId xmlns:p14="http://schemas.microsoft.com/office/powerpoint/2010/main" val="450304324"/>
              </p:ext>
            </p:extLst>
          </p:nvPr>
        </p:nvGraphicFramePr>
        <p:xfrm>
          <a:off x="457201" y="1981200"/>
          <a:ext cx="8382001" cy="1371600"/>
        </p:xfrm>
        <a:graphic>
          <a:graphicData uri="http://schemas.openxmlformats.org/drawingml/2006/table">
            <a:tbl>
              <a:tblPr firstRow="1" bandRow="1">
                <a:tableStyleId>{9D7B26C5-4107-4FEC-AEDC-1716B250A1EF}</a:tableStyleId>
              </a:tblPr>
              <a:tblGrid>
                <a:gridCol w="2496766"/>
                <a:gridCol w="1961745"/>
                <a:gridCol w="1961745"/>
                <a:gridCol w="1961745"/>
              </a:tblGrid>
              <a:tr h="243840">
                <a:tc>
                  <a:txBody>
                    <a:bodyPr/>
                    <a:lstStyle/>
                    <a:p>
                      <a:endParaRPr lang="en-US" dirty="0" smtClean="0"/>
                    </a:p>
                  </a:txBody>
                  <a:tcPr/>
                </a:tc>
                <a:tc>
                  <a:txBody>
                    <a:bodyPr/>
                    <a:lstStyle/>
                    <a:p>
                      <a:endParaRPr lang="en-US" dirty="0" smtClean="0"/>
                    </a:p>
                    <a:p>
                      <a:r>
                        <a:rPr lang="en-US" dirty="0" smtClean="0"/>
                        <a:t>Died</a:t>
                      </a:r>
                      <a:endParaRPr lang="en-US" dirty="0"/>
                    </a:p>
                  </a:txBody>
                  <a:tcPr/>
                </a:tc>
                <a:tc>
                  <a:txBody>
                    <a:bodyPr/>
                    <a:lstStyle/>
                    <a:p>
                      <a:endParaRPr lang="en-US" dirty="0" smtClean="0"/>
                    </a:p>
                    <a:p>
                      <a:r>
                        <a:rPr lang="en-US" dirty="0" smtClean="0"/>
                        <a:t>Survived</a:t>
                      </a:r>
                      <a:endParaRPr lang="en-US" dirty="0"/>
                    </a:p>
                  </a:txBody>
                  <a:tcPr/>
                </a:tc>
                <a:tc>
                  <a:txBody>
                    <a:bodyPr/>
                    <a:lstStyle/>
                    <a:p>
                      <a:endParaRPr lang="en-US" dirty="0" smtClean="0"/>
                    </a:p>
                    <a:p>
                      <a:r>
                        <a:rPr lang="en-US" dirty="0" smtClean="0"/>
                        <a:t>Death</a:t>
                      </a:r>
                      <a:r>
                        <a:rPr lang="en-US" baseline="0" dirty="0" smtClean="0"/>
                        <a:t> Rate (%)</a:t>
                      </a:r>
                      <a:endParaRPr lang="en-US" dirty="0"/>
                    </a:p>
                  </a:txBody>
                  <a:tcPr/>
                </a:tc>
              </a:tr>
              <a:tr h="243840">
                <a:tc>
                  <a:txBody>
                    <a:bodyPr/>
                    <a:lstStyle/>
                    <a:p>
                      <a:r>
                        <a:rPr lang="en-US" dirty="0" smtClean="0"/>
                        <a:t>Hospital C</a:t>
                      </a:r>
                      <a:endParaRPr lang="en-US" b="0" dirty="0"/>
                    </a:p>
                  </a:txBody>
                  <a:tcPr/>
                </a:tc>
                <a:tc>
                  <a:txBody>
                    <a:bodyPr/>
                    <a:lstStyle/>
                    <a:p>
                      <a:r>
                        <a:rPr lang="en-US" b="0" dirty="0" smtClean="0"/>
                        <a:t>32</a:t>
                      </a:r>
                      <a:endParaRPr lang="en-US" b="0" dirty="0"/>
                    </a:p>
                  </a:txBody>
                  <a:tcPr/>
                </a:tc>
                <a:tc>
                  <a:txBody>
                    <a:bodyPr/>
                    <a:lstStyle/>
                    <a:p>
                      <a:r>
                        <a:rPr lang="en-US" b="0" dirty="0" smtClean="0"/>
                        <a:t>784</a:t>
                      </a:r>
                      <a:endParaRPr lang="en-US" b="0" dirty="0"/>
                    </a:p>
                  </a:txBody>
                  <a:tcPr/>
                </a:tc>
                <a:tc>
                  <a:txBody>
                    <a:bodyPr/>
                    <a:lstStyle/>
                    <a:p>
                      <a:r>
                        <a:rPr lang="en-US" b="1" dirty="0" smtClean="0">
                          <a:solidFill>
                            <a:srgbClr val="FF0000"/>
                          </a:solidFill>
                        </a:rPr>
                        <a:t>4.0</a:t>
                      </a:r>
                      <a:endParaRPr lang="en-US" b="1" dirty="0">
                        <a:solidFill>
                          <a:srgbClr val="FF000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Hospital D</a:t>
                      </a:r>
                      <a:endParaRPr lang="en-US" b="0" dirty="0" smtClean="0"/>
                    </a:p>
                  </a:txBody>
                  <a:tcPr/>
                </a:tc>
                <a:tc>
                  <a:txBody>
                    <a:bodyPr/>
                    <a:lstStyle/>
                    <a:p>
                      <a:r>
                        <a:rPr lang="en-US" b="0" dirty="0" smtClean="0"/>
                        <a:t>95</a:t>
                      </a:r>
                      <a:endParaRPr lang="en-US" b="0" dirty="0"/>
                    </a:p>
                  </a:txBody>
                  <a:tcPr/>
                </a:tc>
                <a:tc>
                  <a:txBody>
                    <a:bodyPr/>
                    <a:lstStyle/>
                    <a:p>
                      <a:r>
                        <a:rPr lang="en-US" b="0" dirty="0" smtClean="0"/>
                        <a:t>2405</a:t>
                      </a:r>
                      <a:endParaRPr lang="en-US" b="0" dirty="0"/>
                    </a:p>
                  </a:txBody>
                  <a:tcPr/>
                </a:tc>
                <a:tc>
                  <a:txBody>
                    <a:bodyPr/>
                    <a:lstStyle/>
                    <a:p>
                      <a:r>
                        <a:rPr lang="en-US" b="1" dirty="0" smtClean="0">
                          <a:solidFill>
                            <a:srgbClr val="0070C0"/>
                          </a:solidFill>
                        </a:rPr>
                        <a:t>3.8</a:t>
                      </a:r>
                      <a:endParaRPr lang="en-US" b="1" dirty="0">
                        <a:solidFill>
                          <a:srgbClr val="0070C0"/>
                        </a:solidFill>
                      </a:endParaRPr>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406977045"/>
              </p:ext>
            </p:extLst>
          </p:nvPr>
        </p:nvGraphicFramePr>
        <p:xfrm>
          <a:off x="457201" y="3505200"/>
          <a:ext cx="8382001" cy="1173480"/>
        </p:xfrm>
        <a:graphic>
          <a:graphicData uri="http://schemas.openxmlformats.org/drawingml/2006/table">
            <a:tbl>
              <a:tblPr firstRow="1" bandRow="1">
                <a:tableStyleId>{9D7B26C5-4107-4FEC-AEDC-1716B250A1EF}</a:tableStyleId>
              </a:tblPr>
              <a:tblGrid>
                <a:gridCol w="2496766"/>
                <a:gridCol w="1961745"/>
                <a:gridCol w="1961745"/>
                <a:gridCol w="1961745"/>
              </a:tblGrid>
              <a:tr h="391160">
                <a:tc>
                  <a:txBody>
                    <a:bodyPr/>
                    <a:lstStyle/>
                    <a:p>
                      <a:r>
                        <a:rPr lang="en-US" sz="1800" b="1" dirty="0" smtClean="0">
                          <a:solidFill>
                            <a:srgbClr val="000000"/>
                          </a:solidFill>
                          <a:latin typeface="Times New Roman" pitchFamily="18" charset="0"/>
                        </a:rPr>
                        <a:t>Good Condition</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dirty="0" smtClean="0"/>
                        <a:t>Hospital C</a:t>
                      </a:r>
                      <a:endParaRPr lang="en-US" b="0" dirty="0"/>
                    </a:p>
                  </a:txBody>
                  <a:tcPr/>
                </a:tc>
                <a:tc>
                  <a:txBody>
                    <a:bodyPr/>
                    <a:lstStyle/>
                    <a:p>
                      <a:r>
                        <a:rPr lang="en-US" b="0" dirty="0" smtClean="0"/>
                        <a:t>24</a:t>
                      </a:r>
                    </a:p>
                  </a:txBody>
                  <a:tcPr/>
                </a:tc>
                <a:tc>
                  <a:txBody>
                    <a:bodyPr/>
                    <a:lstStyle/>
                    <a:p>
                      <a:r>
                        <a:rPr lang="en-US" b="0" dirty="0" smtClean="0">
                          <a:solidFill>
                            <a:schemeClr val="tx1"/>
                          </a:solidFill>
                        </a:rPr>
                        <a:t>576</a:t>
                      </a:r>
                      <a:endParaRPr lang="en-US" b="0" dirty="0">
                        <a:solidFill>
                          <a:schemeClr val="tx1"/>
                        </a:solidFill>
                      </a:endParaRPr>
                    </a:p>
                  </a:txBody>
                  <a:tcPr/>
                </a:tc>
                <a:tc>
                  <a:txBody>
                    <a:bodyPr/>
                    <a:lstStyle/>
                    <a:p>
                      <a:r>
                        <a:rPr lang="en-US" b="1" dirty="0" smtClean="0">
                          <a:solidFill>
                            <a:srgbClr val="FF0000"/>
                          </a:solidFill>
                        </a:rPr>
                        <a:t>4.0</a:t>
                      </a:r>
                      <a:endParaRPr lang="en-US" b="1" dirty="0">
                        <a:solidFill>
                          <a:srgbClr val="FF0000"/>
                        </a:solidFill>
                      </a:endParaRPr>
                    </a:p>
                  </a:txBody>
                  <a:tcPr/>
                </a:tc>
              </a:tr>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Hospital D</a:t>
                      </a:r>
                      <a:endParaRPr lang="en-US" b="0" dirty="0" smtClean="0"/>
                    </a:p>
                  </a:txBody>
                  <a:tcPr/>
                </a:tc>
                <a:tc>
                  <a:txBody>
                    <a:bodyPr/>
                    <a:lstStyle/>
                    <a:p>
                      <a:r>
                        <a:rPr lang="en-US" b="0" dirty="0" smtClean="0"/>
                        <a:t>38</a:t>
                      </a:r>
                      <a:endParaRPr lang="en-US" b="0" dirty="0"/>
                    </a:p>
                  </a:txBody>
                  <a:tcPr/>
                </a:tc>
                <a:tc>
                  <a:txBody>
                    <a:bodyPr/>
                    <a:lstStyle/>
                    <a:p>
                      <a:r>
                        <a:rPr lang="en-US" b="0" dirty="0" smtClean="0"/>
                        <a:t>962</a:t>
                      </a:r>
                      <a:endParaRPr lang="en-US" b="0" dirty="0"/>
                    </a:p>
                  </a:txBody>
                  <a:tcPr/>
                </a:tc>
                <a:tc>
                  <a:txBody>
                    <a:bodyPr/>
                    <a:lstStyle/>
                    <a:p>
                      <a:r>
                        <a:rPr lang="en-US" b="1" dirty="0" smtClean="0">
                          <a:solidFill>
                            <a:srgbClr val="0070C0"/>
                          </a:solidFill>
                        </a:rPr>
                        <a:t>3.8</a:t>
                      </a:r>
                      <a:endParaRPr lang="en-US" b="1" dirty="0">
                        <a:solidFill>
                          <a:srgbClr val="0070C0"/>
                        </a:solidFill>
                      </a:endParaRPr>
                    </a:p>
                  </a:txBody>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2891649798"/>
              </p:ext>
            </p:extLst>
          </p:nvPr>
        </p:nvGraphicFramePr>
        <p:xfrm>
          <a:off x="457201" y="4876800"/>
          <a:ext cx="8382001" cy="1097280"/>
        </p:xfrm>
        <a:graphic>
          <a:graphicData uri="http://schemas.openxmlformats.org/drawingml/2006/table">
            <a:tbl>
              <a:tblPr firstRow="1" bandRow="1">
                <a:tableStyleId>{9D7B26C5-4107-4FEC-AEDC-1716B250A1EF}</a:tableStyleId>
              </a:tblPr>
              <a:tblGrid>
                <a:gridCol w="2496766"/>
                <a:gridCol w="1961745"/>
                <a:gridCol w="1961745"/>
                <a:gridCol w="1961745"/>
              </a:tblGrid>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0000"/>
                          </a:solidFill>
                          <a:latin typeface="Times New Roman" pitchFamily="18" charset="0"/>
                        </a:rPr>
                        <a:t>Bad Condition</a:t>
                      </a:r>
                      <a:endParaRPr lang="en-US" dirty="0" smtClean="0"/>
                    </a:p>
                  </a:txBody>
                  <a:tcPr/>
                </a:tc>
                <a:tc>
                  <a:txBody>
                    <a:bodyPr/>
                    <a:lstStyle/>
                    <a:p>
                      <a:endParaRPr lang="en-US" dirty="0"/>
                    </a:p>
                  </a:txBody>
                  <a:tcPr/>
                </a:tc>
                <a:tc>
                  <a:txBody>
                    <a:bodyPr/>
                    <a:lstStyle/>
                    <a:p>
                      <a:endParaRPr lang="en-US" dirty="0"/>
                    </a:p>
                  </a:txBody>
                  <a:tcPr/>
                </a:tc>
                <a:tc>
                  <a:txBody>
                    <a:bodyPr/>
                    <a:lstStyle/>
                    <a:p>
                      <a:endParaRPr lang="en-US" dirty="0"/>
                    </a:p>
                  </a:txBody>
                  <a:tcPr/>
                </a:tc>
              </a:tr>
              <a:tr h="243840">
                <a:tc>
                  <a:txBody>
                    <a:bodyPr/>
                    <a:lstStyle/>
                    <a:p>
                      <a:r>
                        <a:rPr lang="en-US" dirty="0" smtClean="0"/>
                        <a:t>Hospital C</a:t>
                      </a:r>
                      <a:endParaRPr lang="en-US" b="0" dirty="0"/>
                    </a:p>
                  </a:txBody>
                  <a:tcPr/>
                </a:tc>
                <a:tc>
                  <a:txBody>
                    <a:bodyPr/>
                    <a:lstStyle/>
                    <a:p>
                      <a:r>
                        <a:rPr lang="en-US" b="0" dirty="0" smtClean="0"/>
                        <a:t>8</a:t>
                      </a:r>
                      <a:endParaRPr lang="en-US" b="0" dirty="0"/>
                    </a:p>
                  </a:txBody>
                  <a:tcPr/>
                </a:tc>
                <a:tc>
                  <a:txBody>
                    <a:bodyPr/>
                    <a:lstStyle/>
                    <a:p>
                      <a:r>
                        <a:rPr lang="en-US" b="0" dirty="0" smtClean="0"/>
                        <a:t>192</a:t>
                      </a:r>
                      <a:endParaRPr lang="en-US" b="0" dirty="0"/>
                    </a:p>
                  </a:txBody>
                  <a:tcPr/>
                </a:tc>
                <a:tc>
                  <a:txBody>
                    <a:bodyPr/>
                    <a:lstStyle/>
                    <a:p>
                      <a:r>
                        <a:rPr lang="en-US" b="1" dirty="0" smtClean="0">
                          <a:solidFill>
                            <a:srgbClr val="FF0000"/>
                          </a:solidFill>
                        </a:rPr>
                        <a:t>4.0</a:t>
                      </a:r>
                      <a:endParaRPr lang="en-US" b="1" dirty="0">
                        <a:solidFill>
                          <a:srgbClr val="FF000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Hospital D</a:t>
                      </a:r>
                      <a:endParaRPr lang="en-US" b="0" dirty="0" smtClean="0"/>
                    </a:p>
                  </a:txBody>
                  <a:tcPr/>
                </a:tc>
                <a:tc>
                  <a:txBody>
                    <a:bodyPr/>
                    <a:lstStyle/>
                    <a:p>
                      <a:r>
                        <a:rPr lang="en-US" b="0" dirty="0" smtClean="0"/>
                        <a:t>57</a:t>
                      </a:r>
                      <a:endParaRPr lang="en-US" b="0" dirty="0"/>
                    </a:p>
                  </a:txBody>
                  <a:tcPr/>
                </a:tc>
                <a:tc>
                  <a:txBody>
                    <a:bodyPr/>
                    <a:lstStyle/>
                    <a:p>
                      <a:r>
                        <a:rPr lang="en-US" b="0" dirty="0" smtClean="0"/>
                        <a:t>1443</a:t>
                      </a:r>
                      <a:endParaRPr lang="en-US" b="0" dirty="0"/>
                    </a:p>
                  </a:txBody>
                  <a:tcPr/>
                </a:tc>
                <a:tc>
                  <a:txBody>
                    <a:bodyPr/>
                    <a:lstStyle/>
                    <a:p>
                      <a:r>
                        <a:rPr lang="en-US" b="1" dirty="0" smtClean="0">
                          <a:solidFill>
                            <a:srgbClr val="0070C0"/>
                          </a:solidFill>
                        </a:rPr>
                        <a:t>3.8</a:t>
                      </a:r>
                      <a:endParaRPr lang="en-US" b="1" dirty="0">
                        <a:solidFill>
                          <a:srgbClr val="0070C0"/>
                        </a:solidFill>
                      </a:endParaRPr>
                    </a:p>
                  </a:txBody>
                  <a:tcPr/>
                </a:tc>
              </a:tr>
            </a:tbl>
          </a:graphicData>
        </a:graphic>
      </p:graphicFrame>
    </p:spTree>
    <p:extLst>
      <p:ext uri="{BB962C8B-B14F-4D97-AF65-F5344CB8AC3E}">
        <p14:creationId xmlns:p14="http://schemas.microsoft.com/office/powerpoint/2010/main" val="1900584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t>
            </a:r>
            <a:r>
              <a:rPr lang="en-US" dirty="0" smtClean="0"/>
              <a:t>xamples of Simpson’s Paradox in the Literature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22943723"/>
              </p:ext>
            </p:extLst>
          </p:nvPr>
        </p:nvGraphicFramePr>
        <p:xfrm>
          <a:off x="457200" y="1523999"/>
          <a:ext cx="8229600" cy="5011234"/>
        </p:xfrm>
        <a:graphic>
          <a:graphicData uri="http://schemas.openxmlformats.org/drawingml/2006/table">
            <a:tbl>
              <a:tblPr firstRow="1" bandRow="1">
                <a:tableStyleId>{5C22544A-7EE6-4342-B048-85BDC9FD1C3A}</a:tableStyleId>
              </a:tblPr>
              <a:tblGrid>
                <a:gridCol w="1645920"/>
                <a:gridCol w="1097280"/>
                <a:gridCol w="1752600"/>
                <a:gridCol w="1905000"/>
                <a:gridCol w="1828800"/>
              </a:tblGrid>
              <a:tr h="677482">
                <a:tc>
                  <a:txBody>
                    <a:bodyPr/>
                    <a:lstStyle/>
                    <a:p>
                      <a:r>
                        <a:rPr lang="en-US" sz="1600" dirty="0" smtClean="0"/>
                        <a:t>Study</a:t>
                      </a:r>
                      <a:r>
                        <a:rPr lang="en-US" sz="1600" baseline="0" dirty="0" smtClean="0"/>
                        <a:t> Type</a:t>
                      </a:r>
                      <a:endParaRPr lang="en-US" sz="1600" dirty="0"/>
                    </a:p>
                  </a:txBody>
                  <a:tcPr/>
                </a:tc>
                <a:tc>
                  <a:txBody>
                    <a:bodyPr/>
                    <a:lstStyle/>
                    <a:p>
                      <a:r>
                        <a:rPr lang="en-US" sz="1600" dirty="0" smtClean="0"/>
                        <a:t>Author</a:t>
                      </a:r>
                      <a:endParaRPr lang="en-US" sz="1600" dirty="0"/>
                    </a:p>
                  </a:txBody>
                  <a:tcPr/>
                </a:tc>
                <a:tc>
                  <a:txBody>
                    <a:bodyPr/>
                    <a:lstStyle/>
                    <a:p>
                      <a:r>
                        <a:rPr lang="en-US" sz="1600" dirty="0" smtClean="0"/>
                        <a:t>Dependent</a:t>
                      </a:r>
                      <a:r>
                        <a:rPr lang="en-US" sz="1600" baseline="0" dirty="0" smtClean="0"/>
                        <a:t> Variable</a:t>
                      </a:r>
                      <a:endParaRPr lang="en-US" sz="1600" dirty="0"/>
                    </a:p>
                  </a:txBody>
                  <a:tcPr/>
                </a:tc>
                <a:tc>
                  <a:txBody>
                    <a:bodyPr/>
                    <a:lstStyle/>
                    <a:p>
                      <a:r>
                        <a:rPr lang="en-US" sz="1600" dirty="0" smtClean="0"/>
                        <a:t>Independent Variable</a:t>
                      </a:r>
                      <a:endParaRPr lang="en-US" sz="1600" dirty="0"/>
                    </a:p>
                  </a:txBody>
                  <a:tcPr/>
                </a:tc>
                <a:tc>
                  <a:txBody>
                    <a:bodyPr/>
                    <a:lstStyle/>
                    <a:p>
                      <a:r>
                        <a:rPr lang="en-US" sz="1600" dirty="0" smtClean="0"/>
                        <a:t>Stratification Variable</a:t>
                      </a:r>
                      <a:endParaRPr lang="en-US" sz="1600" dirty="0"/>
                    </a:p>
                  </a:txBody>
                  <a:tcPr/>
                </a:tc>
              </a:tr>
              <a:tr h="371831">
                <a:tc>
                  <a:txBody>
                    <a:bodyPr/>
                    <a:lstStyle/>
                    <a:p>
                      <a:r>
                        <a:rPr lang="en-US" sz="1600" dirty="0" smtClean="0"/>
                        <a:t>Epidemiological</a:t>
                      </a:r>
                    </a:p>
                  </a:txBody>
                  <a:tcPr/>
                </a:tc>
                <a:tc>
                  <a:txBody>
                    <a:bodyPr/>
                    <a:lstStyle/>
                    <a:p>
                      <a:r>
                        <a:rPr lang="en-US" sz="1600" dirty="0" smtClean="0"/>
                        <a:t>Cohen</a:t>
                      </a:r>
                      <a:endParaRPr lang="en-US" sz="1600" dirty="0"/>
                    </a:p>
                  </a:txBody>
                  <a:tcPr/>
                </a:tc>
                <a:tc>
                  <a:txBody>
                    <a:bodyPr/>
                    <a:lstStyle/>
                    <a:p>
                      <a:r>
                        <a:rPr lang="en-US" sz="1600" dirty="0" smtClean="0"/>
                        <a:t>death</a:t>
                      </a:r>
                      <a:endParaRPr lang="en-US" sz="1600" dirty="0"/>
                    </a:p>
                  </a:txBody>
                  <a:tcPr/>
                </a:tc>
                <a:tc>
                  <a:txBody>
                    <a:bodyPr/>
                    <a:lstStyle/>
                    <a:p>
                      <a:r>
                        <a:rPr lang="en-US" sz="1600" dirty="0" smtClean="0"/>
                        <a:t>location</a:t>
                      </a:r>
                      <a:endParaRPr lang="en-US" sz="1600" dirty="0"/>
                    </a:p>
                  </a:txBody>
                  <a:tcPr/>
                </a:tc>
                <a:tc>
                  <a:txBody>
                    <a:bodyPr/>
                    <a:lstStyle/>
                    <a:p>
                      <a:r>
                        <a:rPr lang="en-US" sz="1600" dirty="0" smtClean="0"/>
                        <a:t>race</a:t>
                      </a:r>
                      <a:endParaRPr lang="en-US" sz="1600" dirty="0"/>
                    </a:p>
                  </a:txBody>
                  <a:tcPr/>
                </a:tc>
              </a:tr>
              <a:tr h="677482">
                <a:tc>
                  <a:txBody>
                    <a:bodyPr/>
                    <a:lstStyle/>
                    <a:p>
                      <a:r>
                        <a:rPr lang="en-US" sz="1600" dirty="0" smtClean="0"/>
                        <a:t>Epidemiological</a:t>
                      </a:r>
                    </a:p>
                  </a:txBody>
                  <a:tcPr/>
                </a:tc>
                <a:tc>
                  <a:txBody>
                    <a:bodyPr/>
                    <a:lstStyle/>
                    <a:p>
                      <a:r>
                        <a:rPr lang="en-US" sz="1600" dirty="0" smtClean="0"/>
                        <a:t>Morrell</a:t>
                      </a:r>
                      <a:endParaRPr lang="en-US" sz="1600" dirty="0"/>
                    </a:p>
                  </a:txBody>
                  <a:tcPr/>
                </a:tc>
                <a:tc>
                  <a:txBody>
                    <a:bodyPr/>
                    <a:lstStyle/>
                    <a:p>
                      <a:r>
                        <a:rPr lang="en-US" sz="1600" dirty="0" smtClean="0"/>
                        <a:t>medical aid</a:t>
                      </a:r>
                      <a:endParaRPr lang="en-US" sz="1600" dirty="0"/>
                    </a:p>
                  </a:txBody>
                  <a:tcPr/>
                </a:tc>
                <a:tc>
                  <a:txBody>
                    <a:bodyPr/>
                    <a:lstStyle/>
                    <a:p>
                      <a:r>
                        <a:rPr lang="en-US" sz="1600" dirty="0" smtClean="0"/>
                        <a:t>children</a:t>
                      </a:r>
                      <a:r>
                        <a:rPr lang="en-US" sz="1600" baseline="0" dirty="0" smtClean="0"/>
                        <a:t> (followed, not followed)</a:t>
                      </a:r>
                      <a:endParaRPr lang="en-US" sz="1600" dirty="0"/>
                    </a:p>
                  </a:txBody>
                  <a:tcPr/>
                </a:tc>
                <a:tc>
                  <a:txBody>
                    <a:bodyPr/>
                    <a:lstStyle/>
                    <a:p>
                      <a:r>
                        <a:rPr lang="en-US" sz="1600" dirty="0" smtClean="0"/>
                        <a:t>race</a:t>
                      </a:r>
                      <a:endParaRPr lang="en-US" sz="1600" dirty="0"/>
                    </a:p>
                  </a:txBody>
                  <a:tcPr/>
                </a:tc>
              </a:tr>
              <a:tr h="677482">
                <a:tc>
                  <a:txBody>
                    <a:bodyPr/>
                    <a:lstStyle/>
                    <a:p>
                      <a:r>
                        <a:rPr lang="en-US" sz="1600" dirty="0" smtClean="0"/>
                        <a:t>Epidemiological</a:t>
                      </a:r>
                      <a:endParaRPr lang="en-US" sz="1600" dirty="0"/>
                    </a:p>
                  </a:txBody>
                  <a:tcPr/>
                </a:tc>
                <a:tc>
                  <a:txBody>
                    <a:bodyPr/>
                    <a:lstStyle/>
                    <a:p>
                      <a:r>
                        <a:rPr lang="en-US" sz="1600" dirty="0" smtClean="0"/>
                        <a:t>Severijnen </a:t>
                      </a:r>
                      <a:endParaRPr lang="en-US" sz="1600" dirty="0"/>
                    </a:p>
                  </a:txBody>
                  <a:tcPr/>
                </a:tc>
                <a:tc>
                  <a:txBody>
                    <a:bodyPr/>
                    <a:lstStyle/>
                    <a:p>
                      <a:r>
                        <a:rPr lang="en-US" sz="1600" dirty="0" smtClean="0"/>
                        <a:t>urinary tract infection</a:t>
                      </a:r>
                      <a:endParaRPr lang="en-US" sz="1600" b="1" dirty="0"/>
                    </a:p>
                  </a:txBody>
                  <a:tcPr/>
                </a:tc>
                <a:tc>
                  <a:txBody>
                    <a:bodyPr/>
                    <a:lstStyle/>
                    <a:p>
                      <a:r>
                        <a:rPr lang="en-US" sz="1600" dirty="0" smtClean="0"/>
                        <a:t>antibiotic prophylaxis (y/n)</a:t>
                      </a:r>
                      <a:endParaRPr lang="en-US" sz="1600" dirty="0"/>
                    </a:p>
                  </a:txBody>
                  <a:tcPr/>
                </a:tc>
                <a:tc>
                  <a:txBody>
                    <a:bodyPr/>
                    <a:lstStyle/>
                    <a:p>
                      <a:r>
                        <a:rPr lang="en-US" sz="1600" dirty="0" smtClean="0"/>
                        <a:t>incidence of urinary tract infection</a:t>
                      </a:r>
                      <a:endParaRPr lang="en-US" sz="1600" b="1" dirty="0"/>
                    </a:p>
                  </a:txBody>
                  <a:tcPr/>
                </a:tc>
              </a:tr>
              <a:tr h="417331">
                <a:tc>
                  <a:txBody>
                    <a:bodyPr/>
                    <a:lstStyle/>
                    <a:p>
                      <a:r>
                        <a:rPr lang="en-US" sz="1600" dirty="0" smtClean="0"/>
                        <a:t>Legal</a:t>
                      </a:r>
                      <a:endParaRPr lang="en-US" sz="1600" dirty="0"/>
                    </a:p>
                  </a:txBody>
                  <a:tcPr/>
                </a:tc>
                <a:tc>
                  <a:txBody>
                    <a:bodyPr/>
                    <a:lstStyle/>
                    <a:p>
                      <a:r>
                        <a:rPr lang="en-US" sz="1600" dirty="0" smtClean="0"/>
                        <a:t>Bickel</a:t>
                      </a:r>
                      <a:endParaRPr lang="en-US" sz="1600" dirty="0"/>
                    </a:p>
                  </a:txBody>
                  <a:tcPr/>
                </a:tc>
                <a:tc>
                  <a:txBody>
                    <a:bodyPr/>
                    <a:lstStyle/>
                    <a:p>
                      <a:r>
                        <a:rPr lang="en-US" sz="1600" dirty="0" smtClean="0"/>
                        <a:t>admission</a:t>
                      </a:r>
                      <a:endParaRPr lang="en-US" sz="1600" dirty="0"/>
                    </a:p>
                  </a:txBody>
                  <a:tcPr/>
                </a:tc>
                <a:tc>
                  <a:txBody>
                    <a:bodyPr/>
                    <a:lstStyle/>
                    <a:p>
                      <a:r>
                        <a:rPr lang="en-US" sz="1600" dirty="0" smtClean="0"/>
                        <a:t>gender</a:t>
                      </a:r>
                      <a:endParaRPr lang="en-US" sz="1600" dirty="0"/>
                    </a:p>
                  </a:txBody>
                  <a:tcPr/>
                </a:tc>
                <a:tc>
                  <a:txBody>
                    <a:bodyPr/>
                    <a:lstStyle/>
                    <a:p>
                      <a:r>
                        <a:rPr lang="en-US" sz="1600" dirty="0" smtClean="0"/>
                        <a:t>department</a:t>
                      </a:r>
                      <a:endParaRPr lang="en-US" sz="1600" dirty="0"/>
                    </a:p>
                  </a:txBody>
                  <a:tcPr/>
                </a:tc>
              </a:tr>
              <a:tr h="417331">
                <a:tc>
                  <a:txBody>
                    <a:bodyPr/>
                    <a:lstStyle/>
                    <a:p>
                      <a:r>
                        <a:rPr lang="en-US" sz="1600" dirty="0" smtClean="0"/>
                        <a:t>Legal</a:t>
                      </a:r>
                      <a:endParaRPr lang="en-US" sz="1600" dirty="0"/>
                    </a:p>
                  </a:txBody>
                  <a:tcPr/>
                </a:tc>
                <a:tc>
                  <a:txBody>
                    <a:bodyPr/>
                    <a:lstStyle/>
                    <a:p>
                      <a:r>
                        <a:rPr lang="en-US" sz="1600" dirty="0" smtClean="0"/>
                        <a:t>Blume</a:t>
                      </a:r>
                      <a:endParaRPr lang="en-US" sz="1600" dirty="0"/>
                    </a:p>
                  </a:txBody>
                  <a:tcPr/>
                </a:tc>
                <a:tc>
                  <a:txBody>
                    <a:bodyPr/>
                    <a:lstStyle/>
                    <a:p>
                      <a:r>
                        <a:rPr lang="en-US" sz="1600" dirty="0" smtClean="0"/>
                        <a:t>death</a:t>
                      </a:r>
                      <a:r>
                        <a:rPr lang="en-US" sz="1600" baseline="0" dirty="0" smtClean="0"/>
                        <a:t> sentence</a:t>
                      </a:r>
                      <a:endParaRPr lang="en-US" sz="1600" dirty="0"/>
                    </a:p>
                  </a:txBody>
                  <a:tcPr/>
                </a:tc>
                <a:tc>
                  <a:txBody>
                    <a:bodyPr/>
                    <a:lstStyle/>
                    <a:p>
                      <a:r>
                        <a:rPr lang="en-US" sz="1600" dirty="0" smtClean="0"/>
                        <a:t>race</a:t>
                      </a:r>
                      <a:r>
                        <a:rPr lang="en-US" sz="1600" baseline="0" dirty="0" smtClean="0"/>
                        <a:t> of offender</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race</a:t>
                      </a:r>
                      <a:r>
                        <a:rPr lang="en-US" sz="1600" baseline="0" dirty="0" smtClean="0"/>
                        <a:t> of victim</a:t>
                      </a:r>
                      <a:endParaRPr lang="en-US" sz="1600" dirty="0" smtClean="0"/>
                    </a:p>
                  </a:txBody>
                  <a:tcPr/>
                </a:tc>
              </a:tr>
              <a:tr h="677482">
                <a:tc>
                  <a:txBody>
                    <a:bodyPr/>
                    <a:lstStyle/>
                    <a:p>
                      <a:r>
                        <a:rPr lang="en-US" sz="1600" dirty="0" smtClean="0"/>
                        <a:t>Medical</a:t>
                      </a:r>
                      <a:endParaRPr lang="en-US" sz="1600" dirty="0"/>
                    </a:p>
                  </a:txBody>
                  <a:tcPr/>
                </a:tc>
                <a:tc>
                  <a:txBody>
                    <a:bodyPr/>
                    <a:lstStyle/>
                    <a:p>
                      <a:r>
                        <a:rPr lang="en-US" sz="1600" dirty="0" smtClean="0"/>
                        <a:t>Charig</a:t>
                      </a:r>
                      <a:endParaRPr lang="en-US" sz="1600" dirty="0"/>
                    </a:p>
                  </a:txBody>
                  <a:tcPr/>
                </a:tc>
                <a:tc>
                  <a:txBody>
                    <a:bodyPr/>
                    <a:lstStyle/>
                    <a:p>
                      <a:r>
                        <a:rPr lang="en-US" sz="1600" dirty="0" smtClean="0"/>
                        <a:t>success removing kidney stones</a:t>
                      </a:r>
                      <a:endParaRPr lang="en-US" sz="1600" dirty="0"/>
                    </a:p>
                  </a:txBody>
                  <a:tcPr/>
                </a:tc>
                <a:tc>
                  <a:txBody>
                    <a:bodyPr/>
                    <a:lstStyle/>
                    <a:p>
                      <a:r>
                        <a:rPr lang="en-US" sz="1600" dirty="0" smtClean="0"/>
                        <a:t>open surgery or percutaneous </a:t>
                      </a:r>
                      <a:endParaRPr lang="en-US" sz="1600" dirty="0"/>
                    </a:p>
                  </a:txBody>
                  <a:tcPr/>
                </a:tc>
                <a:tc>
                  <a:txBody>
                    <a:bodyPr/>
                    <a:lstStyle/>
                    <a:p>
                      <a:r>
                        <a:rPr lang="en-US" sz="1600" dirty="0" smtClean="0"/>
                        <a:t>kidney</a:t>
                      </a:r>
                      <a:r>
                        <a:rPr lang="en-US" sz="1600" baseline="0" dirty="0" smtClean="0"/>
                        <a:t> stone diameter (&lt;2cm)</a:t>
                      </a:r>
                      <a:endParaRPr lang="en-US" sz="1600" dirty="0"/>
                    </a:p>
                  </a:txBody>
                  <a:tcPr/>
                </a:tc>
              </a:tr>
              <a:tr h="677482">
                <a:tc>
                  <a:txBody>
                    <a:bodyPr/>
                    <a:lstStyle/>
                    <a:p>
                      <a:r>
                        <a:rPr lang="en-US" sz="1600" dirty="0" smtClean="0"/>
                        <a:t>Medical</a:t>
                      </a:r>
                      <a:endParaRPr lang="en-US" sz="1600" dirty="0"/>
                    </a:p>
                  </a:txBody>
                  <a:tcPr/>
                </a:tc>
                <a:tc>
                  <a:txBody>
                    <a:bodyPr/>
                    <a:lstStyle/>
                    <a:p>
                      <a:r>
                        <a:rPr lang="en-US" sz="1600" dirty="0" smtClean="0">
                          <a:solidFill>
                            <a:schemeClr val="tx1"/>
                          </a:solidFill>
                        </a:rPr>
                        <a:t>Gatling</a:t>
                      </a:r>
                      <a:endParaRPr lang="en-US" sz="1600" dirty="0">
                        <a:solidFill>
                          <a:schemeClr val="tx1"/>
                        </a:solidFill>
                      </a:endParaRPr>
                    </a:p>
                  </a:txBody>
                  <a:tcPr/>
                </a:tc>
                <a:tc>
                  <a:txBody>
                    <a:bodyPr/>
                    <a:lstStyle/>
                    <a:p>
                      <a:r>
                        <a:rPr lang="en-US" sz="1600" dirty="0" smtClean="0"/>
                        <a:t>death</a:t>
                      </a:r>
                      <a:endParaRPr lang="en-US" sz="1600" dirty="0"/>
                    </a:p>
                  </a:txBody>
                  <a:tcPr/>
                </a:tc>
                <a:tc>
                  <a:txBody>
                    <a:bodyPr/>
                    <a:lstStyle/>
                    <a:p>
                      <a:r>
                        <a:rPr lang="en-US" sz="1600" dirty="0" smtClean="0"/>
                        <a:t>insulin</a:t>
                      </a:r>
                      <a:r>
                        <a:rPr lang="en-US" sz="1600" baseline="0" dirty="0" smtClean="0"/>
                        <a:t> dependent (y/n)</a:t>
                      </a:r>
                      <a:endParaRPr lang="en-US" sz="1600" dirty="0"/>
                    </a:p>
                  </a:txBody>
                  <a:tcPr/>
                </a:tc>
                <a:tc>
                  <a:txBody>
                    <a:bodyPr/>
                    <a:lstStyle/>
                    <a:p>
                      <a:r>
                        <a:rPr lang="en-US" sz="1600" dirty="0" smtClean="0"/>
                        <a:t>age (&lt;40)</a:t>
                      </a:r>
                      <a:endParaRPr lang="en-US" sz="1600" dirty="0"/>
                    </a:p>
                  </a:txBody>
                  <a:tcPr/>
                </a:tc>
              </a:tr>
              <a:tr h="417331">
                <a:tc>
                  <a:txBody>
                    <a:bodyPr/>
                    <a:lstStyle/>
                    <a:p>
                      <a:r>
                        <a:rPr lang="en-US" sz="1600" dirty="0" smtClean="0"/>
                        <a:t>Psychological</a:t>
                      </a:r>
                      <a:endParaRPr lang="en-US" sz="1600" dirty="0"/>
                    </a:p>
                  </a:txBody>
                  <a:tcPr/>
                </a:tc>
                <a:tc>
                  <a:txBody>
                    <a:bodyPr/>
                    <a:lstStyle/>
                    <a:p>
                      <a:r>
                        <a:rPr lang="en-US" sz="1600" dirty="0" smtClean="0"/>
                        <a:t>Hand</a:t>
                      </a:r>
                      <a:endParaRPr lang="en-US" sz="1600" dirty="0"/>
                    </a:p>
                  </a:txBody>
                  <a:tcPr/>
                </a:tc>
                <a:tc>
                  <a:txBody>
                    <a:bodyPr/>
                    <a:lstStyle/>
                    <a:p>
                      <a:r>
                        <a:rPr lang="en-US" sz="1600" dirty="0" smtClean="0"/>
                        <a:t>percent male</a:t>
                      </a:r>
                      <a:endParaRPr lang="en-US" sz="1600" dirty="0"/>
                    </a:p>
                  </a:txBody>
                  <a:tcPr/>
                </a:tc>
                <a:tc>
                  <a:txBody>
                    <a:bodyPr/>
                    <a:lstStyle/>
                    <a:p>
                      <a:r>
                        <a:rPr lang="en-US" sz="1600" dirty="0" smtClean="0"/>
                        <a:t>year (1970/1975)</a:t>
                      </a:r>
                      <a:endParaRPr lang="en-US" sz="1600" dirty="0"/>
                    </a:p>
                  </a:txBody>
                  <a:tcPr/>
                </a:tc>
                <a:tc>
                  <a:txBody>
                    <a:bodyPr/>
                    <a:lstStyle/>
                    <a:p>
                      <a:r>
                        <a:rPr lang="en-US" sz="1600" dirty="0" smtClean="0"/>
                        <a:t>age (&lt;65)</a:t>
                      </a:r>
                      <a:endParaRPr lang="en-US" sz="1600" dirty="0"/>
                    </a:p>
                  </a:txBody>
                  <a:tcPr/>
                </a:tc>
              </a:tr>
            </a:tbl>
          </a:graphicData>
        </a:graphic>
      </p:graphicFrame>
    </p:spTree>
    <p:extLst>
      <p:ext uri="{BB962C8B-B14F-4D97-AF65-F5344CB8AC3E}">
        <p14:creationId xmlns:p14="http://schemas.microsoft.com/office/powerpoint/2010/main" val="1852781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a:bodyPr>
          <a:lstStyle/>
          <a:p>
            <a:r>
              <a:rPr lang="en-US" sz="2200" dirty="0"/>
              <a:t>Severijnen AJ, Verbrugh HA, Mintjes-de Groot AJ, Vandenbroucke-Grauls CMJE, van Pelt W. Sentinel System for nosocomial Infections in the Netherlands: A Pilot Study. Infect Control Hosp Epidemiol 1997; 18:818–824.</a:t>
            </a:r>
          </a:p>
        </p:txBody>
      </p:sp>
      <p:graphicFrame>
        <p:nvGraphicFramePr>
          <p:cNvPr id="4" name="Content Placeholder 3"/>
          <p:cNvGraphicFramePr>
            <a:graphicFrameLocks/>
          </p:cNvGraphicFramePr>
          <p:nvPr>
            <p:extLst>
              <p:ext uri="{D42A27DB-BD31-4B8C-83A1-F6EECF244321}">
                <p14:modId xmlns:p14="http://schemas.microsoft.com/office/powerpoint/2010/main" val="1564623468"/>
              </p:ext>
            </p:extLst>
          </p:nvPr>
        </p:nvGraphicFramePr>
        <p:xfrm>
          <a:off x="457200" y="1981200"/>
          <a:ext cx="8305800" cy="1371600"/>
        </p:xfrm>
        <a:graphic>
          <a:graphicData uri="http://schemas.openxmlformats.org/drawingml/2006/table">
            <a:tbl>
              <a:tblPr firstRow="1" bandRow="1">
                <a:tableStyleId>{9D7B26C5-4107-4FEC-AEDC-1716B250A1EF}</a:tableStyleId>
              </a:tblPr>
              <a:tblGrid>
                <a:gridCol w="3092585"/>
                <a:gridCol w="1590472"/>
                <a:gridCol w="1678832"/>
                <a:gridCol w="1943911"/>
              </a:tblGrid>
              <a:tr h="243840">
                <a:tc>
                  <a:txBody>
                    <a:bodyPr/>
                    <a:lstStyle/>
                    <a:p>
                      <a:endParaRPr lang="en-US" dirty="0" smtClean="0"/>
                    </a:p>
                    <a:p>
                      <a:r>
                        <a:rPr lang="en-US" sz="1800" dirty="0" smtClean="0"/>
                        <a:t>Low incidence</a:t>
                      </a:r>
                      <a:r>
                        <a:rPr lang="en-US" sz="1800" baseline="0" dirty="0" smtClean="0"/>
                        <a:t> hospitals</a:t>
                      </a:r>
                      <a:endParaRPr lang="en-US" dirty="0"/>
                    </a:p>
                  </a:txBody>
                  <a:tcPr/>
                </a:tc>
                <a:tc>
                  <a:txBody>
                    <a:bodyPr/>
                    <a:lstStyle/>
                    <a:p>
                      <a:endParaRPr lang="en-US" dirty="0" smtClean="0"/>
                    </a:p>
                    <a:p>
                      <a:r>
                        <a:rPr lang="en-US" dirty="0" smtClean="0"/>
                        <a:t>UTI</a:t>
                      </a:r>
                      <a:endParaRPr lang="en-US" dirty="0"/>
                    </a:p>
                  </a:txBody>
                  <a:tcPr/>
                </a:tc>
                <a:tc>
                  <a:txBody>
                    <a:bodyPr/>
                    <a:lstStyle/>
                    <a:p>
                      <a:endParaRPr lang="en-US" dirty="0" smtClean="0"/>
                    </a:p>
                    <a:p>
                      <a:r>
                        <a:rPr lang="en-US" dirty="0" smtClean="0"/>
                        <a:t>No UTI</a:t>
                      </a:r>
                      <a:endParaRPr lang="en-US" dirty="0"/>
                    </a:p>
                  </a:txBody>
                  <a:tcPr/>
                </a:tc>
                <a:tc>
                  <a:txBody>
                    <a:bodyPr/>
                    <a:lstStyle/>
                    <a:p>
                      <a:endParaRPr lang="en-US" dirty="0" smtClean="0"/>
                    </a:p>
                    <a:p>
                      <a:r>
                        <a:rPr lang="en-US" dirty="0" smtClean="0"/>
                        <a:t>% with UTI</a:t>
                      </a:r>
                      <a:endParaRPr lang="en-US" dirty="0"/>
                    </a:p>
                  </a:txBody>
                  <a:tcPr/>
                </a:tc>
              </a:tr>
              <a:tr h="243840">
                <a:tc>
                  <a:txBody>
                    <a:bodyPr/>
                    <a:lstStyle/>
                    <a:p>
                      <a:r>
                        <a:rPr lang="en-US" sz="1800" dirty="0" smtClean="0"/>
                        <a:t>Antibiotic Prophylaxis</a:t>
                      </a:r>
                      <a:endParaRPr lang="en-US" sz="1800" b="0" dirty="0"/>
                    </a:p>
                  </a:txBody>
                  <a:tcPr/>
                </a:tc>
                <a:tc>
                  <a:txBody>
                    <a:bodyPr/>
                    <a:lstStyle/>
                    <a:p>
                      <a:r>
                        <a:rPr lang="en-US" dirty="0" smtClean="0"/>
                        <a:t>20</a:t>
                      </a:r>
                      <a:endParaRPr lang="en-US" b="0" dirty="0" smtClean="0"/>
                    </a:p>
                  </a:txBody>
                  <a:tcPr/>
                </a:tc>
                <a:tc>
                  <a:txBody>
                    <a:bodyPr/>
                    <a:lstStyle/>
                    <a:p>
                      <a:r>
                        <a:rPr lang="en-US" dirty="0" smtClean="0"/>
                        <a:t>1093</a:t>
                      </a:r>
                      <a:endParaRPr lang="en-US" b="0" dirty="0"/>
                    </a:p>
                  </a:txBody>
                  <a:tcPr/>
                </a:tc>
                <a:tc>
                  <a:txBody>
                    <a:bodyPr/>
                    <a:lstStyle/>
                    <a:p>
                      <a:r>
                        <a:rPr lang="en-US" b="1" dirty="0" smtClean="0">
                          <a:solidFill>
                            <a:srgbClr val="FF0000"/>
                          </a:solidFill>
                        </a:rPr>
                        <a:t>1.8</a:t>
                      </a:r>
                      <a:endParaRPr lang="en-US" b="1" dirty="0">
                        <a:solidFill>
                          <a:srgbClr val="FF000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No Antibiotic Prophylaxis</a:t>
                      </a:r>
                      <a:endParaRPr lang="en-US" sz="1800" b="0" dirty="0" smtClean="0"/>
                    </a:p>
                  </a:txBody>
                  <a:tcPr/>
                </a:tc>
                <a:tc>
                  <a:txBody>
                    <a:bodyPr/>
                    <a:lstStyle/>
                    <a:p>
                      <a:r>
                        <a:rPr lang="en-US" dirty="0" smtClean="0"/>
                        <a:t>5</a:t>
                      </a:r>
                      <a:endParaRPr lang="en-US" b="0" dirty="0"/>
                    </a:p>
                  </a:txBody>
                  <a:tcPr/>
                </a:tc>
                <a:tc>
                  <a:txBody>
                    <a:bodyPr/>
                    <a:lstStyle/>
                    <a:p>
                      <a:r>
                        <a:rPr lang="en-US" dirty="0" smtClean="0"/>
                        <a:t>715</a:t>
                      </a:r>
                      <a:endParaRPr lang="en-US" b="0" dirty="0"/>
                    </a:p>
                  </a:txBody>
                  <a:tcPr/>
                </a:tc>
                <a:tc>
                  <a:txBody>
                    <a:bodyPr/>
                    <a:lstStyle/>
                    <a:p>
                      <a:r>
                        <a:rPr lang="en-US" b="1" dirty="0" smtClean="0">
                          <a:solidFill>
                            <a:srgbClr val="0070C0"/>
                          </a:solidFill>
                        </a:rPr>
                        <a:t>0.7</a:t>
                      </a:r>
                      <a:endParaRPr lang="en-US" b="1" dirty="0">
                        <a:solidFill>
                          <a:srgbClr val="0070C0"/>
                        </a:solidFill>
                      </a:endParaRPr>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469311551"/>
              </p:ext>
            </p:extLst>
          </p:nvPr>
        </p:nvGraphicFramePr>
        <p:xfrm>
          <a:off x="457200" y="3505200"/>
          <a:ext cx="8305800" cy="1173480"/>
        </p:xfrm>
        <a:graphic>
          <a:graphicData uri="http://schemas.openxmlformats.org/drawingml/2006/table">
            <a:tbl>
              <a:tblPr firstRow="1" bandRow="1">
                <a:tableStyleId>{9D7B26C5-4107-4FEC-AEDC-1716B250A1EF}</a:tableStyleId>
              </a:tblPr>
              <a:tblGrid>
                <a:gridCol w="3092585"/>
                <a:gridCol w="1590472"/>
                <a:gridCol w="1678832"/>
                <a:gridCol w="1943911"/>
              </a:tblGrid>
              <a:tr h="391160">
                <a:tc>
                  <a:txBody>
                    <a:bodyPr/>
                    <a:lstStyle/>
                    <a:p>
                      <a:r>
                        <a:rPr lang="en-US" sz="1800" dirty="0" smtClean="0"/>
                        <a:t>High incidence</a:t>
                      </a:r>
                      <a:r>
                        <a:rPr lang="en-US" sz="1800" baseline="0" dirty="0" smtClean="0"/>
                        <a:t> hospitals</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sz="1800" dirty="0" smtClean="0"/>
                        <a:t>Antibiotic Prophylaxis</a:t>
                      </a:r>
                      <a:endParaRPr lang="en-US" sz="1800" b="0" dirty="0"/>
                    </a:p>
                  </a:txBody>
                  <a:tcPr/>
                </a:tc>
                <a:tc>
                  <a:txBody>
                    <a:bodyPr/>
                    <a:lstStyle/>
                    <a:p>
                      <a:r>
                        <a:rPr lang="en-US" b="0" dirty="0" smtClean="0"/>
                        <a:t>22</a:t>
                      </a:r>
                      <a:endParaRPr lang="en-US" b="0" dirty="0"/>
                    </a:p>
                  </a:txBody>
                  <a:tcPr/>
                </a:tc>
                <a:tc>
                  <a:txBody>
                    <a:bodyPr/>
                    <a:lstStyle/>
                    <a:p>
                      <a:r>
                        <a:rPr lang="en-US" b="0" dirty="0" smtClean="0"/>
                        <a:t>144</a:t>
                      </a:r>
                      <a:endParaRPr lang="en-US" b="0" dirty="0"/>
                    </a:p>
                  </a:txBody>
                  <a:tcPr/>
                </a:tc>
                <a:tc>
                  <a:txBody>
                    <a:bodyPr/>
                    <a:lstStyle/>
                    <a:p>
                      <a:r>
                        <a:rPr lang="en-US" b="1" dirty="0" smtClean="0">
                          <a:solidFill>
                            <a:srgbClr val="FF0000"/>
                          </a:solidFill>
                        </a:rPr>
                        <a:t>13.3</a:t>
                      </a:r>
                      <a:endParaRPr lang="en-US" b="1" dirty="0">
                        <a:solidFill>
                          <a:srgbClr val="FF0000"/>
                        </a:solidFill>
                      </a:endParaRPr>
                    </a:p>
                  </a:txBody>
                  <a:tcPr/>
                </a:tc>
              </a:tr>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No Antibiotic Prophylaxis</a:t>
                      </a:r>
                      <a:endParaRPr lang="en-US" sz="1800" b="0" dirty="0" smtClean="0"/>
                    </a:p>
                  </a:txBody>
                  <a:tcPr/>
                </a:tc>
                <a:tc>
                  <a:txBody>
                    <a:bodyPr/>
                    <a:lstStyle/>
                    <a:p>
                      <a:r>
                        <a:rPr lang="en-US" b="0" dirty="0" smtClean="0"/>
                        <a:t>99</a:t>
                      </a:r>
                      <a:endParaRPr lang="en-US" b="0" dirty="0"/>
                    </a:p>
                  </a:txBody>
                  <a:tcPr/>
                </a:tc>
                <a:tc>
                  <a:txBody>
                    <a:bodyPr/>
                    <a:lstStyle/>
                    <a:p>
                      <a:r>
                        <a:rPr lang="en-US" b="0" dirty="0" smtClean="0"/>
                        <a:t>1421</a:t>
                      </a:r>
                      <a:endParaRPr lang="en-US" b="0" dirty="0"/>
                    </a:p>
                  </a:txBody>
                  <a:tcPr/>
                </a:tc>
                <a:tc>
                  <a:txBody>
                    <a:bodyPr/>
                    <a:lstStyle/>
                    <a:p>
                      <a:r>
                        <a:rPr lang="en-US" b="1" dirty="0" smtClean="0">
                          <a:solidFill>
                            <a:srgbClr val="0070C0"/>
                          </a:solidFill>
                        </a:rPr>
                        <a:t>6.5</a:t>
                      </a:r>
                      <a:endParaRPr lang="en-US" b="1" dirty="0">
                        <a:solidFill>
                          <a:srgbClr val="0070C0"/>
                        </a:solidFill>
                      </a:endParaRPr>
                    </a:p>
                  </a:txBody>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2607451855"/>
              </p:ext>
            </p:extLst>
          </p:nvPr>
        </p:nvGraphicFramePr>
        <p:xfrm>
          <a:off x="457200" y="4876800"/>
          <a:ext cx="8305800" cy="1097280"/>
        </p:xfrm>
        <a:graphic>
          <a:graphicData uri="http://schemas.openxmlformats.org/drawingml/2006/table">
            <a:tbl>
              <a:tblPr firstRow="1" bandRow="1">
                <a:tableStyleId>{9D7B26C5-4107-4FEC-AEDC-1716B250A1EF}</a:tableStyleId>
              </a:tblPr>
              <a:tblGrid>
                <a:gridCol w="3092585"/>
                <a:gridCol w="1590472"/>
                <a:gridCol w="1678832"/>
                <a:gridCol w="1943911"/>
              </a:tblGrid>
              <a:tr h="243840">
                <a:tc>
                  <a:txBody>
                    <a:bodyPr/>
                    <a:lstStyle/>
                    <a:p>
                      <a:r>
                        <a:rPr lang="en-US" dirty="0" smtClean="0"/>
                        <a:t>Combined</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243840">
                <a:tc>
                  <a:txBody>
                    <a:bodyPr/>
                    <a:lstStyle/>
                    <a:p>
                      <a:r>
                        <a:rPr lang="en-US" sz="1800" dirty="0" smtClean="0"/>
                        <a:t>Antibiotic Prophylaxis</a:t>
                      </a:r>
                      <a:endParaRPr lang="en-US" sz="1800" b="0" dirty="0"/>
                    </a:p>
                  </a:txBody>
                  <a:tcPr/>
                </a:tc>
                <a:tc>
                  <a:txBody>
                    <a:bodyPr/>
                    <a:lstStyle/>
                    <a:p>
                      <a:r>
                        <a:rPr lang="en-US" b="0" dirty="0" smtClean="0"/>
                        <a:t>42</a:t>
                      </a:r>
                      <a:endParaRPr lang="en-US" b="0" dirty="0"/>
                    </a:p>
                  </a:txBody>
                  <a:tcPr/>
                </a:tc>
                <a:tc>
                  <a:txBody>
                    <a:bodyPr/>
                    <a:lstStyle/>
                    <a:p>
                      <a:r>
                        <a:rPr lang="en-US" b="0" dirty="0" smtClean="0"/>
                        <a:t>1237</a:t>
                      </a:r>
                      <a:endParaRPr lang="en-US" b="0" dirty="0"/>
                    </a:p>
                  </a:txBody>
                  <a:tcPr/>
                </a:tc>
                <a:tc>
                  <a:txBody>
                    <a:bodyPr/>
                    <a:lstStyle/>
                    <a:p>
                      <a:r>
                        <a:rPr lang="en-US" b="1" dirty="0" smtClean="0">
                          <a:solidFill>
                            <a:srgbClr val="0070C0"/>
                          </a:solidFill>
                        </a:rPr>
                        <a:t>3.3</a:t>
                      </a:r>
                      <a:endParaRPr lang="en-US" b="1" dirty="0">
                        <a:solidFill>
                          <a:srgbClr val="0070C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No Antibiotic Prophylaxis</a:t>
                      </a:r>
                      <a:endParaRPr lang="en-US" sz="1800" b="0" dirty="0" smtClean="0"/>
                    </a:p>
                  </a:txBody>
                  <a:tcPr/>
                </a:tc>
                <a:tc>
                  <a:txBody>
                    <a:bodyPr/>
                    <a:lstStyle/>
                    <a:p>
                      <a:r>
                        <a:rPr lang="en-US" b="0" dirty="0" smtClean="0"/>
                        <a:t>104</a:t>
                      </a:r>
                      <a:endParaRPr lang="en-US" b="0" dirty="0"/>
                    </a:p>
                  </a:txBody>
                  <a:tcPr/>
                </a:tc>
                <a:tc>
                  <a:txBody>
                    <a:bodyPr/>
                    <a:lstStyle/>
                    <a:p>
                      <a:r>
                        <a:rPr lang="en-US" b="0" dirty="0" smtClean="0"/>
                        <a:t>2136</a:t>
                      </a:r>
                      <a:endParaRPr lang="en-US" b="0" dirty="0"/>
                    </a:p>
                  </a:txBody>
                  <a:tcPr/>
                </a:tc>
                <a:tc>
                  <a:txBody>
                    <a:bodyPr/>
                    <a:lstStyle/>
                    <a:p>
                      <a:r>
                        <a:rPr lang="en-US" b="1" dirty="0" smtClean="0">
                          <a:solidFill>
                            <a:srgbClr val="FF0000"/>
                          </a:solidFill>
                        </a:rPr>
                        <a:t>4.6</a:t>
                      </a:r>
                      <a:endParaRPr lang="en-US" b="1" dirty="0">
                        <a:solidFill>
                          <a:srgbClr val="FF0000"/>
                        </a:solidFill>
                      </a:endParaRPr>
                    </a:p>
                  </a:txBody>
                  <a:tcPr/>
                </a:tc>
              </a:tr>
            </a:tbl>
          </a:graphicData>
        </a:graphic>
      </p:graphicFrame>
    </p:spTree>
    <p:extLst>
      <p:ext uri="{BB962C8B-B14F-4D97-AF65-F5344CB8AC3E}">
        <p14:creationId xmlns:p14="http://schemas.microsoft.com/office/powerpoint/2010/main" val="1868329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t>C. Morrell, Mathematical </a:t>
            </a:r>
            <a:r>
              <a:rPr lang="en-US" sz="2200" dirty="0"/>
              <a:t>Science</a:t>
            </a:r>
            <a:br>
              <a:rPr lang="en-US" sz="2200" dirty="0"/>
            </a:br>
            <a:r>
              <a:rPr lang="en-US" sz="2200" dirty="0"/>
              <a:t>Department, Loyola</a:t>
            </a:r>
            <a:br>
              <a:rPr lang="en-US" sz="2200" dirty="0"/>
            </a:br>
            <a:r>
              <a:rPr lang="en-US" sz="2200" dirty="0"/>
              <a:t>College, Baltimore</a:t>
            </a:r>
            <a:r>
              <a:rPr lang="en-US" sz="2200" dirty="0" smtClean="0"/>
              <a:t>,</a:t>
            </a:r>
            <a:r>
              <a:rPr lang="en-US" sz="2200" dirty="0"/>
              <a:t> </a:t>
            </a:r>
            <a:r>
              <a:rPr lang="en-US" sz="2200" dirty="0" smtClean="0"/>
              <a:t>MD</a:t>
            </a:r>
            <a:endParaRPr lang="en-US" sz="2200" dirty="0"/>
          </a:p>
        </p:txBody>
      </p:sp>
      <p:graphicFrame>
        <p:nvGraphicFramePr>
          <p:cNvPr id="4" name="Content Placeholder 3"/>
          <p:cNvGraphicFramePr>
            <a:graphicFrameLocks/>
          </p:cNvGraphicFramePr>
          <p:nvPr>
            <p:extLst>
              <p:ext uri="{D42A27DB-BD31-4B8C-83A1-F6EECF244321}">
                <p14:modId xmlns:p14="http://schemas.microsoft.com/office/powerpoint/2010/main" val="4289751399"/>
              </p:ext>
            </p:extLst>
          </p:nvPr>
        </p:nvGraphicFramePr>
        <p:xfrm>
          <a:off x="457201" y="1981200"/>
          <a:ext cx="8153401" cy="1371600"/>
        </p:xfrm>
        <a:graphic>
          <a:graphicData uri="http://schemas.openxmlformats.org/drawingml/2006/table">
            <a:tbl>
              <a:tblPr firstRow="1" bandRow="1">
                <a:tableStyleId>{9D7B26C5-4107-4FEC-AEDC-1716B250A1EF}</a:tableStyleId>
              </a:tblPr>
              <a:tblGrid>
                <a:gridCol w="2428672"/>
                <a:gridCol w="1908243"/>
                <a:gridCol w="1908243"/>
                <a:gridCol w="1908243"/>
              </a:tblGrid>
              <a:tr h="243840">
                <a:tc>
                  <a:txBody>
                    <a:bodyPr/>
                    <a:lstStyle/>
                    <a:p>
                      <a:endParaRPr lang="en-US" dirty="0" smtClean="0"/>
                    </a:p>
                    <a:p>
                      <a:r>
                        <a:rPr lang="en-US" dirty="0" smtClean="0"/>
                        <a:t>Caucasians</a:t>
                      </a:r>
                      <a:endParaRPr lang="en-US" dirty="0"/>
                    </a:p>
                  </a:txBody>
                  <a:tcPr/>
                </a:tc>
                <a:tc>
                  <a:txBody>
                    <a:bodyPr/>
                    <a:lstStyle/>
                    <a:p>
                      <a:endParaRPr lang="en-US" dirty="0" smtClean="0"/>
                    </a:p>
                    <a:p>
                      <a:r>
                        <a:rPr lang="en-US" dirty="0" smtClean="0"/>
                        <a:t>Medical Aid</a:t>
                      </a:r>
                      <a:endParaRPr lang="en-US" dirty="0"/>
                    </a:p>
                  </a:txBody>
                  <a:tcPr/>
                </a:tc>
                <a:tc>
                  <a:txBody>
                    <a:bodyPr/>
                    <a:lstStyle/>
                    <a:p>
                      <a:endParaRPr lang="en-US" dirty="0" smtClean="0"/>
                    </a:p>
                    <a:p>
                      <a:r>
                        <a:rPr lang="en-US" dirty="0" smtClean="0"/>
                        <a:t>No Medical Aid</a:t>
                      </a:r>
                      <a:endParaRPr lang="en-US" dirty="0"/>
                    </a:p>
                  </a:txBody>
                  <a:tcPr/>
                </a:tc>
                <a:tc>
                  <a:txBody>
                    <a:bodyPr/>
                    <a:lstStyle/>
                    <a:p>
                      <a:r>
                        <a:rPr lang="en-US" baseline="0" dirty="0" smtClean="0"/>
                        <a:t>Rate of Medical Aid (%)</a:t>
                      </a:r>
                      <a:endParaRPr lang="en-US" dirty="0"/>
                    </a:p>
                  </a:txBody>
                  <a:tcPr/>
                </a:tc>
              </a:tr>
              <a:tr h="243840">
                <a:tc>
                  <a:txBody>
                    <a:bodyPr/>
                    <a:lstStyle/>
                    <a:p>
                      <a:r>
                        <a:rPr lang="en-US" sz="1800" b="0" dirty="0" smtClean="0">
                          <a:solidFill>
                            <a:srgbClr val="000000"/>
                          </a:solidFill>
                          <a:latin typeface="Times New Roman" pitchFamily="18" charset="0"/>
                        </a:rPr>
                        <a:t>Children not traced</a:t>
                      </a:r>
                      <a:endParaRPr lang="en-US" b="0" dirty="0"/>
                    </a:p>
                  </a:txBody>
                  <a:tcPr/>
                </a:tc>
                <a:tc>
                  <a:txBody>
                    <a:bodyPr/>
                    <a:lstStyle/>
                    <a:p>
                      <a:pPr algn="l" fontAlgn="ctr"/>
                      <a:r>
                        <a:rPr lang="en-US" sz="1800" b="0" i="0" u="none" strike="noStrike" dirty="0">
                          <a:solidFill>
                            <a:srgbClr val="000000"/>
                          </a:solidFill>
                          <a:effectLst/>
                          <a:latin typeface="Calibri"/>
                        </a:rPr>
                        <a:t>104</a:t>
                      </a:r>
                    </a:p>
                  </a:txBody>
                  <a:tcPr marL="9525" marR="9525" marT="9525" marB="0" anchor="ctr"/>
                </a:tc>
                <a:tc>
                  <a:txBody>
                    <a:bodyPr/>
                    <a:lstStyle/>
                    <a:p>
                      <a:pPr algn="l" fontAlgn="ctr"/>
                      <a:r>
                        <a:rPr lang="en-US" sz="1800" b="0" i="0" u="none" strike="noStrike" dirty="0">
                          <a:solidFill>
                            <a:srgbClr val="000000"/>
                          </a:solidFill>
                          <a:effectLst/>
                          <a:latin typeface="Calibri"/>
                        </a:rPr>
                        <a:t>22</a:t>
                      </a:r>
                    </a:p>
                  </a:txBody>
                  <a:tcPr marL="9525" marR="9525" marT="9525" marB="0" anchor="ctr"/>
                </a:tc>
                <a:tc>
                  <a:txBody>
                    <a:bodyPr/>
                    <a:lstStyle/>
                    <a:p>
                      <a:pPr algn="l" fontAlgn="ctr"/>
                      <a:r>
                        <a:rPr lang="en-US" sz="1800" b="1" i="0" u="none" strike="noStrike" dirty="0">
                          <a:solidFill>
                            <a:srgbClr val="0070C0"/>
                          </a:solidFill>
                          <a:effectLst/>
                          <a:latin typeface="Calibri"/>
                        </a:rPr>
                        <a:t>82.5</a:t>
                      </a:r>
                    </a:p>
                  </a:txBody>
                  <a:tcPr marL="9525" marR="9525" marT="9525" marB="0" anchor="ctr"/>
                </a:tc>
              </a:tr>
              <a:tr h="243840">
                <a:tc>
                  <a:txBody>
                    <a:bodyPr/>
                    <a:lstStyle/>
                    <a:p>
                      <a:r>
                        <a:rPr lang="en-US" sz="1800" b="0" dirty="0" smtClean="0">
                          <a:solidFill>
                            <a:srgbClr val="000000"/>
                          </a:solidFill>
                          <a:latin typeface="Times New Roman" pitchFamily="18" charset="0"/>
                        </a:rPr>
                        <a:t>Five-year</a:t>
                      </a:r>
                      <a:r>
                        <a:rPr lang="en-US" sz="1800" b="0" baseline="0" dirty="0" smtClean="0">
                          <a:solidFill>
                            <a:srgbClr val="000000"/>
                          </a:solidFill>
                          <a:latin typeface="Times New Roman" pitchFamily="18" charset="0"/>
                        </a:rPr>
                        <a:t> group</a:t>
                      </a:r>
                      <a:endParaRPr lang="en-US" b="0" dirty="0"/>
                    </a:p>
                  </a:txBody>
                  <a:tcPr/>
                </a:tc>
                <a:tc>
                  <a:txBody>
                    <a:bodyPr/>
                    <a:lstStyle/>
                    <a:p>
                      <a:pPr algn="l" fontAlgn="ctr"/>
                      <a:r>
                        <a:rPr lang="en-US" sz="1800" b="0" i="0" u="none" strike="noStrike">
                          <a:solidFill>
                            <a:srgbClr val="000000"/>
                          </a:solidFill>
                          <a:effectLst/>
                          <a:latin typeface="Calibri"/>
                        </a:rPr>
                        <a:t>10</a:t>
                      </a:r>
                    </a:p>
                  </a:txBody>
                  <a:tcPr marL="9525" marR="9525" marT="9525" marB="0" anchor="ctr"/>
                </a:tc>
                <a:tc>
                  <a:txBody>
                    <a:bodyPr/>
                    <a:lstStyle/>
                    <a:p>
                      <a:pPr algn="l" fontAlgn="ctr"/>
                      <a:r>
                        <a:rPr lang="en-US" sz="1800" b="0" i="0" u="none" strike="noStrike">
                          <a:solidFill>
                            <a:srgbClr val="000000"/>
                          </a:solidFill>
                          <a:effectLst/>
                          <a:latin typeface="Calibri"/>
                        </a:rPr>
                        <a:t>2</a:t>
                      </a:r>
                    </a:p>
                  </a:txBody>
                  <a:tcPr marL="9525" marR="9525" marT="9525" marB="0" anchor="ctr"/>
                </a:tc>
                <a:tc>
                  <a:txBody>
                    <a:bodyPr/>
                    <a:lstStyle/>
                    <a:p>
                      <a:pPr algn="l" fontAlgn="ctr"/>
                      <a:r>
                        <a:rPr lang="en-US" sz="1800" b="1" i="0" u="none" strike="noStrike" dirty="0">
                          <a:solidFill>
                            <a:srgbClr val="FF0000"/>
                          </a:solidFill>
                          <a:effectLst/>
                          <a:latin typeface="Calibri"/>
                        </a:rPr>
                        <a:t>83.3</a:t>
                      </a:r>
                    </a:p>
                  </a:txBody>
                  <a:tcPr marL="9525" marR="9525" marT="9525" marB="0" anchor="ct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681822998"/>
              </p:ext>
            </p:extLst>
          </p:nvPr>
        </p:nvGraphicFramePr>
        <p:xfrm>
          <a:off x="457201" y="3505200"/>
          <a:ext cx="8153401" cy="1173480"/>
        </p:xfrm>
        <a:graphic>
          <a:graphicData uri="http://schemas.openxmlformats.org/drawingml/2006/table">
            <a:tbl>
              <a:tblPr firstRow="1" bandRow="1">
                <a:tableStyleId>{9D7B26C5-4107-4FEC-AEDC-1716B250A1EF}</a:tableStyleId>
              </a:tblPr>
              <a:tblGrid>
                <a:gridCol w="2428672"/>
                <a:gridCol w="1908243"/>
                <a:gridCol w="1908243"/>
                <a:gridCol w="1908243"/>
              </a:tblGrid>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African</a:t>
                      </a:r>
                      <a:r>
                        <a:rPr lang="en-US" baseline="0" dirty="0" smtClean="0"/>
                        <a:t> Americans</a:t>
                      </a:r>
                      <a:endParaRPr lang="en-US" b="0" dirty="0" smtClean="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sz="1800" b="0" dirty="0" smtClean="0">
                          <a:solidFill>
                            <a:srgbClr val="000000"/>
                          </a:solidFill>
                          <a:latin typeface="Times New Roman" pitchFamily="18" charset="0"/>
                        </a:rPr>
                        <a:t>Children not traced</a:t>
                      </a:r>
                      <a:endParaRPr lang="en-US" b="0" dirty="0"/>
                    </a:p>
                  </a:txBody>
                  <a:tcPr/>
                </a:tc>
                <a:tc>
                  <a:txBody>
                    <a:bodyPr/>
                    <a:lstStyle/>
                    <a:p>
                      <a:pPr algn="l" fontAlgn="ctr"/>
                      <a:r>
                        <a:rPr lang="en-US" sz="1800" b="0" i="0" u="none" strike="noStrike" dirty="0">
                          <a:solidFill>
                            <a:srgbClr val="000000"/>
                          </a:solidFill>
                          <a:effectLst/>
                          <a:latin typeface="Calibri"/>
                        </a:rPr>
                        <a:t>91</a:t>
                      </a:r>
                    </a:p>
                  </a:txBody>
                  <a:tcPr marL="9525" marR="9525" marT="9525" marB="0" anchor="ctr"/>
                </a:tc>
                <a:tc>
                  <a:txBody>
                    <a:bodyPr/>
                    <a:lstStyle/>
                    <a:p>
                      <a:pPr algn="l" fontAlgn="ctr"/>
                      <a:r>
                        <a:rPr lang="en-US" sz="1800" b="0" i="0" u="none" strike="noStrike" dirty="0">
                          <a:solidFill>
                            <a:srgbClr val="000000"/>
                          </a:solidFill>
                          <a:effectLst/>
                          <a:latin typeface="Calibri"/>
                        </a:rPr>
                        <a:t>957</a:t>
                      </a:r>
                    </a:p>
                  </a:txBody>
                  <a:tcPr marL="9525" marR="9525" marT="9525" marB="0" anchor="ctr"/>
                </a:tc>
                <a:tc>
                  <a:txBody>
                    <a:bodyPr/>
                    <a:lstStyle/>
                    <a:p>
                      <a:pPr algn="l" fontAlgn="ctr"/>
                      <a:r>
                        <a:rPr lang="en-US" sz="1800" b="1" i="0" u="none" strike="noStrike" dirty="0">
                          <a:solidFill>
                            <a:srgbClr val="0070C0"/>
                          </a:solidFill>
                          <a:effectLst/>
                          <a:latin typeface="Calibri"/>
                        </a:rPr>
                        <a:t>8.7</a:t>
                      </a:r>
                    </a:p>
                  </a:txBody>
                  <a:tcPr marL="9525" marR="9525" marT="9525" marB="0" anchor="ctr"/>
                </a:tc>
              </a:tr>
              <a:tr h="391160">
                <a:tc>
                  <a:txBody>
                    <a:bodyPr/>
                    <a:lstStyle/>
                    <a:p>
                      <a:r>
                        <a:rPr lang="en-US" sz="1800" b="0" dirty="0" smtClean="0">
                          <a:solidFill>
                            <a:srgbClr val="000000"/>
                          </a:solidFill>
                          <a:latin typeface="Times New Roman" pitchFamily="18" charset="0"/>
                        </a:rPr>
                        <a:t>Five-year</a:t>
                      </a:r>
                      <a:r>
                        <a:rPr lang="en-US" sz="1800" b="0" baseline="0" dirty="0" smtClean="0">
                          <a:solidFill>
                            <a:srgbClr val="000000"/>
                          </a:solidFill>
                          <a:latin typeface="Times New Roman" pitchFamily="18" charset="0"/>
                        </a:rPr>
                        <a:t> group</a:t>
                      </a:r>
                      <a:endParaRPr lang="en-US" b="0" dirty="0"/>
                    </a:p>
                  </a:txBody>
                  <a:tcPr/>
                </a:tc>
                <a:tc>
                  <a:txBody>
                    <a:bodyPr/>
                    <a:lstStyle/>
                    <a:p>
                      <a:pPr algn="l" fontAlgn="ctr"/>
                      <a:r>
                        <a:rPr lang="en-US" sz="1800" b="0" i="0" u="none" strike="noStrike">
                          <a:solidFill>
                            <a:srgbClr val="000000"/>
                          </a:solidFill>
                          <a:effectLst/>
                          <a:latin typeface="Calibri"/>
                        </a:rPr>
                        <a:t>36</a:t>
                      </a:r>
                    </a:p>
                  </a:txBody>
                  <a:tcPr marL="9525" marR="9525" marT="9525" marB="0" anchor="ctr"/>
                </a:tc>
                <a:tc>
                  <a:txBody>
                    <a:bodyPr/>
                    <a:lstStyle/>
                    <a:p>
                      <a:pPr algn="l" fontAlgn="ctr"/>
                      <a:r>
                        <a:rPr lang="en-US" sz="1800" b="0" i="0" u="none" strike="noStrike" dirty="0">
                          <a:solidFill>
                            <a:srgbClr val="000000"/>
                          </a:solidFill>
                          <a:effectLst/>
                          <a:latin typeface="Calibri"/>
                        </a:rPr>
                        <a:t>368</a:t>
                      </a:r>
                    </a:p>
                  </a:txBody>
                  <a:tcPr marL="9525" marR="9525" marT="9525" marB="0" anchor="ctr"/>
                </a:tc>
                <a:tc>
                  <a:txBody>
                    <a:bodyPr/>
                    <a:lstStyle/>
                    <a:p>
                      <a:pPr algn="l" fontAlgn="ctr"/>
                      <a:r>
                        <a:rPr lang="en-US" sz="1800" b="1" i="0" u="none" strike="noStrike" dirty="0">
                          <a:solidFill>
                            <a:srgbClr val="FF0000"/>
                          </a:solidFill>
                          <a:effectLst/>
                          <a:latin typeface="Calibri"/>
                        </a:rPr>
                        <a:t>8.9</a:t>
                      </a:r>
                    </a:p>
                  </a:txBody>
                  <a:tcPr marL="9525" marR="9525" marT="9525" marB="0" anchor="ct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441617489"/>
              </p:ext>
            </p:extLst>
          </p:nvPr>
        </p:nvGraphicFramePr>
        <p:xfrm>
          <a:off x="457201" y="4876800"/>
          <a:ext cx="8153401" cy="1097280"/>
        </p:xfrm>
        <a:graphic>
          <a:graphicData uri="http://schemas.openxmlformats.org/drawingml/2006/table">
            <a:tbl>
              <a:tblPr firstRow="1" bandRow="1">
                <a:tableStyleId>{9D7B26C5-4107-4FEC-AEDC-1716B250A1EF}</a:tableStyleId>
              </a:tblPr>
              <a:tblGrid>
                <a:gridCol w="2428672"/>
                <a:gridCol w="1908243"/>
                <a:gridCol w="1908243"/>
                <a:gridCol w="1908243"/>
              </a:tblGrid>
              <a:tr h="243840">
                <a:tc>
                  <a:txBody>
                    <a:bodyPr/>
                    <a:lstStyle/>
                    <a:p>
                      <a:r>
                        <a:rPr lang="en-US" dirty="0" smtClean="0"/>
                        <a:t>Combined</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243840">
                <a:tc>
                  <a:txBody>
                    <a:bodyPr/>
                    <a:lstStyle/>
                    <a:p>
                      <a:r>
                        <a:rPr lang="en-US" sz="1800" b="0" dirty="0" smtClean="0">
                          <a:solidFill>
                            <a:srgbClr val="000000"/>
                          </a:solidFill>
                          <a:latin typeface="Times New Roman" pitchFamily="18" charset="0"/>
                        </a:rPr>
                        <a:t>Children not traced</a:t>
                      </a:r>
                      <a:endParaRPr lang="en-US" b="0" dirty="0"/>
                    </a:p>
                  </a:txBody>
                  <a:tcPr/>
                </a:tc>
                <a:tc>
                  <a:txBody>
                    <a:bodyPr/>
                    <a:lstStyle/>
                    <a:p>
                      <a:pPr algn="l" fontAlgn="ctr"/>
                      <a:r>
                        <a:rPr lang="en-US" sz="1800" b="0" i="0" u="none" strike="noStrike" dirty="0">
                          <a:solidFill>
                            <a:srgbClr val="000000"/>
                          </a:solidFill>
                          <a:effectLst/>
                          <a:latin typeface="Calibri"/>
                        </a:rPr>
                        <a:t>195</a:t>
                      </a:r>
                    </a:p>
                  </a:txBody>
                  <a:tcPr marL="9525" marR="9525" marT="9525" marB="0" anchor="ctr"/>
                </a:tc>
                <a:tc>
                  <a:txBody>
                    <a:bodyPr/>
                    <a:lstStyle/>
                    <a:p>
                      <a:pPr algn="l" fontAlgn="ctr"/>
                      <a:r>
                        <a:rPr lang="en-US" sz="1800" b="0" i="0" u="none" strike="noStrike">
                          <a:solidFill>
                            <a:srgbClr val="000000"/>
                          </a:solidFill>
                          <a:effectLst/>
                          <a:latin typeface="Calibri"/>
                        </a:rPr>
                        <a:t>979</a:t>
                      </a:r>
                    </a:p>
                  </a:txBody>
                  <a:tcPr marL="9525" marR="9525" marT="9525" marB="0" anchor="ctr"/>
                </a:tc>
                <a:tc>
                  <a:txBody>
                    <a:bodyPr/>
                    <a:lstStyle/>
                    <a:p>
                      <a:pPr algn="l" fontAlgn="ctr"/>
                      <a:r>
                        <a:rPr lang="en-US" sz="1800" b="1" i="0" u="none" strike="noStrike" dirty="0">
                          <a:solidFill>
                            <a:srgbClr val="FF0000"/>
                          </a:solidFill>
                          <a:effectLst/>
                          <a:latin typeface="Calibri"/>
                        </a:rPr>
                        <a:t>16.6</a:t>
                      </a:r>
                    </a:p>
                  </a:txBody>
                  <a:tcPr marL="9525" marR="9525" marT="9525" marB="0" anchor="ctr"/>
                </a:tc>
              </a:tr>
              <a:tr h="243840">
                <a:tc>
                  <a:txBody>
                    <a:bodyPr/>
                    <a:lstStyle/>
                    <a:p>
                      <a:r>
                        <a:rPr lang="en-US" sz="1800" b="0" dirty="0" smtClean="0">
                          <a:solidFill>
                            <a:srgbClr val="000000"/>
                          </a:solidFill>
                          <a:latin typeface="Times New Roman" pitchFamily="18" charset="0"/>
                        </a:rPr>
                        <a:t>Five-year</a:t>
                      </a:r>
                      <a:r>
                        <a:rPr lang="en-US" sz="1800" b="0" baseline="0" dirty="0" smtClean="0">
                          <a:solidFill>
                            <a:srgbClr val="000000"/>
                          </a:solidFill>
                          <a:latin typeface="Times New Roman" pitchFamily="18" charset="0"/>
                        </a:rPr>
                        <a:t> group</a:t>
                      </a:r>
                      <a:endParaRPr lang="en-US" b="0" dirty="0"/>
                    </a:p>
                  </a:txBody>
                  <a:tcPr/>
                </a:tc>
                <a:tc>
                  <a:txBody>
                    <a:bodyPr/>
                    <a:lstStyle/>
                    <a:p>
                      <a:pPr algn="l" fontAlgn="ctr"/>
                      <a:r>
                        <a:rPr lang="en-US" sz="1800" b="0" i="0" u="none" strike="noStrike" dirty="0">
                          <a:solidFill>
                            <a:srgbClr val="000000"/>
                          </a:solidFill>
                          <a:effectLst/>
                          <a:latin typeface="Calibri"/>
                        </a:rPr>
                        <a:t>46</a:t>
                      </a:r>
                    </a:p>
                  </a:txBody>
                  <a:tcPr marL="9525" marR="9525" marT="9525" marB="0" anchor="ctr"/>
                </a:tc>
                <a:tc>
                  <a:txBody>
                    <a:bodyPr/>
                    <a:lstStyle/>
                    <a:p>
                      <a:pPr algn="l" fontAlgn="ctr"/>
                      <a:r>
                        <a:rPr lang="en-US" sz="1800" b="0" i="0" u="none" strike="noStrike" dirty="0">
                          <a:solidFill>
                            <a:srgbClr val="000000"/>
                          </a:solidFill>
                          <a:effectLst/>
                          <a:latin typeface="Calibri"/>
                        </a:rPr>
                        <a:t>370</a:t>
                      </a:r>
                    </a:p>
                  </a:txBody>
                  <a:tcPr marL="9525" marR="9525" marT="9525" marB="0" anchor="ctr"/>
                </a:tc>
                <a:tc>
                  <a:txBody>
                    <a:bodyPr/>
                    <a:lstStyle/>
                    <a:p>
                      <a:pPr algn="l" fontAlgn="ctr"/>
                      <a:r>
                        <a:rPr lang="en-US" sz="1800" b="1" i="0" u="none" strike="noStrike" dirty="0">
                          <a:solidFill>
                            <a:srgbClr val="0070C0"/>
                          </a:solidFill>
                          <a:effectLst/>
                          <a:latin typeface="Calibri"/>
                        </a:rPr>
                        <a:t>11.1</a:t>
                      </a:r>
                    </a:p>
                  </a:txBody>
                  <a:tcPr marL="9525" marR="9525" marT="9525" marB="0" anchor="ctr"/>
                </a:tc>
              </a:tr>
            </a:tbl>
          </a:graphicData>
        </a:graphic>
      </p:graphicFrame>
    </p:spTree>
    <p:extLst>
      <p:ext uri="{BB962C8B-B14F-4D97-AF65-F5344CB8AC3E}">
        <p14:creationId xmlns:p14="http://schemas.microsoft.com/office/powerpoint/2010/main" val="4017420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t>Hand </a:t>
            </a:r>
            <a:r>
              <a:rPr lang="en-US" sz="1800" dirty="0" smtClean="0"/>
              <a:t>DJ</a:t>
            </a:r>
            <a:r>
              <a:rPr lang="en-US" sz="1800" i="1" dirty="0" smtClean="0"/>
              <a:t>. </a:t>
            </a:r>
            <a:r>
              <a:rPr lang="en-US" sz="1800" i="1" dirty="0"/>
              <a:t>Psychiatric examples of Simpson's paradox. Br J </a:t>
            </a:r>
            <a:r>
              <a:rPr lang="en-US" sz="1800" i="1" dirty="0" err="1"/>
              <a:t>Psychiat</a:t>
            </a:r>
            <a:r>
              <a:rPr lang="en-US" sz="1800" i="1" dirty="0"/>
              <a:t> 1979;135: 90–1.</a:t>
            </a:r>
            <a:r>
              <a:rPr lang="en-US" sz="1800" dirty="0"/>
              <a:t/>
            </a:r>
            <a:br>
              <a:rPr lang="en-US" sz="1800" dirty="0"/>
            </a:br>
            <a:r>
              <a:rPr lang="en-US" sz="1800" b="1" dirty="0"/>
              <a:t/>
            </a:r>
            <a:br>
              <a:rPr lang="en-US" sz="1800" b="1" dirty="0"/>
            </a:br>
            <a:endParaRPr lang="en-US" sz="1800" b="1" dirty="0"/>
          </a:p>
        </p:txBody>
      </p:sp>
      <p:graphicFrame>
        <p:nvGraphicFramePr>
          <p:cNvPr id="4" name="Content Placeholder 3"/>
          <p:cNvGraphicFramePr>
            <a:graphicFrameLocks/>
          </p:cNvGraphicFramePr>
          <p:nvPr>
            <p:extLst>
              <p:ext uri="{D42A27DB-BD31-4B8C-83A1-F6EECF244321}">
                <p14:modId xmlns:p14="http://schemas.microsoft.com/office/powerpoint/2010/main" val="4250231151"/>
              </p:ext>
            </p:extLst>
          </p:nvPr>
        </p:nvGraphicFramePr>
        <p:xfrm>
          <a:off x="457201" y="1981200"/>
          <a:ext cx="8153401" cy="1371600"/>
        </p:xfrm>
        <a:graphic>
          <a:graphicData uri="http://schemas.openxmlformats.org/drawingml/2006/table">
            <a:tbl>
              <a:tblPr firstRow="1" bandRow="1">
                <a:tableStyleId>{9D7B26C5-4107-4FEC-AEDC-1716B250A1EF}</a:tableStyleId>
              </a:tblPr>
              <a:tblGrid>
                <a:gridCol w="2428672"/>
                <a:gridCol w="1908243"/>
                <a:gridCol w="1908243"/>
                <a:gridCol w="1908243"/>
              </a:tblGrid>
              <a:tr h="243840">
                <a:tc>
                  <a:txBody>
                    <a:bodyPr/>
                    <a:lstStyle/>
                    <a:p>
                      <a:endParaRPr lang="en-US" dirty="0" smtClean="0"/>
                    </a:p>
                    <a:p>
                      <a:r>
                        <a:rPr lang="en-US" dirty="0" smtClean="0"/>
                        <a:t>Age &lt; 65</a:t>
                      </a:r>
                      <a:endParaRPr lang="en-US" dirty="0"/>
                    </a:p>
                  </a:txBody>
                  <a:tcPr/>
                </a:tc>
                <a:tc>
                  <a:txBody>
                    <a:bodyPr/>
                    <a:lstStyle/>
                    <a:p>
                      <a:endParaRPr lang="en-US" dirty="0" smtClean="0"/>
                    </a:p>
                    <a:p>
                      <a:r>
                        <a:rPr lang="en-US" dirty="0" smtClean="0"/>
                        <a:t>Male</a:t>
                      </a:r>
                      <a:endParaRPr lang="en-US" dirty="0"/>
                    </a:p>
                  </a:txBody>
                  <a:tcPr/>
                </a:tc>
                <a:tc>
                  <a:txBody>
                    <a:bodyPr/>
                    <a:lstStyle/>
                    <a:p>
                      <a:endParaRPr lang="en-US" dirty="0" smtClean="0"/>
                    </a:p>
                    <a:p>
                      <a:r>
                        <a:rPr lang="en-US" dirty="0" smtClean="0"/>
                        <a:t>Female</a:t>
                      </a:r>
                      <a:endParaRPr lang="en-US" dirty="0"/>
                    </a:p>
                  </a:txBody>
                  <a:tcPr/>
                </a:tc>
                <a:tc>
                  <a:txBody>
                    <a:bodyPr/>
                    <a:lstStyle/>
                    <a:p>
                      <a:endParaRPr lang="en-US" baseline="0" dirty="0" smtClean="0"/>
                    </a:p>
                    <a:p>
                      <a:r>
                        <a:rPr lang="en-US" baseline="0" dirty="0" smtClean="0"/>
                        <a:t>Percent Male</a:t>
                      </a:r>
                      <a:endParaRPr lang="en-US" dirty="0"/>
                    </a:p>
                  </a:txBody>
                  <a:tcPr/>
                </a:tc>
              </a:tr>
              <a:tr h="243840">
                <a:tc>
                  <a:txBody>
                    <a:bodyPr/>
                    <a:lstStyle/>
                    <a:p>
                      <a:r>
                        <a:rPr lang="en-US" sz="1800" b="0" dirty="0" smtClean="0">
                          <a:solidFill>
                            <a:srgbClr val="000000"/>
                          </a:solidFill>
                          <a:latin typeface="Times New Roman" pitchFamily="18" charset="0"/>
                        </a:rPr>
                        <a:t>Year 1970</a:t>
                      </a:r>
                      <a:endParaRPr lang="en-US" b="0" dirty="0"/>
                    </a:p>
                  </a:txBody>
                  <a:tcPr/>
                </a:tc>
                <a:tc>
                  <a:txBody>
                    <a:bodyPr/>
                    <a:lstStyle/>
                    <a:p>
                      <a:pPr algn="l" fontAlgn="ctr"/>
                      <a:r>
                        <a:rPr lang="en-US" sz="1800" b="0" i="0" u="none" strike="noStrike" dirty="0">
                          <a:solidFill>
                            <a:srgbClr val="000000"/>
                          </a:solidFill>
                          <a:effectLst/>
                          <a:latin typeface="Calibri"/>
                        </a:rPr>
                        <a:t>255</a:t>
                      </a:r>
                    </a:p>
                  </a:txBody>
                  <a:tcPr marL="9525" marR="9525" marT="9525" marB="0" anchor="ctr"/>
                </a:tc>
                <a:tc>
                  <a:txBody>
                    <a:bodyPr/>
                    <a:lstStyle/>
                    <a:p>
                      <a:pPr algn="l" fontAlgn="ctr"/>
                      <a:r>
                        <a:rPr lang="en-US" sz="1800" b="0" i="0" u="none" strike="noStrike" dirty="0">
                          <a:solidFill>
                            <a:srgbClr val="000000"/>
                          </a:solidFill>
                          <a:effectLst/>
                          <a:latin typeface="Calibri"/>
                        </a:rPr>
                        <a:t>174</a:t>
                      </a:r>
                    </a:p>
                  </a:txBody>
                  <a:tcPr marL="9525" marR="9525" marT="9525" marB="0" anchor="ctr"/>
                </a:tc>
                <a:tc>
                  <a:txBody>
                    <a:bodyPr/>
                    <a:lstStyle/>
                    <a:p>
                      <a:pPr algn="l" fontAlgn="ctr"/>
                      <a:r>
                        <a:rPr lang="en-US" sz="1800" b="1" i="0" u="none" strike="noStrike" dirty="0">
                          <a:solidFill>
                            <a:srgbClr val="0070C0"/>
                          </a:solidFill>
                          <a:effectLst/>
                          <a:latin typeface="Calibri"/>
                        </a:rPr>
                        <a:t>59.4</a:t>
                      </a:r>
                    </a:p>
                  </a:txBody>
                  <a:tcPr marL="9525" marR="9525" marT="9525" marB="0" anchor="ct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0000"/>
                          </a:solidFill>
                          <a:latin typeface="Times New Roman" pitchFamily="18" charset="0"/>
                        </a:rPr>
                        <a:t>Year 1975</a:t>
                      </a:r>
                      <a:endParaRPr lang="en-US" b="0" dirty="0" smtClean="0"/>
                    </a:p>
                  </a:txBody>
                  <a:tcPr/>
                </a:tc>
                <a:tc>
                  <a:txBody>
                    <a:bodyPr/>
                    <a:lstStyle/>
                    <a:p>
                      <a:pPr algn="l" fontAlgn="ctr"/>
                      <a:r>
                        <a:rPr lang="en-US" sz="1800" b="0" i="0" u="none" strike="noStrike">
                          <a:solidFill>
                            <a:srgbClr val="000000"/>
                          </a:solidFill>
                          <a:effectLst/>
                          <a:latin typeface="Calibri"/>
                        </a:rPr>
                        <a:t>156</a:t>
                      </a:r>
                    </a:p>
                  </a:txBody>
                  <a:tcPr marL="9525" marR="9525" marT="9525" marB="0" anchor="ctr"/>
                </a:tc>
                <a:tc>
                  <a:txBody>
                    <a:bodyPr/>
                    <a:lstStyle/>
                    <a:p>
                      <a:pPr algn="l" fontAlgn="ctr"/>
                      <a:r>
                        <a:rPr lang="en-US" sz="1800" b="0" i="0" u="none" strike="noStrike">
                          <a:solidFill>
                            <a:srgbClr val="000000"/>
                          </a:solidFill>
                          <a:effectLst/>
                          <a:latin typeface="Calibri"/>
                        </a:rPr>
                        <a:t>102</a:t>
                      </a:r>
                    </a:p>
                  </a:txBody>
                  <a:tcPr marL="9525" marR="9525" marT="9525" marB="0" anchor="ctr"/>
                </a:tc>
                <a:tc>
                  <a:txBody>
                    <a:bodyPr/>
                    <a:lstStyle/>
                    <a:p>
                      <a:pPr algn="l" fontAlgn="ctr"/>
                      <a:r>
                        <a:rPr lang="en-US" sz="1800" b="1" i="0" u="none" strike="noStrike" dirty="0">
                          <a:solidFill>
                            <a:srgbClr val="FF0000"/>
                          </a:solidFill>
                          <a:effectLst/>
                          <a:latin typeface="Calibri"/>
                        </a:rPr>
                        <a:t>60.5</a:t>
                      </a:r>
                    </a:p>
                  </a:txBody>
                  <a:tcPr marL="9525" marR="9525" marT="9525" marB="0" anchor="ct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589558619"/>
              </p:ext>
            </p:extLst>
          </p:nvPr>
        </p:nvGraphicFramePr>
        <p:xfrm>
          <a:off x="457201" y="3505200"/>
          <a:ext cx="8153401" cy="1173480"/>
        </p:xfrm>
        <a:graphic>
          <a:graphicData uri="http://schemas.openxmlformats.org/drawingml/2006/table">
            <a:tbl>
              <a:tblPr firstRow="1" bandRow="1">
                <a:tableStyleId>{9D7B26C5-4107-4FEC-AEDC-1716B250A1EF}</a:tableStyleId>
              </a:tblPr>
              <a:tblGrid>
                <a:gridCol w="2428672"/>
                <a:gridCol w="1908243"/>
                <a:gridCol w="1908243"/>
                <a:gridCol w="1908243"/>
              </a:tblGrid>
              <a:tr h="391160">
                <a:tc>
                  <a:txBody>
                    <a:bodyPr/>
                    <a:lstStyle/>
                    <a:p>
                      <a:r>
                        <a:rPr lang="en-US" dirty="0" smtClean="0"/>
                        <a:t>Age &gt;/= 65</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sz="1800" b="0" dirty="0" smtClean="0">
                          <a:solidFill>
                            <a:srgbClr val="000000"/>
                          </a:solidFill>
                          <a:latin typeface="Times New Roman" pitchFamily="18" charset="0"/>
                        </a:rPr>
                        <a:t>Year 1970</a:t>
                      </a:r>
                      <a:endParaRPr lang="en-US" b="0" dirty="0"/>
                    </a:p>
                  </a:txBody>
                  <a:tcPr/>
                </a:tc>
                <a:tc>
                  <a:txBody>
                    <a:bodyPr/>
                    <a:lstStyle/>
                    <a:p>
                      <a:pPr algn="l" fontAlgn="ctr"/>
                      <a:r>
                        <a:rPr lang="en-US" sz="1800" b="0" i="0" u="none" strike="noStrike" dirty="0">
                          <a:solidFill>
                            <a:srgbClr val="000000"/>
                          </a:solidFill>
                          <a:effectLst/>
                          <a:latin typeface="Calibri"/>
                        </a:rPr>
                        <a:t>88</a:t>
                      </a:r>
                    </a:p>
                  </a:txBody>
                  <a:tcPr marL="9525" marR="9525" marT="9525" marB="0" anchor="ctr"/>
                </a:tc>
                <a:tc>
                  <a:txBody>
                    <a:bodyPr/>
                    <a:lstStyle/>
                    <a:p>
                      <a:pPr algn="l" fontAlgn="ctr"/>
                      <a:r>
                        <a:rPr lang="en-US" sz="1800" b="0" i="0" u="none" strike="noStrike" dirty="0">
                          <a:solidFill>
                            <a:srgbClr val="000000"/>
                          </a:solidFill>
                          <a:effectLst/>
                          <a:latin typeface="Calibri"/>
                        </a:rPr>
                        <a:t>222</a:t>
                      </a:r>
                    </a:p>
                  </a:txBody>
                  <a:tcPr marL="9525" marR="9525" marT="9525" marB="0" anchor="ctr"/>
                </a:tc>
                <a:tc>
                  <a:txBody>
                    <a:bodyPr/>
                    <a:lstStyle/>
                    <a:p>
                      <a:pPr algn="l" fontAlgn="ctr"/>
                      <a:r>
                        <a:rPr lang="en-US" sz="1800" b="1" i="0" u="none" strike="noStrike" dirty="0">
                          <a:solidFill>
                            <a:srgbClr val="0070C0"/>
                          </a:solidFill>
                          <a:effectLst/>
                          <a:latin typeface="Calibri"/>
                        </a:rPr>
                        <a:t>28.4</a:t>
                      </a:r>
                    </a:p>
                  </a:txBody>
                  <a:tcPr marL="9525" marR="9525" marT="9525" marB="0" anchor="ctr"/>
                </a:tc>
              </a:tr>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0000"/>
                          </a:solidFill>
                          <a:latin typeface="Times New Roman" pitchFamily="18" charset="0"/>
                        </a:rPr>
                        <a:t>Year 1975</a:t>
                      </a:r>
                      <a:endParaRPr lang="en-US" b="0" dirty="0" smtClean="0"/>
                    </a:p>
                  </a:txBody>
                  <a:tcPr/>
                </a:tc>
                <a:tc>
                  <a:txBody>
                    <a:bodyPr/>
                    <a:lstStyle/>
                    <a:p>
                      <a:pPr algn="l" fontAlgn="ctr"/>
                      <a:r>
                        <a:rPr lang="en-US" sz="1800" b="0" i="0" u="none" strike="noStrike">
                          <a:solidFill>
                            <a:srgbClr val="000000"/>
                          </a:solidFill>
                          <a:effectLst/>
                          <a:latin typeface="Calibri"/>
                        </a:rPr>
                        <a:t>82</a:t>
                      </a:r>
                    </a:p>
                  </a:txBody>
                  <a:tcPr marL="9525" marR="9525" marT="9525" marB="0" anchor="ctr"/>
                </a:tc>
                <a:tc>
                  <a:txBody>
                    <a:bodyPr/>
                    <a:lstStyle/>
                    <a:p>
                      <a:pPr algn="l" fontAlgn="ctr"/>
                      <a:r>
                        <a:rPr lang="en-US" sz="1800" b="0" i="0" u="none" strike="noStrike" dirty="0">
                          <a:solidFill>
                            <a:srgbClr val="000000"/>
                          </a:solidFill>
                          <a:effectLst/>
                          <a:latin typeface="Calibri"/>
                        </a:rPr>
                        <a:t>175</a:t>
                      </a:r>
                    </a:p>
                  </a:txBody>
                  <a:tcPr marL="9525" marR="9525" marT="9525" marB="0" anchor="ctr"/>
                </a:tc>
                <a:tc>
                  <a:txBody>
                    <a:bodyPr/>
                    <a:lstStyle/>
                    <a:p>
                      <a:pPr algn="l" fontAlgn="ctr"/>
                      <a:r>
                        <a:rPr lang="en-US" sz="1800" b="1" i="0" u="none" strike="noStrike" dirty="0">
                          <a:solidFill>
                            <a:srgbClr val="FF0000"/>
                          </a:solidFill>
                          <a:effectLst/>
                          <a:latin typeface="Calibri"/>
                        </a:rPr>
                        <a:t>31.9</a:t>
                      </a:r>
                    </a:p>
                  </a:txBody>
                  <a:tcPr marL="9525" marR="9525" marT="9525" marB="0" anchor="ct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392805585"/>
              </p:ext>
            </p:extLst>
          </p:nvPr>
        </p:nvGraphicFramePr>
        <p:xfrm>
          <a:off x="457201" y="4876800"/>
          <a:ext cx="8153401" cy="1097280"/>
        </p:xfrm>
        <a:graphic>
          <a:graphicData uri="http://schemas.openxmlformats.org/drawingml/2006/table">
            <a:tbl>
              <a:tblPr firstRow="1" bandRow="1">
                <a:tableStyleId>{9D7B26C5-4107-4FEC-AEDC-1716B250A1EF}</a:tableStyleId>
              </a:tblPr>
              <a:tblGrid>
                <a:gridCol w="2428672"/>
                <a:gridCol w="1908243"/>
                <a:gridCol w="1908243"/>
                <a:gridCol w="1908243"/>
              </a:tblGrid>
              <a:tr h="243840">
                <a:tc>
                  <a:txBody>
                    <a:bodyPr/>
                    <a:lstStyle/>
                    <a:p>
                      <a:r>
                        <a:rPr lang="en-US" dirty="0" smtClean="0"/>
                        <a:t>Combined</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243840">
                <a:tc>
                  <a:txBody>
                    <a:bodyPr/>
                    <a:lstStyle/>
                    <a:p>
                      <a:r>
                        <a:rPr lang="en-US" sz="1800" b="0" dirty="0" smtClean="0">
                          <a:solidFill>
                            <a:srgbClr val="000000"/>
                          </a:solidFill>
                          <a:latin typeface="Times New Roman" pitchFamily="18" charset="0"/>
                        </a:rPr>
                        <a:t>Year 1970</a:t>
                      </a:r>
                      <a:endParaRPr lang="en-US" b="0" dirty="0"/>
                    </a:p>
                  </a:txBody>
                  <a:tcPr/>
                </a:tc>
                <a:tc>
                  <a:txBody>
                    <a:bodyPr/>
                    <a:lstStyle/>
                    <a:p>
                      <a:pPr algn="l" fontAlgn="ctr"/>
                      <a:r>
                        <a:rPr lang="en-US" sz="1800" b="0" i="0" u="none" strike="noStrike" dirty="0">
                          <a:solidFill>
                            <a:srgbClr val="000000"/>
                          </a:solidFill>
                          <a:effectLst/>
                          <a:latin typeface="Calibri"/>
                        </a:rPr>
                        <a:t>343</a:t>
                      </a:r>
                    </a:p>
                  </a:txBody>
                  <a:tcPr marL="9525" marR="9525" marT="9525" marB="0" anchor="ctr"/>
                </a:tc>
                <a:tc>
                  <a:txBody>
                    <a:bodyPr/>
                    <a:lstStyle/>
                    <a:p>
                      <a:pPr algn="l" fontAlgn="ctr"/>
                      <a:r>
                        <a:rPr lang="en-US" sz="1800" b="0" i="0" u="none" strike="noStrike" dirty="0">
                          <a:solidFill>
                            <a:srgbClr val="000000"/>
                          </a:solidFill>
                          <a:effectLst/>
                          <a:latin typeface="Calibri"/>
                        </a:rPr>
                        <a:t>396</a:t>
                      </a:r>
                    </a:p>
                  </a:txBody>
                  <a:tcPr marL="9525" marR="9525" marT="9525" marB="0" anchor="ctr"/>
                </a:tc>
                <a:tc>
                  <a:txBody>
                    <a:bodyPr/>
                    <a:lstStyle/>
                    <a:p>
                      <a:pPr algn="l" fontAlgn="ctr"/>
                      <a:r>
                        <a:rPr lang="en-US" sz="1800" b="1" i="0" u="none" strike="noStrike" dirty="0">
                          <a:solidFill>
                            <a:srgbClr val="FF0000"/>
                          </a:solidFill>
                          <a:effectLst/>
                          <a:latin typeface="Calibri"/>
                        </a:rPr>
                        <a:t>46.4</a:t>
                      </a:r>
                    </a:p>
                  </a:txBody>
                  <a:tcPr marL="9525" marR="9525" marT="9525" marB="0" anchor="ct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0000"/>
                          </a:solidFill>
                          <a:latin typeface="Times New Roman" pitchFamily="18" charset="0"/>
                        </a:rPr>
                        <a:t>Year 1975</a:t>
                      </a:r>
                      <a:endParaRPr lang="en-US" b="0" dirty="0" smtClean="0"/>
                    </a:p>
                  </a:txBody>
                  <a:tcPr/>
                </a:tc>
                <a:tc>
                  <a:txBody>
                    <a:bodyPr/>
                    <a:lstStyle/>
                    <a:p>
                      <a:pPr algn="l" fontAlgn="ctr"/>
                      <a:r>
                        <a:rPr lang="en-US" sz="1800" b="0" i="0" u="none" strike="noStrike">
                          <a:solidFill>
                            <a:srgbClr val="000000"/>
                          </a:solidFill>
                          <a:effectLst/>
                          <a:latin typeface="Calibri"/>
                        </a:rPr>
                        <a:t>238</a:t>
                      </a:r>
                    </a:p>
                  </a:txBody>
                  <a:tcPr marL="9525" marR="9525" marT="9525" marB="0" anchor="ctr"/>
                </a:tc>
                <a:tc>
                  <a:txBody>
                    <a:bodyPr/>
                    <a:lstStyle/>
                    <a:p>
                      <a:pPr algn="l" fontAlgn="ctr"/>
                      <a:r>
                        <a:rPr lang="en-US" sz="1800" b="0" i="0" u="none" strike="noStrike">
                          <a:solidFill>
                            <a:srgbClr val="000000"/>
                          </a:solidFill>
                          <a:effectLst/>
                          <a:latin typeface="Calibri"/>
                        </a:rPr>
                        <a:t>277</a:t>
                      </a:r>
                    </a:p>
                  </a:txBody>
                  <a:tcPr marL="9525" marR="9525" marT="9525" marB="0" anchor="ctr"/>
                </a:tc>
                <a:tc>
                  <a:txBody>
                    <a:bodyPr/>
                    <a:lstStyle/>
                    <a:p>
                      <a:pPr algn="l" fontAlgn="ctr"/>
                      <a:r>
                        <a:rPr lang="en-US" sz="1800" b="1" i="0" u="none" strike="noStrike" dirty="0">
                          <a:solidFill>
                            <a:srgbClr val="0070C0"/>
                          </a:solidFill>
                          <a:effectLst/>
                          <a:latin typeface="Calibri"/>
                        </a:rPr>
                        <a:t>46.2</a:t>
                      </a:r>
                    </a:p>
                  </a:txBody>
                  <a:tcPr marL="9525" marR="9525" marT="9525" marB="0" anchor="ctr"/>
                </a:tc>
              </a:tr>
            </a:tbl>
          </a:graphicData>
        </a:graphic>
      </p:graphicFrame>
    </p:spTree>
    <p:extLst>
      <p:ext uri="{BB962C8B-B14F-4D97-AF65-F5344CB8AC3E}">
        <p14:creationId xmlns:p14="http://schemas.microsoft.com/office/powerpoint/2010/main" val="3266016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800" b="1" dirty="0"/>
              <a:t>Cohen, M. R., and Nagel, E., 1934, </a:t>
            </a:r>
            <a:r>
              <a:rPr lang="en-US" sz="1800" b="1" i="1" dirty="0"/>
              <a:t>An Introduction to Logic and Scientific Method</a:t>
            </a:r>
            <a:r>
              <a:rPr lang="en-US" sz="1800" b="1" dirty="0"/>
              <a:t>, New York: Harcourt, Brace and Co</a:t>
            </a:r>
            <a:r>
              <a:rPr lang="en-US" sz="1800" b="1" dirty="0" smtClean="0"/>
              <a:t>.</a:t>
            </a:r>
            <a:br>
              <a:rPr lang="en-US" sz="1800" b="1" dirty="0" smtClean="0"/>
            </a:br>
            <a:r>
              <a:rPr lang="en-US" sz="1800" b="1" dirty="0"/>
              <a:t/>
            </a:r>
            <a:br>
              <a:rPr lang="en-US" sz="1800" b="1" dirty="0"/>
            </a:br>
            <a:r>
              <a:rPr lang="en-US" sz="1800" b="1" dirty="0" smtClean="0"/>
              <a:t>Death Rates from Tuberculosis in Richmond and New York City in 1910</a:t>
            </a:r>
            <a:endParaRPr lang="en-US" sz="1800" b="1" dirty="0"/>
          </a:p>
        </p:txBody>
      </p:sp>
      <p:graphicFrame>
        <p:nvGraphicFramePr>
          <p:cNvPr id="4" name="Content Placeholder 3"/>
          <p:cNvGraphicFramePr>
            <a:graphicFrameLocks/>
          </p:cNvGraphicFramePr>
          <p:nvPr>
            <p:extLst>
              <p:ext uri="{D42A27DB-BD31-4B8C-83A1-F6EECF244321}">
                <p14:modId xmlns:p14="http://schemas.microsoft.com/office/powerpoint/2010/main" val="532708947"/>
              </p:ext>
            </p:extLst>
          </p:nvPr>
        </p:nvGraphicFramePr>
        <p:xfrm>
          <a:off x="457201" y="1981200"/>
          <a:ext cx="8153401" cy="1371600"/>
        </p:xfrm>
        <a:graphic>
          <a:graphicData uri="http://schemas.openxmlformats.org/drawingml/2006/table">
            <a:tbl>
              <a:tblPr firstRow="1" bandRow="1">
                <a:tableStyleId>{9D7B26C5-4107-4FEC-AEDC-1716B250A1EF}</a:tableStyleId>
              </a:tblPr>
              <a:tblGrid>
                <a:gridCol w="2428672"/>
                <a:gridCol w="1908243"/>
                <a:gridCol w="1908243"/>
                <a:gridCol w="1908243"/>
              </a:tblGrid>
              <a:tr h="243840">
                <a:tc>
                  <a:txBody>
                    <a:bodyPr/>
                    <a:lstStyle/>
                    <a:p>
                      <a:endParaRPr lang="en-US" dirty="0" smtClean="0"/>
                    </a:p>
                    <a:p>
                      <a:r>
                        <a:rPr lang="en-US" dirty="0" smtClean="0"/>
                        <a:t>Caucasians</a:t>
                      </a:r>
                      <a:endParaRPr lang="en-US" dirty="0"/>
                    </a:p>
                  </a:txBody>
                  <a:tcPr/>
                </a:tc>
                <a:tc>
                  <a:txBody>
                    <a:bodyPr/>
                    <a:lstStyle/>
                    <a:p>
                      <a:endParaRPr lang="en-US" dirty="0" smtClean="0"/>
                    </a:p>
                    <a:p>
                      <a:r>
                        <a:rPr lang="en-US" dirty="0" smtClean="0"/>
                        <a:t>Died</a:t>
                      </a:r>
                      <a:endParaRPr lang="en-US" dirty="0"/>
                    </a:p>
                  </a:txBody>
                  <a:tcPr/>
                </a:tc>
                <a:tc>
                  <a:txBody>
                    <a:bodyPr/>
                    <a:lstStyle/>
                    <a:p>
                      <a:endParaRPr lang="en-US" dirty="0" smtClean="0"/>
                    </a:p>
                    <a:p>
                      <a:r>
                        <a:rPr lang="en-US" dirty="0" smtClean="0"/>
                        <a:t>Survived</a:t>
                      </a:r>
                      <a:endParaRPr lang="en-US" dirty="0"/>
                    </a:p>
                  </a:txBody>
                  <a:tcPr/>
                </a:tc>
                <a:tc>
                  <a:txBody>
                    <a:bodyPr/>
                    <a:lstStyle/>
                    <a:p>
                      <a:r>
                        <a:rPr lang="en-US" dirty="0" smtClean="0"/>
                        <a:t>Death</a:t>
                      </a:r>
                      <a:r>
                        <a:rPr lang="en-US" baseline="0" dirty="0" smtClean="0"/>
                        <a:t> Rate per 100,000 (%)</a:t>
                      </a:r>
                      <a:endParaRPr lang="en-US" dirty="0"/>
                    </a:p>
                  </a:txBody>
                  <a:tcPr/>
                </a:tc>
              </a:tr>
              <a:tr h="243840">
                <a:tc>
                  <a:txBody>
                    <a:bodyPr/>
                    <a:lstStyle/>
                    <a:p>
                      <a:r>
                        <a:rPr lang="en-US" sz="1800" b="0" dirty="0" smtClean="0">
                          <a:solidFill>
                            <a:srgbClr val="000000"/>
                          </a:solidFill>
                          <a:latin typeface="Times New Roman" pitchFamily="18" charset="0"/>
                        </a:rPr>
                        <a:t>New York</a:t>
                      </a:r>
                      <a:endParaRPr lang="en-US" b="0" dirty="0"/>
                    </a:p>
                  </a:txBody>
                  <a:tcPr/>
                </a:tc>
                <a:tc>
                  <a:txBody>
                    <a:bodyPr/>
                    <a:lstStyle/>
                    <a:p>
                      <a:r>
                        <a:rPr lang="en-US" b="0" dirty="0" smtClean="0"/>
                        <a:t>8,365</a:t>
                      </a:r>
                    </a:p>
                  </a:txBody>
                  <a:tcPr/>
                </a:tc>
                <a:tc>
                  <a:txBody>
                    <a:bodyPr/>
                    <a:lstStyle/>
                    <a:p>
                      <a:r>
                        <a:rPr lang="en-US" b="0" dirty="0" smtClean="0"/>
                        <a:t>4,666,809</a:t>
                      </a:r>
                      <a:endParaRPr lang="en-US" b="0" dirty="0"/>
                    </a:p>
                  </a:txBody>
                  <a:tcPr/>
                </a:tc>
                <a:tc>
                  <a:txBody>
                    <a:bodyPr/>
                    <a:lstStyle/>
                    <a:p>
                      <a:r>
                        <a:rPr lang="en-US" b="1" dirty="0" smtClean="0">
                          <a:solidFill>
                            <a:srgbClr val="FF0000"/>
                          </a:solidFill>
                        </a:rPr>
                        <a:t>178.9</a:t>
                      </a:r>
                      <a:endParaRPr lang="en-US" b="1" dirty="0">
                        <a:solidFill>
                          <a:srgbClr val="FF0000"/>
                        </a:solidFill>
                      </a:endParaRPr>
                    </a:p>
                  </a:txBody>
                  <a:tcPr/>
                </a:tc>
              </a:tr>
              <a:tr h="243840">
                <a:tc>
                  <a:txBody>
                    <a:bodyPr/>
                    <a:lstStyle/>
                    <a:p>
                      <a:r>
                        <a:rPr lang="en-US" sz="1800" b="0" dirty="0" smtClean="0">
                          <a:solidFill>
                            <a:srgbClr val="000000"/>
                          </a:solidFill>
                          <a:latin typeface="Times New Roman" pitchFamily="18" charset="0"/>
                        </a:rPr>
                        <a:t>Richmond</a:t>
                      </a:r>
                      <a:endParaRPr lang="en-US" b="0" dirty="0"/>
                    </a:p>
                  </a:txBody>
                  <a:tcPr/>
                </a:tc>
                <a:tc>
                  <a:txBody>
                    <a:bodyPr/>
                    <a:lstStyle/>
                    <a:p>
                      <a:r>
                        <a:rPr lang="en-US" b="0" dirty="0" smtClean="0"/>
                        <a:t>131</a:t>
                      </a:r>
                      <a:endParaRPr lang="en-US" b="0" dirty="0"/>
                    </a:p>
                  </a:txBody>
                  <a:tcPr/>
                </a:tc>
                <a:tc>
                  <a:txBody>
                    <a:bodyPr/>
                    <a:lstStyle/>
                    <a:p>
                      <a:r>
                        <a:rPr lang="en-US" b="0" dirty="0" smtClean="0"/>
                        <a:t>80,764</a:t>
                      </a:r>
                      <a:endParaRPr lang="en-US" b="0" dirty="0"/>
                    </a:p>
                  </a:txBody>
                  <a:tcPr/>
                </a:tc>
                <a:tc>
                  <a:txBody>
                    <a:bodyPr/>
                    <a:lstStyle/>
                    <a:p>
                      <a:r>
                        <a:rPr lang="en-US" b="1" dirty="0" smtClean="0">
                          <a:solidFill>
                            <a:srgbClr val="0070C0"/>
                          </a:solidFill>
                        </a:rPr>
                        <a:t>161.9</a:t>
                      </a:r>
                      <a:endParaRPr lang="en-US" b="1" dirty="0">
                        <a:solidFill>
                          <a:srgbClr val="0070C0"/>
                        </a:solidFill>
                      </a:endParaRPr>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652663186"/>
              </p:ext>
            </p:extLst>
          </p:nvPr>
        </p:nvGraphicFramePr>
        <p:xfrm>
          <a:off x="457201" y="3505200"/>
          <a:ext cx="8153401" cy="1173480"/>
        </p:xfrm>
        <a:graphic>
          <a:graphicData uri="http://schemas.openxmlformats.org/drawingml/2006/table">
            <a:tbl>
              <a:tblPr firstRow="1" bandRow="1">
                <a:tableStyleId>{9D7B26C5-4107-4FEC-AEDC-1716B250A1EF}</a:tableStyleId>
              </a:tblPr>
              <a:tblGrid>
                <a:gridCol w="2428672"/>
                <a:gridCol w="1908243"/>
                <a:gridCol w="1908243"/>
                <a:gridCol w="1908243"/>
              </a:tblGrid>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African</a:t>
                      </a:r>
                      <a:r>
                        <a:rPr lang="en-US" baseline="0" dirty="0" smtClean="0"/>
                        <a:t> Americans</a:t>
                      </a:r>
                      <a:endParaRPr lang="en-US" b="0" dirty="0" smtClean="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sz="1800" b="0" dirty="0" smtClean="0">
                          <a:solidFill>
                            <a:srgbClr val="000000"/>
                          </a:solidFill>
                          <a:latin typeface="Times New Roman" pitchFamily="18" charset="0"/>
                        </a:rPr>
                        <a:t>New York</a:t>
                      </a:r>
                      <a:endParaRPr lang="en-US" b="0" dirty="0"/>
                    </a:p>
                  </a:txBody>
                  <a:tcPr/>
                </a:tc>
                <a:tc>
                  <a:txBody>
                    <a:bodyPr/>
                    <a:lstStyle/>
                    <a:p>
                      <a:r>
                        <a:rPr lang="en-US" b="0" dirty="0" smtClean="0"/>
                        <a:t>513</a:t>
                      </a:r>
                      <a:endParaRPr lang="en-US" b="0" dirty="0"/>
                    </a:p>
                  </a:txBody>
                  <a:tcPr/>
                </a:tc>
                <a:tc>
                  <a:txBody>
                    <a:bodyPr/>
                    <a:lstStyle/>
                    <a:p>
                      <a:r>
                        <a:rPr lang="en-US" b="0" dirty="0" smtClean="0"/>
                        <a:t>91,196</a:t>
                      </a:r>
                      <a:endParaRPr lang="en-US" b="0" dirty="0"/>
                    </a:p>
                  </a:txBody>
                  <a:tcPr/>
                </a:tc>
                <a:tc>
                  <a:txBody>
                    <a:bodyPr/>
                    <a:lstStyle/>
                    <a:p>
                      <a:r>
                        <a:rPr lang="en-US" b="1" dirty="0" smtClean="0">
                          <a:solidFill>
                            <a:srgbClr val="FF0000"/>
                          </a:solidFill>
                        </a:rPr>
                        <a:t>559.4</a:t>
                      </a:r>
                      <a:endParaRPr lang="en-US" b="1" dirty="0">
                        <a:solidFill>
                          <a:srgbClr val="FF0000"/>
                        </a:solidFill>
                      </a:endParaRPr>
                    </a:p>
                  </a:txBody>
                  <a:tcPr/>
                </a:tc>
              </a:tr>
              <a:tr h="391160">
                <a:tc>
                  <a:txBody>
                    <a:bodyPr/>
                    <a:lstStyle/>
                    <a:p>
                      <a:r>
                        <a:rPr lang="en-US" sz="1800" b="0" dirty="0" smtClean="0">
                          <a:solidFill>
                            <a:srgbClr val="000000"/>
                          </a:solidFill>
                          <a:latin typeface="Times New Roman" pitchFamily="18" charset="0"/>
                        </a:rPr>
                        <a:t>Richmond</a:t>
                      </a:r>
                      <a:endParaRPr lang="en-US" b="0" dirty="0"/>
                    </a:p>
                  </a:txBody>
                  <a:tcPr/>
                </a:tc>
                <a:tc>
                  <a:txBody>
                    <a:bodyPr/>
                    <a:lstStyle/>
                    <a:p>
                      <a:r>
                        <a:rPr lang="en-US" b="0" dirty="0" smtClean="0"/>
                        <a:t>155</a:t>
                      </a:r>
                      <a:endParaRPr lang="en-US" b="0" dirty="0"/>
                    </a:p>
                  </a:txBody>
                  <a:tcPr/>
                </a:tc>
                <a:tc>
                  <a:txBody>
                    <a:bodyPr/>
                    <a:lstStyle/>
                    <a:p>
                      <a:r>
                        <a:rPr lang="en-US" b="0" dirty="0" smtClean="0"/>
                        <a:t>46,578</a:t>
                      </a:r>
                      <a:endParaRPr lang="en-US" b="0" dirty="0"/>
                    </a:p>
                  </a:txBody>
                  <a:tcPr/>
                </a:tc>
                <a:tc>
                  <a:txBody>
                    <a:bodyPr/>
                    <a:lstStyle/>
                    <a:p>
                      <a:r>
                        <a:rPr lang="en-US" b="1" dirty="0" smtClean="0">
                          <a:solidFill>
                            <a:srgbClr val="0070C0"/>
                          </a:solidFill>
                        </a:rPr>
                        <a:t>331.7</a:t>
                      </a:r>
                      <a:endParaRPr lang="en-US" b="1" dirty="0">
                        <a:solidFill>
                          <a:srgbClr val="0070C0"/>
                        </a:solidFill>
                      </a:endParaRPr>
                    </a:p>
                  </a:txBody>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2867714561"/>
              </p:ext>
            </p:extLst>
          </p:nvPr>
        </p:nvGraphicFramePr>
        <p:xfrm>
          <a:off x="457201" y="4876800"/>
          <a:ext cx="8153401" cy="1097280"/>
        </p:xfrm>
        <a:graphic>
          <a:graphicData uri="http://schemas.openxmlformats.org/drawingml/2006/table">
            <a:tbl>
              <a:tblPr firstRow="1" bandRow="1">
                <a:tableStyleId>{9D7B26C5-4107-4FEC-AEDC-1716B250A1EF}</a:tableStyleId>
              </a:tblPr>
              <a:tblGrid>
                <a:gridCol w="2428672"/>
                <a:gridCol w="1908243"/>
                <a:gridCol w="1908243"/>
                <a:gridCol w="1908243"/>
              </a:tblGrid>
              <a:tr h="243840">
                <a:tc>
                  <a:txBody>
                    <a:bodyPr/>
                    <a:lstStyle/>
                    <a:p>
                      <a:r>
                        <a:rPr lang="en-US" dirty="0" smtClean="0"/>
                        <a:t>Combined</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243840">
                <a:tc>
                  <a:txBody>
                    <a:bodyPr/>
                    <a:lstStyle/>
                    <a:p>
                      <a:r>
                        <a:rPr lang="en-US" sz="1800" b="0" dirty="0" smtClean="0">
                          <a:solidFill>
                            <a:srgbClr val="000000"/>
                          </a:solidFill>
                          <a:latin typeface="Times New Roman" pitchFamily="18" charset="0"/>
                        </a:rPr>
                        <a:t>New York</a:t>
                      </a:r>
                      <a:endParaRPr lang="en-US" b="0" dirty="0"/>
                    </a:p>
                  </a:txBody>
                  <a:tcPr/>
                </a:tc>
                <a:tc>
                  <a:txBody>
                    <a:bodyPr/>
                    <a:lstStyle/>
                    <a:p>
                      <a:r>
                        <a:rPr lang="en-US" b="0" dirty="0" smtClean="0"/>
                        <a:t>8,878</a:t>
                      </a:r>
                      <a:endParaRPr lang="en-US" b="0" dirty="0"/>
                    </a:p>
                  </a:txBody>
                  <a:tcPr/>
                </a:tc>
                <a:tc>
                  <a:txBody>
                    <a:bodyPr/>
                    <a:lstStyle/>
                    <a:p>
                      <a:r>
                        <a:rPr lang="en-US" b="0" dirty="0" smtClean="0"/>
                        <a:t>4,758,005</a:t>
                      </a:r>
                      <a:endParaRPr lang="en-US" b="0" dirty="0"/>
                    </a:p>
                  </a:txBody>
                  <a:tcPr/>
                </a:tc>
                <a:tc>
                  <a:txBody>
                    <a:bodyPr/>
                    <a:lstStyle/>
                    <a:p>
                      <a:r>
                        <a:rPr lang="en-US" b="1" dirty="0" smtClean="0">
                          <a:solidFill>
                            <a:srgbClr val="0070C0"/>
                          </a:solidFill>
                        </a:rPr>
                        <a:t>186.2</a:t>
                      </a:r>
                      <a:endParaRPr lang="en-US" b="1" dirty="0">
                        <a:solidFill>
                          <a:srgbClr val="0070C0"/>
                        </a:solidFill>
                      </a:endParaRPr>
                    </a:p>
                  </a:txBody>
                  <a:tcPr/>
                </a:tc>
              </a:tr>
              <a:tr h="243840">
                <a:tc>
                  <a:txBody>
                    <a:bodyPr/>
                    <a:lstStyle/>
                    <a:p>
                      <a:r>
                        <a:rPr lang="en-US" sz="1800" b="0" dirty="0" smtClean="0">
                          <a:solidFill>
                            <a:srgbClr val="000000"/>
                          </a:solidFill>
                          <a:latin typeface="Times New Roman" pitchFamily="18" charset="0"/>
                        </a:rPr>
                        <a:t>Richmond</a:t>
                      </a:r>
                      <a:endParaRPr lang="en-US" b="0" dirty="0"/>
                    </a:p>
                  </a:txBody>
                  <a:tcPr/>
                </a:tc>
                <a:tc>
                  <a:txBody>
                    <a:bodyPr/>
                    <a:lstStyle/>
                    <a:p>
                      <a:r>
                        <a:rPr lang="en-US" b="0" dirty="0" smtClean="0"/>
                        <a:t>286</a:t>
                      </a:r>
                      <a:endParaRPr lang="en-US" b="0" dirty="0"/>
                    </a:p>
                  </a:txBody>
                  <a:tcPr/>
                </a:tc>
                <a:tc>
                  <a:txBody>
                    <a:bodyPr/>
                    <a:lstStyle/>
                    <a:p>
                      <a:r>
                        <a:rPr lang="en-US" b="0" dirty="0" smtClean="0"/>
                        <a:t>127,342</a:t>
                      </a:r>
                      <a:endParaRPr lang="en-US" b="0" dirty="0"/>
                    </a:p>
                  </a:txBody>
                  <a:tcPr/>
                </a:tc>
                <a:tc>
                  <a:txBody>
                    <a:bodyPr/>
                    <a:lstStyle/>
                    <a:p>
                      <a:r>
                        <a:rPr lang="en-US" b="1" dirty="0" smtClean="0">
                          <a:solidFill>
                            <a:srgbClr val="FF0000"/>
                          </a:solidFill>
                        </a:rPr>
                        <a:t>224.1</a:t>
                      </a:r>
                      <a:endParaRPr lang="en-US" b="1" dirty="0">
                        <a:solidFill>
                          <a:srgbClr val="FF0000"/>
                        </a:solidFill>
                      </a:endParaRPr>
                    </a:p>
                  </a:txBody>
                  <a:tcPr/>
                </a:tc>
              </a:tr>
            </a:tbl>
          </a:graphicData>
        </a:graphic>
      </p:graphicFrame>
    </p:spTree>
    <p:extLst>
      <p:ext uri="{BB962C8B-B14F-4D97-AF65-F5344CB8AC3E}">
        <p14:creationId xmlns:p14="http://schemas.microsoft.com/office/powerpoint/2010/main" val="587983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Charig, C.R., Webb, D.R., Payne, S.R., Wickham, J.E. </a:t>
            </a:r>
            <a:r>
              <a:rPr lang="en-US" sz="2400" dirty="0"/>
              <a:t>"Comparison of treatment of renal calculi by open surgery, percutaneous nephrolithotomy, and extracorporeal shockwave lithotripsy</a:t>
            </a:r>
            <a:r>
              <a:rPr lang="en-US" sz="2400" dirty="0" smtClean="0"/>
              <a:t>. Br Med J (Clin Res Ed) 292 </a:t>
            </a:r>
            <a:r>
              <a:rPr lang="en-US" sz="2400" dirty="0"/>
              <a:t>(6524): </a:t>
            </a:r>
            <a:r>
              <a:rPr lang="en-US" sz="2400" dirty="0" smtClean="0"/>
              <a:t>879–882.</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8345780"/>
              </p:ext>
            </p:extLst>
          </p:nvPr>
        </p:nvGraphicFramePr>
        <p:xfrm>
          <a:off x="457201" y="1981200"/>
          <a:ext cx="8229601" cy="1371600"/>
        </p:xfrm>
        <a:graphic>
          <a:graphicData uri="http://schemas.openxmlformats.org/drawingml/2006/table">
            <a:tbl>
              <a:tblPr firstRow="1" bandRow="1">
                <a:tableStyleId>{9D7B26C5-4107-4FEC-AEDC-1716B250A1EF}</a:tableStyleId>
              </a:tblPr>
              <a:tblGrid>
                <a:gridCol w="2451370"/>
                <a:gridCol w="1926077"/>
                <a:gridCol w="1926077"/>
                <a:gridCol w="1926077"/>
              </a:tblGrid>
              <a:tr h="243840">
                <a:tc>
                  <a:txBody>
                    <a:bodyPr/>
                    <a:lstStyle/>
                    <a:p>
                      <a:endParaRPr lang="en-US" dirty="0" smtClean="0"/>
                    </a:p>
                    <a:p>
                      <a:r>
                        <a:rPr lang="en-US" dirty="0" smtClean="0"/>
                        <a:t>Kidney stones &lt;</a:t>
                      </a:r>
                      <a:r>
                        <a:rPr lang="en-US" baseline="0" dirty="0" smtClean="0"/>
                        <a:t> 2cm</a:t>
                      </a:r>
                      <a:endParaRPr lang="en-US" dirty="0"/>
                    </a:p>
                  </a:txBody>
                  <a:tcPr/>
                </a:tc>
                <a:tc>
                  <a:txBody>
                    <a:bodyPr/>
                    <a:lstStyle/>
                    <a:p>
                      <a:endParaRPr lang="en-US" dirty="0" smtClean="0">
                        <a:solidFill>
                          <a:schemeClr val="tx1"/>
                        </a:solidFill>
                      </a:endParaRPr>
                    </a:p>
                    <a:p>
                      <a:r>
                        <a:rPr lang="en-US" dirty="0" smtClean="0">
                          <a:solidFill>
                            <a:schemeClr val="tx1"/>
                          </a:solidFill>
                        </a:rPr>
                        <a:t>success</a:t>
                      </a:r>
                      <a:endParaRPr lang="en-US" dirty="0">
                        <a:solidFill>
                          <a:schemeClr val="tx1"/>
                        </a:solidFill>
                      </a:endParaRPr>
                    </a:p>
                  </a:txBody>
                  <a:tcPr/>
                </a:tc>
                <a:tc>
                  <a:txBody>
                    <a:bodyPr/>
                    <a:lstStyle/>
                    <a:p>
                      <a:endParaRPr lang="en-US" dirty="0" smtClean="0">
                        <a:solidFill>
                          <a:schemeClr val="tx1"/>
                        </a:solidFill>
                      </a:endParaRPr>
                    </a:p>
                    <a:p>
                      <a:r>
                        <a:rPr lang="en-US" dirty="0" smtClean="0">
                          <a:solidFill>
                            <a:schemeClr val="tx1"/>
                          </a:solidFill>
                        </a:rPr>
                        <a:t>failure</a:t>
                      </a:r>
                    </a:p>
                  </a:txBody>
                  <a:tcPr/>
                </a:tc>
                <a:tc>
                  <a:txBody>
                    <a:bodyPr/>
                    <a:lstStyle/>
                    <a:p>
                      <a:endParaRPr lang="en-US" dirty="0" smtClean="0"/>
                    </a:p>
                    <a:p>
                      <a:r>
                        <a:rPr lang="en-US" dirty="0" smtClean="0"/>
                        <a:t>% successful</a:t>
                      </a:r>
                      <a:endParaRPr lang="en-US" dirty="0"/>
                    </a:p>
                  </a:txBody>
                  <a:tcPr/>
                </a:tc>
              </a:tr>
              <a:tr h="243840">
                <a:tc>
                  <a:txBody>
                    <a:bodyPr/>
                    <a:lstStyle/>
                    <a:p>
                      <a:r>
                        <a:rPr lang="en-US" dirty="0" smtClean="0"/>
                        <a:t>Open </a:t>
                      </a:r>
                      <a:endParaRPr lang="en-US" b="0" dirty="0"/>
                    </a:p>
                  </a:txBody>
                  <a:tcPr/>
                </a:tc>
                <a:tc>
                  <a:txBody>
                    <a:bodyPr/>
                    <a:lstStyle/>
                    <a:p>
                      <a:r>
                        <a:rPr lang="en-US" b="0" dirty="0" smtClean="0">
                          <a:solidFill>
                            <a:schemeClr val="tx1"/>
                          </a:solidFill>
                        </a:rPr>
                        <a:t>81</a:t>
                      </a:r>
                      <a:endParaRPr lang="en-US" b="0" dirty="0">
                        <a:solidFill>
                          <a:schemeClr val="tx1"/>
                        </a:solidFill>
                      </a:endParaRPr>
                    </a:p>
                  </a:txBody>
                  <a:tcPr/>
                </a:tc>
                <a:tc>
                  <a:txBody>
                    <a:bodyPr/>
                    <a:lstStyle/>
                    <a:p>
                      <a:r>
                        <a:rPr lang="en-US" b="0" dirty="0" smtClean="0">
                          <a:solidFill>
                            <a:schemeClr val="tx1"/>
                          </a:solidFill>
                        </a:rPr>
                        <a:t>6</a:t>
                      </a:r>
                      <a:endParaRPr lang="en-US" b="0" dirty="0">
                        <a:solidFill>
                          <a:schemeClr val="tx1"/>
                        </a:solidFill>
                      </a:endParaRPr>
                    </a:p>
                  </a:txBody>
                  <a:tcPr/>
                </a:tc>
                <a:tc>
                  <a:txBody>
                    <a:bodyPr/>
                    <a:lstStyle/>
                    <a:p>
                      <a:r>
                        <a:rPr lang="en-US" b="1" dirty="0" smtClean="0">
                          <a:solidFill>
                            <a:srgbClr val="FF0000"/>
                          </a:solidFill>
                        </a:rPr>
                        <a:t>93</a:t>
                      </a:r>
                      <a:endParaRPr lang="en-US" b="1" dirty="0">
                        <a:solidFill>
                          <a:srgbClr val="FF000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Percutaneous</a:t>
                      </a:r>
                      <a:endParaRPr lang="en-US" b="0" dirty="0" smtClean="0"/>
                    </a:p>
                  </a:txBody>
                  <a:tcPr/>
                </a:tc>
                <a:tc>
                  <a:txBody>
                    <a:bodyPr/>
                    <a:lstStyle/>
                    <a:p>
                      <a:r>
                        <a:rPr lang="en-US" b="0" dirty="0" smtClean="0">
                          <a:solidFill>
                            <a:schemeClr val="tx1"/>
                          </a:solidFill>
                        </a:rPr>
                        <a:t>234</a:t>
                      </a:r>
                      <a:endParaRPr lang="en-US" b="0" dirty="0">
                        <a:solidFill>
                          <a:schemeClr val="tx1"/>
                        </a:solidFill>
                      </a:endParaRPr>
                    </a:p>
                  </a:txBody>
                  <a:tcPr/>
                </a:tc>
                <a:tc>
                  <a:txBody>
                    <a:bodyPr/>
                    <a:lstStyle/>
                    <a:p>
                      <a:r>
                        <a:rPr lang="en-US" b="0" dirty="0" smtClean="0">
                          <a:solidFill>
                            <a:schemeClr val="tx1"/>
                          </a:solidFill>
                        </a:rPr>
                        <a:t>36</a:t>
                      </a:r>
                      <a:endParaRPr lang="en-US" b="0" dirty="0">
                        <a:solidFill>
                          <a:schemeClr val="tx1"/>
                        </a:solidFill>
                      </a:endParaRPr>
                    </a:p>
                  </a:txBody>
                  <a:tcPr/>
                </a:tc>
                <a:tc>
                  <a:txBody>
                    <a:bodyPr/>
                    <a:lstStyle/>
                    <a:p>
                      <a:r>
                        <a:rPr lang="en-US" b="1" dirty="0" smtClean="0">
                          <a:solidFill>
                            <a:srgbClr val="0070C0"/>
                          </a:solidFill>
                        </a:rPr>
                        <a:t>87</a:t>
                      </a:r>
                      <a:endParaRPr lang="en-US" b="1" dirty="0">
                        <a:solidFill>
                          <a:srgbClr val="0070C0"/>
                        </a:solidFill>
                      </a:endParaRPr>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735392940"/>
              </p:ext>
            </p:extLst>
          </p:nvPr>
        </p:nvGraphicFramePr>
        <p:xfrm>
          <a:off x="457201" y="3505200"/>
          <a:ext cx="8229601" cy="1173480"/>
        </p:xfrm>
        <a:graphic>
          <a:graphicData uri="http://schemas.openxmlformats.org/drawingml/2006/table">
            <a:tbl>
              <a:tblPr firstRow="1" bandRow="1">
                <a:tableStyleId>{9D7B26C5-4107-4FEC-AEDC-1716B250A1EF}</a:tableStyleId>
              </a:tblPr>
              <a:tblGrid>
                <a:gridCol w="2451370"/>
                <a:gridCol w="1926077"/>
                <a:gridCol w="1926077"/>
                <a:gridCol w="1926077"/>
              </a:tblGrid>
              <a:tr h="391160">
                <a:tc>
                  <a:txBody>
                    <a:bodyPr/>
                    <a:lstStyle/>
                    <a:p>
                      <a:r>
                        <a:rPr lang="en-US" dirty="0" smtClean="0"/>
                        <a:t>Kidney stones &gt;=</a:t>
                      </a:r>
                      <a:r>
                        <a:rPr lang="en-US" baseline="0" dirty="0" smtClean="0"/>
                        <a:t> 2cm</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dirty="0" smtClean="0"/>
                        <a:t>Open </a:t>
                      </a:r>
                      <a:endParaRPr lang="en-US" b="0" dirty="0"/>
                    </a:p>
                  </a:txBody>
                  <a:tcPr/>
                </a:tc>
                <a:tc>
                  <a:txBody>
                    <a:bodyPr/>
                    <a:lstStyle/>
                    <a:p>
                      <a:r>
                        <a:rPr lang="en-US" b="0" dirty="0" smtClean="0">
                          <a:solidFill>
                            <a:schemeClr val="tx1"/>
                          </a:solidFill>
                        </a:rPr>
                        <a:t>192</a:t>
                      </a:r>
                      <a:endParaRPr lang="en-US" b="0" dirty="0">
                        <a:solidFill>
                          <a:schemeClr val="tx1"/>
                        </a:solidFill>
                      </a:endParaRPr>
                    </a:p>
                  </a:txBody>
                  <a:tcPr/>
                </a:tc>
                <a:tc>
                  <a:txBody>
                    <a:bodyPr/>
                    <a:lstStyle/>
                    <a:p>
                      <a:r>
                        <a:rPr lang="en-US" b="0" dirty="0" smtClean="0">
                          <a:solidFill>
                            <a:schemeClr val="tx1"/>
                          </a:solidFill>
                        </a:rPr>
                        <a:t>71</a:t>
                      </a:r>
                      <a:endParaRPr lang="en-US" b="0" dirty="0">
                        <a:solidFill>
                          <a:schemeClr val="tx1"/>
                        </a:solidFill>
                      </a:endParaRPr>
                    </a:p>
                  </a:txBody>
                  <a:tcPr/>
                </a:tc>
                <a:tc>
                  <a:txBody>
                    <a:bodyPr/>
                    <a:lstStyle/>
                    <a:p>
                      <a:r>
                        <a:rPr lang="en-US" b="1" dirty="0" smtClean="0">
                          <a:solidFill>
                            <a:srgbClr val="FF0000"/>
                          </a:solidFill>
                        </a:rPr>
                        <a:t>73</a:t>
                      </a:r>
                      <a:endParaRPr lang="en-US" b="1" dirty="0">
                        <a:solidFill>
                          <a:srgbClr val="FF0000"/>
                        </a:solidFill>
                      </a:endParaRPr>
                    </a:p>
                  </a:txBody>
                  <a:tcPr/>
                </a:tc>
              </a:tr>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Percutaneous</a:t>
                      </a:r>
                      <a:endParaRPr lang="en-US" b="0" dirty="0" smtClean="0"/>
                    </a:p>
                  </a:txBody>
                  <a:tcPr/>
                </a:tc>
                <a:tc>
                  <a:txBody>
                    <a:bodyPr/>
                    <a:lstStyle/>
                    <a:p>
                      <a:r>
                        <a:rPr lang="en-US" b="0" dirty="0" smtClean="0">
                          <a:solidFill>
                            <a:schemeClr val="tx1"/>
                          </a:solidFill>
                        </a:rPr>
                        <a:t>55</a:t>
                      </a:r>
                      <a:endParaRPr lang="en-US" b="0" dirty="0">
                        <a:solidFill>
                          <a:schemeClr val="tx1"/>
                        </a:solidFill>
                      </a:endParaRPr>
                    </a:p>
                  </a:txBody>
                  <a:tcPr/>
                </a:tc>
                <a:tc>
                  <a:txBody>
                    <a:bodyPr/>
                    <a:lstStyle/>
                    <a:p>
                      <a:r>
                        <a:rPr lang="en-US" b="0" dirty="0" smtClean="0">
                          <a:solidFill>
                            <a:schemeClr val="tx1"/>
                          </a:solidFill>
                        </a:rPr>
                        <a:t>25</a:t>
                      </a:r>
                      <a:endParaRPr lang="en-US" b="0" dirty="0">
                        <a:solidFill>
                          <a:schemeClr val="tx1"/>
                        </a:solidFill>
                      </a:endParaRPr>
                    </a:p>
                  </a:txBody>
                  <a:tcPr/>
                </a:tc>
                <a:tc>
                  <a:txBody>
                    <a:bodyPr/>
                    <a:lstStyle/>
                    <a:p>
                      <a:r>
                        <a:rPr lang="en-US" b="1" dirty="0" smtClean="0">
                          <a:solidFill>
                            <a:srgbClr val="0070C0"/>
                          </a:solidFill>
                        </a:rPr>
                        <a:t>69</a:t>
                      </a:r>
                      <a:endParaRPr lang="en-US" b="1" dirty="0">
                        <a:solidFill>
                          <a:srgbClr val="0070C0"/>
                        </a:solidFill>
                      </a:endParaRPr>
                    </a:p>
                  </a:txBody>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3677578828"/>
              </p:ext>
            </p:extLst>
          </p:nvPr>
        </p:nvGraphicFramePr>
        <p:xfrm>
          <a:off x="457201" y="4876800"/>
          <a:ext cx="8229601" cy="1097280"/>
        </p:xfrm>
        <a:graphic>
          <a:graphicData uri="http://schemas.openxmlformats.org/drawingml/2006/table">
            <a:tbl>
              <a:tblPr firstRow="1" bandRow="1">
                <a:tableStyleId>{9D7B26C5-4107-4FEC-AEDC-1716B250A1EF}</a:tableStyleId>
              </a:tblPr>
              <a:tblGrid>
                <a:gridCol w="2451370"/>
                <a:gridCol w="1926077"/>
                <a:gridCol w="1926077"/>
                <a:gridCol w="1926077"/>
              </a:tblGrid>
              <a:tr h="243840">
                <a:tc>
                  <a:txBody>
                    <a:bodyPr/>
                    <a:lstStyle/>
                    <a:p>
                      <a:r>
                        <a:rPr lang="en-US" dirty="0" smtClean="0">
                          <a:solidFill>
                            <a:schemeClr val="tx1"/>
                          </a:solidFill>
                        </a:rPr>
                        <a:t>Combined</a:t>
                      </a:r>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r>
              <a:tr h="243840">
                <a:tc>
                  <a:txBody>
                    <a:bodyPr/>
                    <a:lstStyle/>
                    <a:p>
                      <a:r>
                        <a:rPr lang="en-US" dirty="0" smtClean="0"/>
                        <a:t>Open </a:t>
                      </a:r>
                      <a:endParaRPr lang="en-US" b="0" dirty="0"/>
                    </a:p>
                  </a:txBody>
                  <a:tcPr/>
                </a:tc>
                <a:tc>
                  <a:txBody>
                    <a:bodyPr/>
                    <a:lstStyle/>
                    <a:p>
                      <a:r>
                        <a:rPr lang="en-US" b="0" dirty="0" smtClean="0">
                          <a:solidFill>
                            <a:schemeClr val="tx1"/>
                          </a:solidFill>
                        </a:rPr>
                        <a:t>273</a:t>
                      </a:r>
                      <a:endParaRPr lang="en-US" b="0" dirty="0">
                        <a:solidFill>
                          <a:schemeClr val="tx1"/>
                        </a:solidFill>
                      </a:endParaRPr>
                    </a:p>
                  </a:txBody>
                  <a:tcPr/>
                </a:tc>
                <a:tc>
                  <a:txBody>
                    <a:bodyPr/>
                    <a:lstStyle/>
                    <a:p>
                      <a:r>
                        <a:rPr lang="en-US" b="0" dirty="0" smtClean="0">
                          <a:solidFill>
                            <a:schemeClr val="tx1"/>
                          </a:solidFill>
                        </a:rPr>
                        <a:t>77</a:t>
                      </a:r>
                      <a:endParaRPr lang="en-US" b="0" dirty="0">
                        <a:solidFill>
                          <a:schemeClr val="tx1"/>
                        </a:solidFill>
                      </a:endParaRPr>
                    </a:p>
                  </a:txBody>
                  <a:tcPr/>
                </a:tc>
                <a:tc>
                  <a:txBody>
                    <a:bodyPr/>
                    <a:lstStyle/>
                    <a:p>
                      <a:r>
                        <a:rPr lang="en-US" b="1" dirty="0" smtClean="0">
                          <a:solidFill>
                            <a:srgbClr val="0070C0"/>
                          </a:solidFill>
                        </a:rPr>
                        <a:t>78</a:t>
                      </a:r>
                      <a:endParaRPr lang="en-US" b="1" dirty="0">
                        <a:solidFill>
                          <a:srgbClr val="0070C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Percutaneous</a:t>
                      </a:r>
                      <a:endParaRPr lang="en-US" b="0" dirty="0" smtClean="0"/>
                    </a:p>
                  </a:txBody>
                  <a:tcPr/>
                </a:tc>
                <a:tc>
                  <a:txBody>
                    <a:bodyPr/>
                    <a:lstStyle/>
                    <a:p>
                      <a:r>
                        <a:rPr lang="en-US" b="0" dirty="0" smtClean="0">
                          <a:solidFill>
                            <a:schemeClr val="tx1"/>
                          </a:solidFill>
                        </a:rPr>
                        <a:t>289</a:t>
                      </a:r>
                      <a:endParaRPr lang="en-US" b="0" dirty="0">
                        <a:solidFill>
                          <a:schemeClr val="tx1"/>
                        </a:solidFill>
                      </a:endParaRPr>
                    </a:p>
                  </a:txBody>
                  <a:tcPr/>
                </a:tc>
                <a:tc>
                  <a:txBody>
                    <a:bodyPr/>
                    <a:lstStyle/>
                    <a:p>
                      <a:r>
                        <a:rPr lang="en-US" b="0" dirty="0" smtClean="0">
                          <a:solidFill>
                            <a:schemeClr val="tx1"/>
                          </a:solidFill>
                        </a:rPr>
                        <a:t>61</a:t>
                      </a:r>
                      <a:endParaRPr lang="en-US" b="0" dirty="0">
                        <a:solidFill>
                          <a:schemeClr val="tx1"/>
                        </a:solidFill>
                      </a:endParaRPr>
                    </a:p>
                  </a:txBody>
                  <a:tcPr/>
                </a:tc>
                <a:tc>
                  <a:txBody>
                    <a:bodyPr/>
                    <a:lstStyle/>
                    <a:p>
                      <a:r>
                        <a:rPr lang="en-US" b="1" dirty="0" smtClean="0">
                          <a:solidFill>
                            <a:srgbClr val="FF0000"/>
                          </a:solidFill>
                        </a:rPr>
                        <a:t>83</a:t>
                      </a:r>
                      <a:endParaRPr lang="en-US" b="1" dirty="0">
                        <a:solidFill>
                          <a:srgbClr val="FF0000"/>
                        </a:solidFill>
                      </a:endParaRPr>
                    </a:p>
                  </a:txBody>
                  <a:tcPr/>
                </a:tc>
              </a:tr>
            </a:tbl>
          </a:graphicData>
        </a:graphic>
      </p:graphicFrame>
    </p:spTree>
    <p:extLst>
      <p:ext uri="{BB962C8B-B14F-4D97-AF65-F5344CB8AC3E}">
        <p14:creationId xmlns:p14="http://schemas.microsoft.com/office/powerpoint/2010/main" val="4229628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20" y="-75463"/>
            <a:ext cx="6070020" cy="7010400"/>
          </a:xfrm>
          <a:prstGeom prst="rect">
            <a:avLst/>
          </a:prstGeom>
        </p:spPr>
      </p:pic>
      <p:sp>
        <p:nvSpPr>
          <p:cNvPr id="3" name="TextBox 2"/>
          <p:cNvSpPr txBox="1"/>
          <p:nvPr/>
        </p:nvSpPr>
        <p:spPr>
          <a:xfrm>
            <a:off x="5867400" y="576648"/>
            <a:ext cx="3124200" cy="6297108"/>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solidFill>
                  <a:prstClr val="black"/>
                </a:solidFill>
              </a:rPr>
              <a:t>Paradox </a:t>
            </a:r>
            <a:r>
              <a:rPr lang="en-US" sz="3200" dirty="0" smtClean="0">
                <a:solidFill>
                  <a:prstClr val="black"/>
                </a:solidFill>
              </a:rPr>
              <a:t>in </a:t>
            </a:r>
            <a:r>
              <a:rPr lang="en-US" sz="3200" dirty="0">
                <a:solidFill>
                  <a:prstClr val="black"/>
                </a:solidFill>
              </a:rPr>
              <a:t>p</a:t>
            </a:r>
            <a:r>
              <a:rPr lang="en-US" sz="3200" dirty="0" smtClean="0">
                <a:solidFill>
                  <a:prstClr val="black"/>
                </a:solidFill>
              </a:rPr>
              <a:t>ublished </a:t>
            </a:r>
            <a:r>
              <a:rPr lang="en-US" sz="3200" dirty="0">
                <a:solidFill>
                  <a:prstClr val="black"/>
                </a:solidFill>
              </a:rPr>
              <a:t>r</a:t>
            </a:r>
            <a:r>
              <a:rPr lang="en-US" sz="3200" dirty="0" smtClean="0">
                <a:solidFill>
                  <a:prstClr val="black"/>
                </a:solidFill>
              </a:rPr>
              <a:t>esearch </a:t>
            </a:r>
            <a:r>
              <a:rPr lang="en-US" sz="3200" dirty="0">
                <a:solidFill>
                  <a:prstClr val="black"/>
                </a:solidFill>
              </a:rPr>
              <a:t>g</a:t>
            </a:r>
            <a:r>
              <a:rPr lang="en-US" sz="3200" dirty="0" smtClean="0">
                <a:solidFill>
                  <a:prstClr val="black"/>
                </a:solidFill>
              </a:rPr>
              <a:t>oes </a:t>
            </a:r>
            <a:r>
              <a:rPr lang="en-US" sz="3200" dirty="0">
                <a:solidFill>
                  <a:prstClr val="black"/>
                </a:solidFill>
              </a:rPr>
              <a:t>b</a:t>
            </a:r>
            <a:r>
              <a:rPr lang="en-US" sz="3200" dirty="0" smtClean="0">
                <a:solidFill>
                  <a:prstClr val="black"/>
                </a:solidFill>
              </a:rPr>
              <a:t>ack </a:t>
            </a:r>
            <a:r>
              <a:rPr lang="en-US" sz="3200" dirty="0">
                <a:solidFill>
                  <a:prstClr val="black"/>
                </a:solidFill>
              </a:rPr>
              <a:t>to at least the late </a:t>
            </a:r>
            <a:r>
              <a:rPr lang="en-US" sz="3200" dirty="0" smtClean="0">
                <a:solidFill>
                  <a:prstClr val="black"/>
                </a:solidFill>
              </a:rPr>
              <a:t>1800s</a:t>
            </a:r>
          </a:p>
          <a:p>
            <a:pPr>
              <a:spcBef>
                <a:spcPct val="20000"/>
              </a:spcBef>
            </a:pPr>
            <a:endParaRPr lang="en-US" sz="3200" dirty="0" smtClean="0">
              <a:solidFill>
                <a:prstClr val="black"/>
              </a:solidFill>
            </a:endParaRPr>
          </a:p>
          <a:p>
            <a:pPr marL="342900" indent="-342900">
              <a:spcBef>
                <a:spcPct val="20000"/>
              </a:spcBef>
              <a:buFont typeface="Arial" pitchFamily="34" charset="0"/>
              <a:buChar char="•"/>
            </a:pPr>
            <a:r>
              <a:rPr lang="en-US" sz="3200" dirty="0" smtClean="0">
                <a:solidFill>
                  <a:prstClr val="black"/>
                </a:solidFill>
              </a:rPr>
              <a:t>See “The </a:t>
            </a:r>
            <a:r>
              <a:rPr lang="en-US" sz="3200" dirty="0">
                <a:solidFill>
                  <a:prstClr val="black"/>
                </a:solidFill>
              </a:rPr>
              <a:t>Pirates of </a:t>
            </a:r>
            <a:r>
              <a:rPr lang="en-US" sz="3200" dirty="0" smtClean="0">
                <a:solidFill>
                  <a:prstClr val="black"/>
                </a:solidFill>
              </a:rPr>
              <a:t>Penzance” by </a:t>
            </a:r>
            <a:r>
              <a:rPr lang="en-US" sz="3200" dirty="0">
                <a:solidFill>
                  <a:prstClr val="black"/>
                </a:solidFill>
              </a:rPr>
              <a:t>Gilbert &amp; Sullivan(1879</a:t>
            </a:r>
            <a:r>
              <a:rPr lang="en-US" sz="3200" dirty="0" smtClean="0">
                <a:solidFill>
                  <a:prstClr val="black"/>
                </a:solidFill>
              </a:rPr>
              <a:t>)</a:t>
            </a:r>
          </a:p>
          <a:p>
            <a:pPr>
              <a:spcBef>
                <a:spcPct val="20000"/>
              </a:spcBef>
            </a:pPr>
            <a:endParaRPr lang="en-US" sz="3200" dirty="0">
              <a:solidFill>
                <a:prstClr val="black"/>
              </a:solidFill>
            </a:endParaRPr>
          </a:p>
        </p:txBody>
      </p:sp>
    </p:spTree>
    <p:extLst>
      <p:ext uri="{BB962C8B-B14F-4D97-AF65-F5344CB8AC3E}">
        <p14:creationId xmlns:p14="http://schemas.microsoft.com/office/powerpoint/2010/main" val="2309797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Gatling W, Mullee MA, Hill RD. </a:t>
            </a:r>
            <a:r>
              <a:rPr lang="en-US" sz="2400" dirty="0" smtClean="0"/>
              <a:t>The </a:t>
            </a:r>
            <a:r>
              <a:rPr lang="en-US" sz="2400" dirty="0"/>
              <a:t>general characteristics of a community based </a:t>
            </a:r>
            <a:r>
              <a:rPr lang="en-US" sz="2400" dirty="0" smtClean="0"/>
              <a:t>population. </a:t>
            </a:r>
            <a:r>
              <a:rPr lang="en-US" sz="2400" dirty="0"/>
              <a:t>Practical Diabetes 1989; 5:104-7</a:t>
            </a:r>
            <a:r>
              <a:rPr lang="en-US" sz="2400" dirty="0" smtClean="0"/>
              <a:t>.</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01505040"/>
              </p:ext>
            </p:extLst>
          </p:nvPr>
        </p:nvGraphicFramePr>
        <p:xfrm>
          <a:off x="457201" y="1981200"/>
          <a:ext cx="8229601" cy="1371600"/>
        </p:xfrm>
        <a:graphic>
          <a:graphicData uri="http://schemas.openxmlformats.org/drawingml/2006/table">
            <a:tbl>
              <a:tblPr firstRow="1" bandRow="1">
                <a:tableStyleId>{9D7B26C5-4107-4FEC-AEDC-1716B250A1EF}</a:tableStyleId>
              </a:tblPr>
              <a:tblGrid>
                <a:gridCol w="2451370"/>
                <a:gridCol w="1926077"/>
                <a:gridCol w="1926077"/>
                <a:gridCol w="1926077"/>
              </a:tblGrid>
              <a:tr h="243840">
                <a:tc>
                  <a:txBody>
                    <a:bodyPr/>
                    <a:lstStyle/>
                    <a:p>
                      <a:endParaRPr lang="en-US" dirty="0" smtClean="0"/>
                    </a:p>
                    <a:p>
                      <a:r>
                        <a:rPr lang="en-US" dirty="0" smtClean="0"/>
                        <a:t>Patients age &lt;= 40</a:t>
                      </a:r>
                      <a:endParaRPr lang="en-US" dirty="0"/>
                    </a:p>
                  </a:txBody>
                  <a:tcPr/>
                </a:tc>
                <a:tc>
                  <a:txBody>
                    <a:bodyPr/>
                    <a:lstStyle/>
                    <a:p>
                      <a:endParaRPr lang="en-US" dirty="0" smtClean="0"/>
                    </a:p>
                    <a:p>
                      <a:r>
                        <a:rPr lang="en-US" dirty="0" smtClean="0"/>
                        <a:t>Died</a:t>
                      </a:r>
                      <a:endParaRPr lang="en-US" dirty="0"/>
                    </a:p>
                  </a:txBody>
                  <a:tcPr/>
                </a:tc>
                <a:tc>
                  <a:txBody>
                    <a:bodyPr/>
                    <a:lstStyle/>
                    <a:p>
                      <a:endParaRPr lang="en-US" dirty="0" smtClean="0"/>
                    </a:p>
                    <a:p>
                      <a:r>
                        <a:rPr lang="en-US" dirty="0" smtClean="0"/>
                        <a:t>Alive</a:t>
                      </a:r>
                      <a:endParaRPr lang="en-US" dirty="0"/>
                    </a:p>
                  </a:txBody>
                  <a:tcPr/>
                </a:tc>
                <a:tc>
                  <a:txBody>
                    <a:bodyPr/>
                    <a:lstStyle/>
                    <a:p>
                      <a:endParaRPr lang="en-US" dirty="0" smtClean="0"/>
                    </a:p>
                    <a:p>
                      <a:r>
                        <a:rPr lang="en-US" dirty="0" smtClean="0"/>
                        <a:t>% Died</a:t>
                      </a:r>
                      <a:endParaRPr lang="en-US" dirty="0"/>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Insulin Dependent</a:t>
                      </a:r>
                    </a:p>
                  </a:txBody>
                  <a:tcPr/>
                </a:tc>
                <a:tc>
                  <a:txBody>
                    <a:bodyPr/>
                    <a:lstStyle/>
                    <a:p>
                      <a:pPr algn="l" fontAlgn="ctr"/>
                      <a:r>
                        <a:rPr lang="en-US" sz="1800" b="0" i="0" u="none" strike="noStrike" dirty="0">
                          <a:solidFill>
                            <a:srgbClr val="000000"/>
                          </a:solidFill>
                          <a:effectLst/>
                          <a:latin typeface="Calibri"/>
                        </a:rPr>
                        <a:t>1</a:t>
                      </a:r>
                    </a:p>
                  </a:txBody>
                  <a:tcPr marL="9525" marR="9525" marT="9525" marB="0" anchor="ctr"/>
                </a:tc>
                <a:tc>
                  <a:txBody>
                    <a:bodyPr/>
                    <a:lstStyle/>
                    <a:p>
                      <a:pPr algn="l" fontAlgn="ctr"/>
                      <a:r>
                        <a:rPr lang="en-US" sz="1800" b="0" i="0" u="none" strike="noStrike" dirty="0">
                          <a:solidFill>
                            <a:srgbClr val="000000"/>
                          </a:solidFill>
                          <a:effectLst/>
                          <a:latin typeface="Calibri"/>
                        </a:rPr>
                        <a:t>129</a:t>
                      </a:r>
                    </a:p>
                  </a:txBody>
                  <a:tcPr marL="9525" marR="9525" marT="9525" marB="0" anchor="ctr"/>
                </a:tc>
                <a:tc>
                  <a:txBody>
                    <a:bodyPr/>
                    <a:lstStyle/>
                    <a:p>
                      <a:pPr algn="l" fontAlgn="ctr"/>
                      <a:r>
                        <a:rPr lang="en-US" sz="1800" b="1" i="0" u="none" strike="noStrike" dirty="0">
                          <a:solidFill>
                            <a:srgbClr val="FF0000"/>
                          </a:solidFill>
                          <a:effectLst/>
                          <a:latin typeface="Calibri"/>
                        </a:rPr>
                        <a:t>0.8</a:t>
                      </a:r>
                    </a:p>
                  </a:txBody>
                  <a:tcPr marL="9525" marR="9525" marT="9525" marB="0" anchor="ct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Non-Insulin Dependent</a:t>
                      </a:r>
                    </a:p>
                  </a:txBody>
                  <a:tcPr/>
                </a:tc>
                <a:tc>
                  <a:txBody>
                    <a:bodyPr/>
                    <a:lstStyle/>
                    <a:p>
                      <a:pPr algn="l" fontAlgn="ctr"/>
                      <a:r>
                        <a:rPr lang="en-US" sz="1800" b="0" i="0" u="none" strike="noStrike">
                          <a:solidFill>
                            <a:srgbClr val="000000"/>
                          </a:solidFill>
                          <a:effectLst/>
                          <a:latin typeface="Calibri"/>
                        </a:rPr>
                        <a:t>0</a:t>
                      </a:r>
                    </a:p>
                  </a:txBody>
                  <a:tcPr marL="9525" marR="9525" marT="9525" marB="0" anchor="ctr"/>
                </a:tc>
                <a:tc>
                  <a:txBody>
                    <a:bodyPr/>
                    <a:lstStyle/>
                    <a:p>
                      <a:pPr algn="l" fontAlgn="ctr"/>
                      <a:r>
                        <a:rPr lang="en-US" sz="1800" b="0" i="0" u="none" strike="noStrike" dirty="0">
                          <a:solidFill>
                            <a:srgbClr val="000000"/>
                          </a:solidFill>
                          <a:effectLst/>
                          <a:latin typeface="Calibri"/>
                        </a:rPr>
                        <a:t>15</a:t>
                      </a:r>
                    </a:p>
                  </a:txBody>
                  <a:tcPr marL="9525" marR="9525" marT="9525" marB="0" anchor="ctr"/>
                </a:tc>
                <a:tc>
                  <a:txBody>
                    <a:bodyPr/>
                    <a:lstStyle/>
                    <a:p>
                      <a:pPr algn="l" fontAlgn="ctr"/>
                      <a:r>
                        <a:rPr lang="en-US" sz="1800" b="1" i="0" u="none" strike="noStrike" dirty="0">
                          <a:solidFill>
                            <a:srgbClr val="0070C0"/>
                          </a:solidFill>
                          <a:effectLst/>
                          <a:latin typeface="Calibri"/>
                        </a:rPr>
                        <a:t>0.0</a:t>
                      </a:r>
                    </a:p>
                  </a:txBody>
                  <a:tcPr marL="9525" marR="9525" marT="9525" marB="0" anchor="ct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218514444"/>
              </p:ext>
            </p:extLst>
          </p:nvPr>
        </p:nvGraphicFramePr>
        <p:xfrm>
          <a:off x="457201" y="3505200"/>
          <a:ext cx="8229601" cy="1173480"/>
        </p:xfrm>
        <a:graphic>
          <a:graphicData uri="http://schemas.openxmlformats.org/drawingml/2006/table">
            <a:tbl>
              <a:tblPr firstRow="1" bandRow="1">
                <a:tableStyleId>{9D7B26C5-4107-4FEC-AEDC-1716B250A1EF}</a:tableStyleId>
              </a:tblPr>
              <a:tblGrid>
                <a:gridCol w="2451370"/>
                <a:gridCol w="1926077"/>
                <a:gridCol w="1926077"/>
                <a:gridCol w="1926077"/>
              </a:tblGrid>
              <a:tr h="391160">
                <a:tc>
                  <a:txBody>
                    <a:bodyPr/>
                    <a:lstStyle/>
                    <a:p>
                      <a:r>
                        <a:rPr lang="en-US" dirty="0" smtClean="0"/>
                        <a:t>Patients age &gt; 40</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Insulin Dependent</a:t>
                      </a:r>
                    </a:p>
                  </a:txBody>
                  <a:tcPr/>
                </a:tc>
                <a:tc>
                  <a:txBody>
                    <a:bodyPr/>
                    <a:lstStyle/>
                    <a:p>
                      <a:pPr algn="l" fontAlgn="ctr"/>
                      <a:r>
                        <a:rPr lang="en-US" sz="1800" b="0" i="0" u="none" strike="noStrike" dirty="0">
                          <a:solidFill>
                            <a:srgbClr val="000000"/>
                          </a:solidFill>
                          <a:effectLst/>
                          <a:latin typeface="Calibri"/>
                        </a:rPr>
                        <a:t>104</a:t>
                      </a:r>
                    </a:p>
                  </a:txBody>
                  <a:tcPr marL="9525" marR="9525" marT="9525" marB="0" anchor="ctr"/>
                </a:tc>
                <a:tc>
                  <a:txBody>
                    <a:bodyPr/>
                    <a:lstStyle/>
                    <a:p>
                      <a:pPr algn="l" fontAlgn="ctr"/>
                      <a:r>
                        <a:rPr lang="en-US" sz="1800" b="0" i="0" u="none" strike="noStrike" dirty="0">
                          <a:solidFill>
                            <a:srgbClr val="000000"/>
                          </a:solidFill>
                          <a:effectLst/>
                          <a:latin typeface="Calibri"/>
                        </a:rPr>
                        <a:t>124</a:t>
                      </a:r>
                    </a:p>
                  </a:txBody>
                  <a:tcPr marL="9525" marR="9525" marT="9525" marB="0" anchor="ctr"/>
                </a:tc>
                <a:tc>
                  <a:txBody>
                    <a:bodyPr/>
                    <a:lstStyle/>
                    <a:p>
                      <a:pPr algn="l" fontAlgn="ctr"/>
                      <a:r>
                        <a:rPr lang="en-US" sz="1800" b="1" i="0" u="none" strike="noStrike" dirty="0">
                          <a:solidFill>
                            <a:srgbClr val="FF0000"/>
                          </a:solidFill>
                          <a:effectLst/>
                          <a:latin typeface="Calibri"/>
                        </a:rPr>
                        <a:t>45.6</a:t>
                      </a:r>
                    </a:p>
                  </a:txBody>
                  <a:tcPr marL="9525" marR="9525" marT="9525" marB="0" anchor="ctr"/>
                </a:tc>
              </a:tr>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Non-Insulin Dependent</a:t>
                      </a:r>
                    </a:p>
                  </a:txBody>
                  <a:tcPr/>
                </a:tc>
                <a:tc>
                  <a:txBody>
                    <a:bodyPr/>
                    <a:lstStyle/>
                    <a:p>
                      <a:pPr algn="l" fontAlgn="ctr"/>
                      <a:r>
                        <a:rPr lang="en-US" sz="1800" b="0" i="0" u="none" strike="noStrike">
                          <a:solidFill>
                            <a:srgbClr val="000000"/>
                          </a:solidFill>
                          <a:effectLst/>
                          <a:latin typeface="Calibri"/>
                        </a:rPr>
                        <a:t>218</a:t>
                      </a:r>
                    </a:p>
                  </a:txBody>
                  <a:tcPr marL="9525" marR="9525" marT="9525" marB="0" anchor="ctr"/>
                </a:tc>
                <a:tc>
                  <a:txBody>
                    <a:bodyPr/>
                    <a:lstStyle/>
                    <a:p>
                      <a:pPr algn="l" fontAlgn="ctr"/>
                      <a:r>
                        <a:rPr lang="en-US" sz="1800" b="0" i="0" u="none" strike="noStrike" dirty="0">
                          <a:solidFill>
                            <a:srgbClr val="000000"/>
                          </a:solidFill>
                          <a:effectLst/>
                          <a:latin typeface="Calibri"/>
                        </a:rPr>
                        <a:t>311</a:t>
                      </a:r>
                    </a:p>
                  </a:txBody>
                  <a:tcPr marL="9525" marR="9525" marT="9525" marB="0" anchor="ctr"/>
                </a:tc>
                <a:tc>
                  <a:txBody>
                    <a:bodyPr/>
                    <a:lstStyle/>
                    <a:p>
                      <a:pPr algn="l" fontAlgn="ctr"/>
                      <a:r>
                        <a:rPr lang="en-US" sz="1800" b="1" i="0" u="none" strike="noStrike" dirty="0">
                          <a:solidFill>
                            <a:srgbClr val="0070C0"/>
                          </a:solidFill>
                          <a:effectLst/>
                          <a:latin typeface="Calibri"/>
                        </a:rPr>
                        <a:t>41.2</a:t>
                      </a:r>
                    </a:p>
                  </a:txBody>
                  <a:tcPr marL="9525" marR="9525" marT="9525" marB="0" anchor="ct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518426828"/>
              </p:ext>
            </p:extLst>
          </p:nvPr>
        </p:nvGraphicFramePr>
        <p:xfrm>
          <a:off x="457201" y="4876800"/>
          <a:ext cx="8229601" cy="1097280"/>
        </p:xfrm>
        <a:graphic>
          <a:graphicData uri="http://schemas.openxmlformats.org/drawingml/2006/table">
            <a:tbl>
              <a:tblPr firstRow="1" bandRow="1">
                <a:tableStyleId>{9D7B26C5-4107-4FEC-AEDC-1716B250A1EF}</a:tableStyleId>
              </a:tblPr>
              <a:tblGrid>
                <a:gridCol w="2451370"/>
                <a:gridCol w="1926077"/>
                <a:gridCol w="1926077"/>
                <a:gridCol w="1926077"/>
              </a:tblGrid>
              <a:tr h="243840">
                <a:tc>
                  <a:txBody>
                    <a:bodyPr/>
                    <a:lstStyle/>
                    <a:p>
                      <a:r>
                        <a:rPr lang="en-US" dirty="0" smtClean="0">
                          <a:solidFill>
                            <a:schemeClr val="tx1"/>
                          </a:solidFill>
                        </a:rPr>
                        <a:t>Combined</a:t>
                      </a:r>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Insulin Dependent</a:t>
                      </a:r>
                    </a:p>
                  </a:txBody>
                  <a:tcPr/>
                </a:tc>
                <a:tc>
                  <a:txBody>
                    <a:bodyPr/>
                    <a:lstStyle/>
                    <a:p>
                      <a:pPr algn="l" fontAlgn="ctr"/>
                      <a:r>
                        <a:rPr lang="en-US" sz="1800" b="0" i="0" u="none" strike="noStrike" dirty="0">
                          <a:solidFill>
                            <a:srgbClr val="000000"/>
                          </a:solidFill>
                          <a:effectLst/>
                          <a:latin typeface="Calibri"/>
                        </a:rPr>
                        <a:t>105</a:t>
                      </a:r>
                    </a:p>
                  </a:txBody>
                  <a:tcPr marL="9525" marR="9525" marT="9525" marB="0" anchor="ctr"/>
                </a:tc>
                <a:tc>
                  <a:txBody>
                    <a:bodyPr/>
                    <a:lstStyle/>
                    <a:p>
                      <a:pPr algn="l" fontAlgn="ctr"/>
                      <a:r>
                        <a:rPr lang="en-US" sz="1800" b="0" i="0" u="none" strike="noStrike" dirty="0">
                          <a:solidFill>
                            <a:srgbClr val="000000"/>
                          </a:solidFill>
                          <a:effectLst/>
                          <a:latin typeface="Calibri"/>
                        </a:rPr>
                        <a:t>253</a:t>
                      </a:r>
                    </a:p>
                  </a:txBody>
                  <a:tcPr marL="9525" marR="9525" marT="9525" marB="0" anchor="ctr"/>
                </a:tc>
                <a:tc>
                  <a:txBody>
                    <a:bodyPr/>
                    <a:lstStyle/>
                    <a:p>
                      <a:pPr algn="l" fontAlgn="ctr"/>
                      <a:r>
                        <a:rPr lang="en-US" sz="1800" b="1" i="0" u="none" strike="noStrike" dirty="0">
                          <a:solidFill>
                            <a:srgbClr val="0070C0"/>
                          </a:solidFill>
                          <a:effectLst/>
                          <a:latin typeface="Calibri"/>
                        </a:rPr>
                        <a:t>29.3</a:t>
                      </a:r>
                    </a:p>
                  </a:txBody>
                  <a:tcPr marL="9525" marR="9525" marT="9525" marB="0" anchor="ct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Non-Insulin Dependent</a:t>
                      </a:r>
                    </a:p>
                  </a:txBody>
                  <a:tcPr/>
                </a:tc>
                <a:tc>
                  <a:txBody>
                    <a:bodyPr/>
                    <a:lstStyle/>
                    <a:p>
                      <a:pPr algn="l" fontAlgn="ctr"/>
                      <a:r>
                        <a:rPr lang="en-US" sz="1800" b="0" i="0" u="none" strike="noStrike">
                          <a:solidFill>
                            <a:srgbClr val="000000"/>
                          </a:solidFill>
                          <a:effectLst/>
                          <a:latin typeface="Calibri"/>
                        </a:rPr>
                        <a:t>218</a:t>
                      </a:r>
                    </a:p>
                  </a:txBody>
                  <a:tcPr marL="9525" marR="9525" marT="9525" marB="0" anchor="ctr"/>
                </a:tc>
                <a:tc>
                  <a:txBody>
                    <a:bodyPr/>
                    <a:lstStyle/>
                    <a:p>
                      <a:pPr algn="l" fontAlgn="ctr"/>
                      <a:r>
                        <a:rPr lang="en-US" sz="1800" b="0" i="0" u="none" strike="noStrike" dirty="0">
                          <a:solidFill>
                            <a:srgbClr val="000000"/>
                          </a:solidFill>
                          <a:effectLst/>
                          <a:latin typeface="Calibri"/>
                        </a:rPr>
                        <a:t>326</a:t>
                      </a:r>
                    </a:p>
                  </a:txBody>
                  <a:tcPr marL="9525" marR="9525" marT="9525" marB="0" anchor="ctr"/>
                </a:tc>
                <a:tc>
                  <a:txBody>
                    <a:bodyPr/>
                    <a:lstStyle/>
                    <a:p>
                      <a:pPr algn="l" fontAlgn="ctr"/>
                      <a:r>
                        <a:rPr lang="en-US" sz="1800" b="1" i="0" u="none" strike="noStrike" dirty="0">
                          <a:solidFill>
                            <a:srgbClr val="FF0000"/>
                          </a:solidFill>
                          <a:effectLst/>
                          <a:latin typeface="Calibri"/>
                        </a:rPr>
                        <a:t>40.1</a:t>
                      </a:r>
                    </a:p>
                  </a:txBody>
                  <a:tcPr marL="9525" marR="9525" marT="9525" marB="0" anchor="ctr"/>
                </a:tc>
              </a:tr>
            </a:tbl>
          </a:graphicData>
        </a:graphic>
      </p:graphicFrame>
    </p:spTree>
    <p:extLst>
      <p:ext uri="{BB962C8B-B14F-4D97-AF65-F5344CB8AC3E}">
        <p14:creationId xmlns:p14="http://schemas.microsoft.com/office/powerpoint/2010/main" val="3243118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err="1" smtClean="0">
                <a:solidFill>
                  <a:prstClr val="black"/>
                </a:solidFill>
              </a:rPr>
              <a:t>Blume</a:t>
            </a:r>
            <a:r>
              <a:rPr lang="en-US" sz="1600" b="1" dirty="0" smtClean="0">
                <a:solidFill>
                  <a:prstClr val="black"/>
                </a:solidFill>
              </a:rPr>
              <a:t> JH, Eisenberg T, Wells MT; Explaining Death Row’s Population &amp; Racial Composition;</a:t>
            </a:r>
          </a:p>
          <a:p>
            <a:r>
              <a:rPr lang="en-US" sz="1600" b="1" dirty="0" err="1" smtClean="0">
                <a:solidFill>
                  <a:prstClr val="black"/>
                </a:solidFill>
              </a:rPr>
              <a:t>Scholarship@Cornell</a:t>
            </a:r>
            <a:r>
              <a:rPr lang="en-US" sz="1600" b="1" dirty="0" smtClean="0">
                <a:solidFill>
                  <a:prstClr val="black"/>
                </a:solidFill>
              </a:rPr>
              <a:t>: A Digital Repository;3/1/2004.</a:t>
            </a:r>
          </a:p>
          <a:p>
            <a:endParaRPr lang="en-US" sz="1600" b="1" dirty="0">
              <a:solidFill>
                <a:prstClr val="black"/>
              </a:solidFill>
            </a:endParaRPr>
          </a:p>
          <a:p>
            <a:r>
              <a:rPr lang="en-US" sz="2000" b="1" dirty="0" smtClean="0">
                <a:solidFill>
                  <a:prstClr val="black"/>
                </a:solidFill>
              </a:rPr>
              <a:t>Indiana Death Sentence Rate</a:t>
            </a:r>
          </a:p>
        </p:txBody>
      </p:sp>
      <p:graphicFrame>
        <p:nvGraphicFramePr>
          <p:cNvPr id="9" name="Content Placeholder 3"/>
          <p:cNvGraphicFramePr>
            <a:graphicFrameLocks/>
          </p:cNvGraphicFramePr>
          <p:nvPr>
            <p:extLst>
              <p:ext uri="{D42A27DB-BD31-4B8C-83A1-F6EECF244321}">
                <p14:modId xmlns:p14="http://schemas.microsoft.com/office/powerpoint/2010/main" val="934407077"/>
              </p:ext>
            </p:extLst>
          </p:nvPr>
        </p:nvGraphicFramePr>
        <p:xfrm>
          <a:off x="457201" y="1981200"/>
          <a:ext cx="8229601" cy="1371600"/>
        </p:xfrm>
        <a:graphic>
          <a:graphicData uri="http://schemas.openxmlformats.org/drawingml/2006/table">
            <a:tbl>
              <a:tblPr firstRow="1" bandRow="1">
                <a:tableStyleId>{9D7B26C5-4107-4FEC-AEDC-1716B250A1EF}</a:tableStyleId>
              </a:tblPr>
              <a:tblGrid>
                <a:gridCol w="2451370"/>
                <a:gridCol w="1926077"/>
                <a:gridCol w="1926077"/>
                <a:gridCol w="1926077"/>
              </a:tblGrid>
              <a:tr h="243840">
                <a:tc>
                  <a:txBody>
                    <a:bodyPr/>
                    <a:lstStyle/>
                    <a:p>
                      <a:endParaRPr lang="en-US" dirty="0" smtClean="0"/>
                    </a:p>
                    <a:p>
                      <a:r>
                        <a:rPr lang="en-US" dirty="0" smtClean="0"/>
                        <a:t>Black</a:t>
                      </a:r>
                      <a:r>
                        <a:rPr lang="en-US" baseline="0" dirty="0" smtClean="0"/>
                        <a:t> victim</a:t>
                      </a:r>
                      <a:endParaRPr lang="en-US" dirty="0"/>
                    </a:p>
                  </a:txBody>
                  <a:tcPr/>
                </a:tc>
                <a:tc>
                  <a:txBody>
                    <a:bodyPr/>
                    <a:lstStyle/>
                    <a:p>
                      <a:r>
                        <a:rPr lang="en-US" dirty="0" smtClean="0"/>
                        <a:t>Murders</a:t>
                      </a:r>
                      <a:endParaRPr lang="en-US" dirty="0"/>
                    </a:p>
                  </a:txBody>
                  <a:tcPr/>
                </a:tc>
                <a:tc>
                  <a:txBody>
                    <a:bodyPr/>
                    <a:lstStyle/>
                    <a:p>
                      <a:r>
                        <a:rPr lang="en-US" dirty="0" smtClean="0"/>
                        <a:t># of death sentences</a:t>
                      </a:r>
                      <a:endParaRPr lang="en-US" dirty="0"/>
                    </a:p>
                  </a:txBody>
                  <a:tcPr/>
                </a:tc>
                <a:tc>
                  <a:txBody>
                    <a:bodyPr/>
                    <a:lstStyle/>
                    <a:p>
                      <a:r>
                        <a:rPr lang="en-US" dirty="0" smtClean="0"/>
                        <a:t>Death sentence rate</a:t>
                      </a:r>
                      <a:endParaRPr lang="en-US" dirty="0"/>
                    </a:p>
                  </a:txBody>
                  <a:tcPr/>
                </a:tc>
              </a:tr>
              <a:tr h="243840">
                <a:tc>
                  <a:txBody>
                    <a:bodyPr/>
                    <a:lstStyle/>
                    <a:p>
                      <a:r>
                        <a:rPr lang="en-US" dirty="0" smtClean="0"/>
                        <a:t>Black offender</a:t>
                      </a:r>
                      <a:endParaRPr lang="en-US" b="0" dirty="0"/>
                    </a:p>
                  </a:txBody>
                  <a:tcPr/>
                </a:tc>
                <a:tc>
                  <a:txBody>
                    <a:bodyPr/>
                    <a:lstStyle/>
                    <a:p>
                      <a:r>
                        <a:rPr lang="en-US" b="0" dirty="0" smtClean="0">
                          <a:solidFill>
                            <a:schemeClr val="tx1"/>
                          </a:solidFill>
                        </a:rPr>
                        <a:t>2,151</a:t>
                      </a:r>
                      <a:endParaRPr lang="en-US" b="0" dirty="0">
                        <a:solidFill>
                          <a:schemeClr val="tx1"/>
                        </a:solidFill>
                      </a:endParaRPr>
                    </a:p>
                  </a:txBody>
                  <a:tcPr/>
                </a:tc>
                <a:tc>
                  <a:txBody>
                    <a:bodyPr/>
                    <a:lstStyle/>
                    <a:p>
                      <a:r>
                        <a:rPr lang="en-US" b="0" dirty="0" smtClean="0">
                          <a:solidFill>
                            <a:schemeClr val="tx1"/>
                          </a:solidFill>
                        </a:rPr>
                        <a:t>12</a:t>
                      </a:r>
                      <a:endParaRPr lang="en-US" b="0" dirty="0">
                        <a:solidFill>
                          <a:schemeClr val="tx1"/>
                        </a:solidFill>
                      </a:endParaRPr>
                    </a:p>
                  </a:txBody>
                  <a:tcPr/>
                </a:tc>
                <a:tc>
                  <a:txBody>
                    <a:bodyPr/>
                    <a:lstStyle/>
                    <a:p>
                      <a:r>
                        <a:rPr lang="en-US" b="1" dirty="0" smtClean="0">
                          <a:solidFill>
                            <a:srgbClr val="FF0000"/>
                          </a:solidFill>
                        </a:rPr>
                        <a:t>5.6</a:t>
                      </a:r>
                      <a:endParaRPr lang="en-US" b="1" dirty="0">
                        <a:solidFill>
                          <a:srgbClr val="FF000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White</a:t>
                      </a:r>
                      <a:r>
                        <a:rPr lang="en-US" b="0" baseline="0" dirty="0" smtClean="0"/>
                        <a:t> offender</a:t>
                      </a:r>
                      <a:endParaRPr lang="en-US" b="0" dirty="0" smtClean="0"/>
                    </a:p>
                  </a:txBody>
                  <a:tcPr/>
                </a:tc>
                <a:tc>
                  <a:txBody>
                    <a:bodyPr/>
                    <a:lstStyle/>
                    <a:p>
                      <a:r>
                        <a:rPr lang="en-US" b="0" dirty="0" smtClean="0">
                          <a:solidFill>
                            <a:schemeClr val="tx1"/>
                          </a:solidFill>
                        </a:rPr>
                        <a:t>100</a:t>
                      </a:r>
                      <a:endParaRPr lang="en-US" b="0" dirty="0">
                        <a:solidFill>
                          <a:schemeClr val="tx1"/>
                        </a:solidFill>
                      </a:endParaRPr>
                    </a:p>
                  </a:txBody>
                  <a:tcPr/>
                </a:tc>
                <a:tc>
                  <a:txBody>
                    <a:bodyPr/>
                    <a:lstStyle/>
                    <a:p>
                      <a:r>
                        <a:rPr lang="en-US" b="0" dirty="0" smtClean="0">
                          <a:solidFill>
                            <a:schemeClr val="tx1"/>
                          </a:solidFill>
                        </a:rPr>
                        <a:t>0</a:t>
                      </a:r>
                      <a:endParaRPr lang="en-US" b="0" dirty="0">
                        <a:solidFill>
                          <a:schemeClr val="tx1"/>
                        </a:solidFill>
                      </a:endParaRPr>
                    </a:p>
                  </a:txBody>
                  <a:tcPr/>
                </a:tc>
                <a:tc>
                  <a:txBody>
                    <a:bodyPr/>
                    <a:lstStyle/>
                    <a:p>
                      <a:r>
                        <a:rPr lang="en-US" b="1" dirty="0" smtClean="0">
                          <a:solidFill>
                            <a:srgbClr val="0070C0"/>
                          </a:solidFill>
                        </a:rPr>
                        <a:t>0</a:t>
                      </a:r>
                      <a:endParaRPr lang="en-US" b="1" dirty="0">
                        <a:solidFill>
                          <a:srgbClr val="0070C0"/>
                        </a:solidFill>
                      </a:endParaRPr>
                    </a:p>
                  </a:txBody>
                  <a:tcPr/>
                </a:tc>
              </a:tr>
            </a:tbl>
          </a:graphicData>
        </a:graphic>
      </p:graphicFrame>
      <p:graphicFrame>
        <p:nvGraphicFramePr>
          <p:cNvPr id="10" name="Content Placeholder 3"/>
          <p:cNvGraphicFramePr>
            <a:graphicFrameLocks/>
          </p:cNvGraphicFramePr>
          <p:nvPr>
            <p:extLst>
              <p:ext uri="{D42A27DB-BD31-4B8C-83A1-F6EECF244321}">
                <p14:modId xmlns:p14="http://schemas.microsoft.com/office/powerpoint/2010/main" val="1431350939"/>
              </p:ext>
            </p:extLst>
          </p:nvPr>
        </p:nvGraphicFramePr>
        <p:xfrm>
          <a:off x="457201" y="3505200"/>
          <a:ext cx="8229601" cy="1173480"/>
        </p:xfrm>
        <a:graphic>
          <a:graphicData uri="http://schemas.openxmlformats.org/drawingml/2006/table">
            <a:tbl>
              <a:tblPr firstRow="1" bandRow="1">
                <a:tableStyleId>{9D7B26C5-4107-4FEC-AEDC-1716B250A1EF}</a:tableStyleId>
              </a:tblPr>
              <a:tblGrid>
                <a:gridCol w="2451370"/>
                <a:gridCol w="1926077"/>
                <a:gridCol w="1926077"/>
                <a:gridCol w="1926077"/>
              </a:tblGrid>
              <a:tr h="391160">
                <a:tc>
                  <a:txBody>
                    <a:bodyPr/>
                    <a:lstStyle/>
                    <a:p>
                      <a:r>
                        <a:rPr lang="en-US" dirty="0" smtClean="0"/>
                        <a:t>White victim</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dirty="0" smtClean="0"/>
                        <a:t>Black offender</a:t>
                      </a:r>
                      <a:endParaRPr lang="en-US" b="0" dirty="0"/>
                    </a:p>
                  </a:txBody>
                  <a:tcPr/>
                </a:tc>
                <a:tc>
                  <a:txBody>
                    <a:bodyPr/>
                    <a:lstStyle/>
                    <a:p>
                      <a:r>
                        <a:rPr lang="en-US" dirty="0" smtClean="0"/>
                        <a:t>375</a:t>
                      </a:r>
                      <a:endParaRPr lang="en-US" dirty="0"/>
                    </a:p>
                  </a:txBody>
                  <a:tcPr/>
                </a:tc>
                <a:tc>
                  <a:txBody>
                    <a:bodyPr/>
                    <a:lstStyle/>
                    <a:p>
                      <a:r>
                        <a:rPr lang="en-US" b="0" dirty="0" smtClean="0">
                          <a:solidFill>
                            <a:schemeClr val="tx1"/>
                          </a:solidFill>
                        </a:rPr>
                        <a:t>16</a:t>
                      </a:r>
                      <a:endParaRPr lang="en-US" b="0" dirty="0">
                        <a:solidFill>
                          <a:schemeClr val="tx1"/>
                        </a:solidFill>
                      </a:endParaRPr>
                    </a:p>
                  </a:txBody>
                  <a:tcPr/>
                </a:tc>
                <a:tc>
                  <a:txBody>
                    <a:bodyPr/>
                    <a:lstStyle/>
                    <a:p>
                      <a:r>
                        <a:rPr lang="en-US" b="1" dirty="0" smtClean="0">
                          <a:solidFill>
                            <a:srgbClr val="FF0000"/>
                          </a:solidFill>
                        </a:rPr>
                        <a:t>42.7</a:t>
                      </a:r>
                      <a:endParaRPr lang="en-US" b="1" dirty="0">
                        <a:solidFill>
                          <a:srgbClr val="FF0000"/>
                        </a:solidFill>
                      </a:endParaRPr>
                    </a:p>
                  </a:txBody>
                  <a:tcPr/>
                </a:tc>
              </a:tr>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White</a:t>
                      </a:r>
                      <a:r>
                        <a:rPr lang="en-US" b="0" baseline="0" dirty="0" smtClean="0"/>
                        <a:t> offender</a:t>
                      </a:r>
                      <a:endParaRPr lang="en-US" b="0" dirty="0" smtClean="0"/>
                    </a:p>
                  </a:txBody>
                  <a:tcPr/>
                </a:tc>
                <a:tc>
                  <a:txBody>
                    <a:bodyPr/>
                    <a:lstStyle/>
                    <a:p>
                      <a:r>
                        <a:rPr lang="en-US" b="0" dirty="0" smtClean="0">
                          <a:solidFill>
                            <a:schemeClr val="tx1"/>
                          </a:solidFill>
                        </a:rPr>
                        <a:t>2,272</a:t>
                      </a:r>
                      <a:endParaRPr lang="en-US" b="0" dirty="0">
                        <a:solidFill>
                          <a:schemeClr val="tx1"/>
                        </a:solidFill>
                      </a:endParaRPr>
                    </a:p>
                  </a:txBody>
                  <a:tcPr/>
                </a:tc>
                <a:tc>
                  <a:txBody>
                    <a:bodyPr/>
                    <a:lstStyle/>
                    <a:p>
                      <a:r>
                        <a:rPr lang="en-US" b="0" dirty="0" smtClean="0">
                          <a:solidFill>
                            <a:schemeClr val="tx1"/>
                          </a:solidFill>
                        </a:rPr>
                        <a:t>49</a:t>
                      </a:r>
                      <a:endParaRPr lang="en-US" b="0" dirty="0">
                        <a:solidFill>
                          <a:schemeClr val="tx1"/>
                        </a:solidFill>
                      </a:endParaRPr>
                    </a:p>
                  </a:txBody>
                  <a:tcPr/>
                </a:tc>
                <a:tc>
                  <a:txBody>
                    <a:bodyPr/>
                    <a:lstStyle/>
                    <a:p>
                      <a:r>
                        <a:rPr lang="en-US" b="1" dirty="0" smtClean="0">
                          <a:solidFill>
                            <a:srgbClr val="0070C0"/>
                          </a:solidFill>
                        </a:rPr>
                        <a:t>21.6</a:t>
                      </a:r>
                      <a:endParaRPr lang="en-US" b="1" dirty="0">
                        <a:solidFill>
                          <a:srgbClr val="0070C0"/>
                        </a:solidFill>
                      </a:endParaRPr>
                    </a:p>
                  </a:txBody>
                  <a:tcPr/>
                </a:tc>
              </a:tr>
            </a:tbl>
          </a:graphicData>
        </a:graphic>
      </p:graphicFrame>
      <p:graphicFrame>
        <p:nvGraphicFramePr>
          <p:cNvPr id="11" name="Content Placeholder 3"/>
          <p:cNvGraphicFramePr>
            <a:graphicFrameLocks/>
          </p:cNvGraphicFramePr>
          <p:nvPr>
            <p:extLst>
              <p:ext uri="{D42A27DB-BD31-4B8C-83A1-F6EECF244321}">
                <p14:modId xmlns:p14="http://schemas.microsoft.com/office/powerpoint/2010/main" val="2513287918"/>
              </p:ext>
            </p:extLst>
          </p:nvPr>
        </p:nvGraphicFramePr>
        <p:xfrm>
          <a:off x="457201" y="4876800"/>
          <a:ext cx="8229601" cy="1097280"/>
        </p:xfrm>
        <a:graphic>
          <a:graphicData uri="http://schemas.openxmlformats.org/drawingml/2006/table">
            <a:tbl>
              <a:tblPr firstRow="1" bandRow="1">
                <a:tableStyleId>{9D7B26C5-4107-4FEC-AEDC-1716B250A1EF}</a:tableStyleId>
              </a:tblPr>
              <a:tblGrid>
                <a:gridCol w="2451370"/>
                <a:gridCol w="1926077"/>
                <a:gridCol w="1926077"/>
                <a:gridCol w="1926077"/>
              </a:tblGrid>
              <a:tr h="243840">
                <a:tc>
                  <a:txBody>
                    <a:bodyPr/>
                    <a:lstStyle/>
                    <a:p>
                      <a:r>
                        <a:rPr lang="en-US" dirty="0" smtClean="0">
                          <a:solidFill>
                            <a:schemeClr val="tx1"/>
                          </a:solidFill>
                        </a:rPr>
                        <a:t>Combined</a:t>
                      </a:r>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r>
              <a:tr h="243840">
                <a:tc>
                  <a:txBody>
                    <a:bodyPr/>
                    <a:lstStyle/>
                    <a:p>
                      <a:r>
                        <a:rPr lang="en-US" dirty="0" smtClean="0"/>
                        <a:t>Black offender</a:t>
                      </a:r>
                      <a:endParaRPr lang="en-US" b="0" dirty="0"/>
                    </a:p>
                  </a:txBody>
                  <a:tcPr/>
                </a:tc>
                <a:tc>
                  <a:txBody>
                    <a:bodyPr/>
                    <a:lstStyle/>
                    <a:p>
                      <a:r>
                        <a:rPr lang="en-US" b="0" dirty="0" smtClean="0">
                          <a:solidFill>
                            <a:schemeClr val="tx1"/>
                          </a:solidFill>
                        </a:rPr>
                        <a:t>2,526</a:t>
                      </a:r>
                      <a:endParaRPr lang="en-US" b="0" dirty="0">
                        <a:solidFill>
                          <a:schemeClr val="tx1"/>
                        </a:solidFill>
                      </a:endParaRPr>
                    </a:p>
                  </a:txBody>
                  <a:tcPr/>
                </a:tc>
                <a:tc>
                  <a:txBody>
                    <a:bodyPr/>
                    <a:lstStyle/>
                    <a:p>
                      <a:r>
                        <a:rPr lang="en-US" b="0" dirty="0" smtClean="0">
                          <a:solidFill>
                            <a:schemeClr val="tx1"/>
                          </a:solidFill>
                        </a:rPr>
                        <a:t>28</a:t>
                      </a:r>
                      <a:endParaRPr lang="en-US" b="0" dirty="0">
                        <a:solidFill>
                          <a:schemeClr val="tx1"/>
                        </a:solidFill>
                      </a:endParaRPr>
                    </a:p>
                  </a:txBody>
                  <a:tcPr/>
                </a:tc>
                <a:tc>
                  <a:txBody>
                    <a:bodyPr/>
                    <a:lstStyle/>
                    <a:p>
                      <a:r>
                        <a:rPr lang="en-US" b="1" dirty="0" smtClean="0">
                          <a:solidFill>
                            <a:srgbClr val="0070C0"/>
                          </a:solidFill>
                        </a:rPr>
                        <a:t>11.1</a:t>
                      </a:r>
                      <a:endParaRPr lang="en-US" b="1" dirty="0">
                        <a:solidFill>
                          <a:srgbClr val="0070C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White</a:t>
                      </a:r>
                      <a:r>
                        <a:rPr lang="en-US" b="0" baseline="0" dirty="0" smtClean="0"/>
                        <a:t> offender</a:t>
                      </a:r>
                      <a:endParaRPr lang="en-US" b="0" dirty="0" smtClean="0"/>
                    </a:p>
                  </a:txBody>
                  <a:tcPr/>
                </a:tc>
                <a:tc>
                  <a:txBody>
                    <a:bodyPr/>
                    <a:lstStyle/>
                    <a:p>
                      <a:r>
                        <a:rPr lang="en-US" b="0" dirty="0" smtClean="0">
                          <a:solidFill>
                            <a:schemeClr val="tx1"/>
                          </a:solidFill>
                        </a:rPr>
                        <a:t>2,372</a:t>
                      </a:r>
                      <a:endParaRPr lang="en-US" b="0" dirty="0">
                        <a:solidFill>
                          <a:schemeClr val="tx1"/>
                        </a:solidFill>
                      </a:endParaRPr>
                    </a:p>
                  </a:txBody>
                  <a:tcPr/>
                </a:tc>
                <a:tc>
                  <a:txBody>
                    <a:bodyPr/>
                    <a:lstStyle/>
                    <a:p>
                      <a:r>
                        <a:rPr lang="en-US" b="0" dirty="0" smtClean="0">
                          <a:solidFill>
                            <a:schemeClr val="tx1"/>
                          </a:solidFill>
                        </a:rPr>
                        <a:t>49</a:t>
                      </a:r>
                      <a:endParaRPr lang="en-US" b="0" dirty="0">
                        <a:solidFill>
                          <a:schemeClr val="tx1"/>
                        </a:solidFill>
                      </a:endParaRPr>
                    </a:p>
                  </a:txBody>
                  <a:tcPr/>
                </a:tc>
                <a:tc>
                  <a:txBody>
                    <a:bodyPr/>
                    <a:lstStyle/>
                    <a:p>
                      <a:r>
                        <a:rPr lang="en-US" b="1" dirty="0" smtClean="0">
                          <a:solidFill>
                            <a:srgbClr val="FF0000"/>
                          </a:solidFill>
                        </a:rPr>
                        <a:t>20.7</a:t>
                      </a:r>
                      <a:endParaRPr lang="en-US" b="1" dirty="0">
                        <a:solidFill>
                          <a:srgbClr val="FF0000"/>
                        </a:solidFill>
                      </a:endParaRPr>
                    </a:p>
                  </a:txBody>
                  <a:tcPr/>
                </a:tc>
              </a:tr>
            </a:tbl>
          </a:graphicData>
        </a:graphic>
      </p:graphicFrame>
    </p:spTree>
    <p:extLst>
      <p:ext uri="{BB962C8B-B14F-4D97-AF65-F5344CB8AC3E}">
        <p14:creationId xmlns:p14="http://schemas.microsoft.com/office/powerpoint/2010/main" val="1232497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Bickel, PJ, Hammel, EA and O’Connell, JW</a:t>
            </a:r>
            <a:r>
              <a:rPr lang="en-US" sz="2400" dirty="0"/>
              <a:t>.</a:t>
            </a:r>
            <a:r>
              <a:rPr lang="en-US" sz="2400" dirty="0" smtClean="0"/>
              <a:t> Sex Bias in Graduate Admissions: Data from Berkeley. Science 1975; 187: 398-403.</a:t>
            </a:r>
            <a:endParaRPr lang="en-US" sz="2400" dirty="0"/>
          </a:p>
        </p:txBody>
      </p:sp>
      <p:graphicFrame>
        <p:nvGraphicFramePr>
          <p:cNvPr id="4" name="Content Placeholder 3"/>
          <p:cNvGraphicFramePr>
            <a:graphicFrameLocks/>
          </p:cNvGraphicFramePr>
          <p:nvPr>
            <p:extLst>
              <p:ext uri="{D42A27DB-BD31-4B8C-83A1-F6EECF244321}">
                <p14:modId xmlns:p14="http://schemas.microsoft.com/office/powerpoint/2010/main" val="679501553"/>
              </p:ext>
            </p:extLst>
          </p:nvPr>
        </p:nvGraphicFramePr>
        <p:xfrm>
          <a:off x="457201" y="1981200"/>
          <a:ext cx="8153401" cy="1371600"/>
        </p:xfrm>
        <a:graphic>
          <a:graphicData uri="http://schemas.openxmlformats.org/drawingml/2006/table">
            <a:tbl>
              <a:tblPr firstRow="1" bandRow="1">
                <a:tableStyleId>{9D7B26C5-4107-4FEC-AEDC-1716B250A1EF}</a:tableStyleId>
              </a:tblPr>
              <a:tblGrid>
                <a:gridCol w="2428672"/>
                <a:gridCol w="1908243"/>
                <a:gridCol w="1908243"/>
                <a:gridCol w="1908243"/>
              </a:tblGrid>
              <a:tr h="243840">
                <a:tc>
                  <a: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Overall</a:t>
                      </a:r>
                    </a:p>
                  </a:txBody>
                  <a:tcPr/>
                </a:tc>
                <a:tc>
                  <a:txBody>
                    <a:bodyPr/>
                    <a:lstStyle/>
                    <a:p>
                      <a:endParaRPr lang="en-US" dirty="0" smtClean="0"/>
                    </a:p>
                    <a:p>
                      <a:r>
                        <a:rPr lang="en-US" dirty="0" smtClean="0"/>
                        <a:t>Admitted</a:t>
                      </a:r>
                      <a:endParaRPr lang="en-US" dirty="0"/>
                    </a:p>
                  </a:txBody>
                  <a:tcPr/>
                </a:tc>
                <a:tc>
                  <a:txBody>
                    <a:bodyPr/>
                    <a:lstStyle/>
                    <a:p>
                      <a:endParaRPr lang="en-US" dirty="0" smtClean="0"/>
                    </a:p>
                    <a:p>
                      <a:r>
                        <a:rPr lang="en-US" dirty="0" smtClean="0"/>
                        <a:t>Applicants</a:t>
                      </a:r>
                      <a:endParaRPr lang="en-US" dirty="0"/>
                    </a:p>
                  </a:txBody>
                  <a:tcPr/>
                </a:tc>
                <a:tc>
                  <a:txBody>
                    <a:bodyPr/>
                    <a:lstStyle/>
                    <a:p>
                      <a:r>
                        <a:rPr lang="en-US" dirty="0" smtClean="0"/>
                        <a:t>Admittance Rate</a:t>
                      </a:r>
                      <a:r>
                        <a:rPr lang="en-US" baseline="0" dirty="0" smtClean="0"/>
                        <a:t>(%)</a:t>
                      </a:r>
                      <a:endParaRPr lang="en-US" dirty="0"/>
                    </a:p>
                  </a:txBody>
                  <a:tcPr/>
                </a:tc>
              </a:tr>
              <a:tr h="243840">
                <a:tc>
                  <a:txBody>
                    <a:bodyPr/>
                    <a:lstStyle/>
                    <a:p>
                      <a:r>
                        <a:rPr lang="en-US" sz="1800" b="0" dirty="0" smtClean="0">
                          <a:solidFill>
                            <a:srgbClr val="000000"/>
                          </a:solidFill>
                          <a:latin typeface="Times New Roman" pitchFamily="18" charset="0"/>
                        </a:rPr>
                        <a:t>Men</a:t>
                      </a:r>
                      <a:endParaRPr lang="en-US" b="0" dirty="0"/>
                    </a:p>
                  </a:txBody>
                  <a:tcPr/>
                </a:tc>
                <a:tc>
                  <a:txBody>
                    <a:bodyPr/>
                    <a:lstStyle/>
                    <a:p>
                      <a:r>
                        <a:rPr lang="en-US" b="0" dirty="0" smtClean="0"/>
                        <a:t>3715</a:t>
                      </a:r>
                    </a:p>
                  </a:txBody>
                  <a:tcPr/>
                </a:tc>
                <a:tc>
                  <a:txBody>
                    <a:bodyPr/>
                    <a:lstStyle/>
                    <a:p>
                      <a:r>
                        <a:rPr lang="en-US" b="0" dirty="0" smtClean="0"/>
                        <a:t>8442</a:t>
                      </a:r>
                      <a:endParaRPr lang="en-US" b="0" dirty="0"/>
                    </a:p>
                  </a:txBody>
                  <a:tcPr/>
                </a:tc>
                <a:tc>
                  <a:txBody>
                    <a:bodyPr/>
                    <a:lstStyle/>
                    <a:p>
                      <a:r>
                        <a:rPr lang="en-US" b="1" dirty="0" smtClean="0">
                          <a:solidFill>
                            <a:srgbClr val="FF0000"/>
                          </a:solidFill>
                        </a:rPr>
                        <a:t>44</a:t>
                      </a:r>
                      <a:endParaRPr lang="en-US" b="1" dirty="0">
                        <a:solidFill>
                          <a:srgbClr val="FF0000"/>
                        </a:solidFill>
                      </a:endParaRPr>
                    </a:p>
                  </a:txBody>
                  <a:tcPr/>
                </a:tc>
              </a:tr>
              <a:tr h="243840">
                <a:tc>
                  <a:txBody>
                    <a:bodyPr/>
                    <a:lstStyle/>
                    <a:p>
                      <a:r>
                        <a:rPr lang="en-US" sz="1800" b="0" dirty="0" smtClean="0">
                          <a:solidFill>
                            <a:srgbClr val="000000"/>
                          </a:solidFill>
                          <a:latin typeface="Times New Roman" pitchFamily="18" charset="0"/>
                        </a:rPr>
                        <a:t>Women</a:t>
                      </a:r>
                      <a:endParaRPr lang="en-US" b="0" dirty="0"/>
                    </a:p>
                  </a:txBody>
                  <a:tcPr/>
                </a:tc>
                <a:tc>
                  <a:txBody>
                    <a:bodyPr/>
                    <a:lstStyle/>
                    <a:p>
                      <a:r>
                        <a:rPr lang="en-US" b="0" dirty="0" smtClean="0"/>
                        <a:t>1513</a:t>
                      </a:r>
                      <a:endParaRPr lang="en-US" b="0" dirty="0"/>
                    </a:p>
                  </a:txBody>
                  <a:tcPr/>
                </a:tc>
                <a:tc>
                  <a:txBody>
                    <a:bodyPr/>
                    <a:lstStyle/>
                    <a:p>
                      <a:r>
                        <a:rPr lang="en-US" b="0" dirty="0" smtClean="0"/>
                        <a:t>4321</a:t>
                      </a:r>
                      <a:endParaRPr lang="en-US" b="0" dirty="0"/>
                    </a:p>
                  </a:txBody>
                  <a:tcPr/>
                </a:tc>
                <a:tc>
                  <a:txBody>
                    <a:bodyPr/>
                    <a:lstStyle/>
                    <a:p>
                      <a:r>
                        <a:rPr lang="en-US" b="1" dirty="0" smtClean="0">
                          <a:solidFill>
                            <a:srgbClr val="0070C0"/>
                          </a:solidFill>
                        </a:rPr>
                        <a:t>35</a:t>
                      </a:r>
                      <a:endParaRPr lang="en-US" b="1" dirty="0">
                        <a:solidFill>
                          <a:srgbClr val="0070C0"/>
                        </a:solidFill>
                      </a:endParaRPr>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660609232"/>
              </p:ext>
            </p:extLst>
          </p:nvPr>
        </p:nvGraphicFramePr>
        <p:xfrm>
          <a:off x="457201" y="3505200"/>
          <a:ext cx="8153401" cy="1173480"/>
        </p:xfrm>
        <a:graphic>
          <a:graphicData uri="http://schemas.openxmlformats.org/drawingml/2006/table">
            <a:tbl>
              <a:tblPr firstRow="1" bandRow="1">
                <a:tableStyleId>{9D7B26C5-4107-4FEC-AEDC-1716B250A1EF}</a:tableStyleId>
              </a:tblPr>
              <a:tblGrid>
                <a:gridCol w="2428672"/>
                <a:gridCol w="1908243"/>
                <a:gridCol w="1908243"/>
                <a:gridCol w="1908243"/>
              </a:tblGrid>
              <a:tr h="391160">
                <a:tc>
                  <a:txBody>
                    <a:bodyPr/>
                    <a:lstStyle/>
                    <a:p>
                      <a:r>
                        <a:rPr lang="en-US" dirty="0" smtClean="0"/>
                        <a:t>Department A</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sz="1800" b="0" dirty="0" smtClean="0">
                          <a:solidFill>
                            <a:srgbClr val="000000"/>
                          </a:solidFill>
                          <a:latin typeface="Times New Roman" pitchFamily="18" charset="0"/>
                        </a:rPr>
                        <a:t>Men</a:t>
                      </a:r>
                      <a:endParaRPr lang="en-US" b="0" dirty="0"/>
                    </a:p>
                  </a:txBody>
                  <a:tcPr/>
                </a:tc>
                <a:tc>
                  <a:txBody>
                    <a:bodyPr/>
                    <a:lstStyle/>
                    <a:p>
                      <a:r>
                        <a:rPr lang="en-US" b="0" dirty="0" smtClean="0"/>
                        <a:t>512</a:t>
                      </a:r>
                    </a:p>
                  </a:txBody>
                  <a:tcPr/>
                </a:tc>
                <a:tc>
                  <a:txBody>
                    <a:bodyPr/>
                    <a:lstStyle/>
                    <a:p>
                      <a:r>
                        <a:rPr lang="en-US" b="0" dirty="0" smtClean="0"/>
                        <a:t>825</a:t>
                      </a:r>
                      <a:endParaRPr lang="en-US" b="0" dirty="0"/>
                    </a:p>
                  </a:txBody>
                  <a:tcPr/>
                </a:tc>
                <a:tc>
                  <a:txBody>
                    <a:bodyPr/>
                    <a:lstStyle/>
                    <a:p>
                      <a:r>
                        <a:rPr lang="en-US" b="1" dirty="0" smtClean="0">
                          <a:solidFill>
                            <a:srgbClr val="0070C0"/>
                          </a:solidFill>
                        </a:rPr>
                        <a:t>62</a:t>
                      </a:r>
                      <a:endParaRPr lang="en-US" b="1" dirty="0">
                        <a:solidFill>
                          <a:srgbClr val="0070C0"/>
                        </a:solidFill>
                      </a:endParaRPr>
                    </a:p>
                  </a:txBody>
                  <a:tcPr/>
                </a:tc>
              </a:tr>
              <a:tr h="391160">
                <a:tc>
                  <a:txBody>
                    <a:bodyPr/>
                    <a:lstStyle/>
                    <a:p>
                      <a:r>
                        <a:rPr lang="en-US" sz="1800" b="0" dirty="0" smtClean="0">
                          <a:solidFill>
                            <a:srgbClr val="000000"/>
                          </a:solidFill>
                          <a:latin typeface="Times New Roman" pitchFamily="18" charset="0"/>
                        </a:rPr>
                        <a:t>Women</a:t>
                      </a:r>
                      <a:endParaRPr lang="en-US" b="0" dirty="0"/>
                    </a:p>
                  </a:txBody>
                  <a:tcPr/>
                </a:tc>
                <a:tc>
                  <a:txBody>
                    <a:bodyPr/>
                    <a:lstStyle/>
                    <a:p>
                      <a:r>
                        <a:rPr lang="en-US" b="0" dirty="0" smtClean="0"/>
                        <a:t>89</a:t>
                      </a:r>
                      <a:endParaRPr lang="en-US" b="0" dirty="0"/>
                    </a:p>
                  </a:txBody>
                  <a:tcPr/>
                </a:tc>
                <a:tc>
                  <a:txBody>
                    <a:bodyPr/>
                    <a:lstStyle/>
                    <a:p>
                      <a:r>
                        <a:rPr lang="en-US" b="0" dirty="0" smtClean="0"/>
                        <a:t>108</a:t>
                      </a:r>
                      <a:endParaRPr lang="en-US" b="0" dirty="0"/>
                    </a:p>
                  </a:txBody>
                  <a:tcPr/>
                </a:tc>
                <a:tc>
                  <a:txBody>
                    <a:bodyPr/>
                    <a:lstStyle/>
                    <a:p>
                      <a:r>
                        <a:rPr lang="en-US" b="1" dirty="0" smtClean="0">
                          <a:solidFill>
                            <a:srgbClr val="FF0000"/>
                          </a:solidFill>
                        </a:rPr>
                        <a:t>82</a:t>
                      </a:r>
                      <a:endParaRPr lang="en-US" b="1" dirty="0">
                        <a:solidFill>
                          <a:srgbClr val="FF0000"/>
                        </a:solidFill>
                      </a:endParaRPr>
                    </a:p>
                  </a:txBody>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2992730798"/>
              </p:ext>
            </p:extLst>
          </p:nvPr>
        </p:nvGraphicFramePr>
        <p:xfrm>
          <a:off x="457201" y="4876800"/>
          <a:ext cx="8153401" cy="1097280"/>
        </p:xfrm>
        <a:graphic>
          <a:graphicData uri="http://schemas.openxmlformats.org/drawingml/2006/table">
            <a:tbl>
              <a:tblPr firstRow="1" bandRow="1">
                <a:tableStyleId>{9D7B26C5-4107-4FEC-AEDC-1716B250A1EF}</a:tableStyleId>
              </a:tblPr>
              <a:tblGrid>
                <a:gridCol w="2428672"/>
                <a:gridCol w="1908243"/>
                <a:gridCol w="1908243"/>
                <a:gridCol w="1908243"/>
              </a:tblGrid>
              <a:tr h="243840">
                <a:tc>
                  <a:txBody>
                    <a:bodyPr/>
                    <a:lstStyle/>
                    <a:p>
                      <a:r>
                        <a:rPr lang="en-US" dirty="0" smtClean="0"/>
                        <a:t>Department B</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243840">
                <a:tc>
                  <a:txBody>
                    <a:bodyPr/>
                    <a:lstStyle/>
                    <a:p>
                      <a:r>
                        <a:rPr lang="en-US" sz="1800" b="0" dirty="0" smtClean="0">
                          <a:solidFill>
                            <a:srgbClr val="000000"/>
                          </a:solidFill>
                          <a:latin typeface="Times New Roman" pitchFamily="18" charset="0"/>
                        </a:rPr>
                        <a:t>Men</a:t>
                      </a:r>
                      <a:endParaRPr lang="en-US" b="0" dirty="0"/>
                    </a:p>
                  </a:txBody>
                  <a:tcPr/>
                </a:tc>
                <a:tc>
                  <a:txBody>
                    <a:bodyPr/>
                    <a:lstStyle/>
                    <a:p>
                      <a:r>
                        <a:rPr lang="en-US" b="0" dirty="0" smtClean="0"/>
                        <a:t>353</a:t>
                      </a:r>
                      <a:endParaRPr lang="en-US" b="0" dirty="0"/>
                    </a:p>
                  </a:txBody>
                  <a:tcPr/>
                </a:tc>
                <a:tc>
                  <a:txBody>
                    <a:bodyPr/>
                    <a:lstStyle/>
                    <a:p>
                      <a:r>
                        <a:rPr lang="en-US" b="0" dirty="0" smtClean="0"/>
                        <a:t>560</a:t>
                      </a:r>
                      <a:endParaRPr lang="en-US" b="0" dirty="0"/>
                    </a:p>
                  </a:txBody>
                  <a:tcPr/>
                </a:tc>
                <a:tc>
                  <a:txBody>
                    <a:bodyPr/>
                    <a:lstStyle/>
                    <a:p>
                      <a:r>
                        <a:rPr lang="en-US" b="1" dirty="0" smtClean="0">
                          <a:solidFill>
                            <a:srgbClr val="0070C0"/>
                          </a:solidFill>
                        </a:rPr>
                        <a:t>63</a:t>
                      </a:r>
                      <a:endParaRPr lang="en-US" b="1" dirty="0">
                        <a:solidFill>
                          <a:srgbClr val="0070C0"/>
                        </a:solidFill>
                      </a:endParaRPr>
                    </a:p>
                  </a:txBody>
                  <a:tcPr/>
                </a:tc>
              </a:tr>
              <a:tr h="243840">
                <a:tc>
                  <a:txBody>
                    <a:bodyPr/>
                    <a:lstStyle/>
                    <a:p>
                      <a:r>
                        <a:rPr lang="en-US" sz="1800" b="0" dirty="0" smtClean="0">
                          <a:solidFill>
                            <a:srgbClr val="000000"/>
                          </a:solidFill>
                          <a:latin typeface="Times New Roman" pitchFamily="18" charset="0"/>
                        </a:rPr>
                        <a:t>Women</a:t>
                      </a:r>
                      <a:endParaRPr lang="en-US" b="0" dirty="0"/>
                    </a:p>
                  </a:txBody>
                  <a:tcPr/>
                </a:tc>
                <a:tc>
                  <a:txBody>
                    <a:bodyPr/>
                    <a:lstStyle/>
                    <a:p>
                      <a:r>
                        <a:rPr lang="en-US" b="0" dirty="0" smtClean="0"/>
                        <a:t>17</a:t>
                      </a:r>
                      <a:endParaRPr lang="en-US" b="0" dirty="0"/>
                    </a:p>
                  </a:txBody>
                  <a:tcPr/>
                </a:tc>
                <a:tc>
                  <a:txBody>
                    <a:bodyPr/>
                    <a:lstStyle/>
                    <a:p>
                      <a:r>
                        <a:rPr lang="en-US" b="0" dirty="0" smtClean="0"/>
                        <a:t>25</a:t>
                      </a:r>
                      <a:endParaRPr lang="en-US" b="0" dirty="0"/>
                    </a:p>
                  </a:txBody>
                  <a:tcPr/>
                </a:tc>
                <a:tc>
                  <a:txBody>
                    <a:bodyPr/>
                    <a:lstStyle/>
                    <a:p>
                      <a:r>
                        <a:rPr lang="en-US" b="1" dirty="0" smtClean="0">
                          <a:solidFill>
                            <a:srgbClr val="FF0000"/>
                          </a:solidFill>
                        </a:rPr>
                        <a:t>68</a:t>
                      </a:r>
                      <a:endParaRPr lang="en-US" b="1" dirty="0">
                        <a:solidFill>
                          <a:srgbClr val="FF0000"/>
                        </a:solidFill>
                      </a:endParaRPr>
                    </a:p>
                  </a:txBody>
                  <a:tcPr/>
                </a:tc>
              </a:tr>
            </a:tbl>
          </a:graphicData>
        </a:graphic>
      </p:graphicFrame>
    </p:spTree>
    <p:extLst>
      <p:ext uri="{BB962C8B-B14F-4D97-AF65-F5344CB8AC3E}">
        <p14:creationId xmlns:p14="http://schemas.microsoft.com/office/powerpoint/2010/main" val="32896602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Bickel, PJ, Hammel, EA and O’Connell, JW</a:t>
            </a:r>
            <a:r>
              <a:rPr lang="en-US" sz="2400" dirty="0"/>
              <a:t>.</a:t>
            </a:r>
            <a:r>
              <a:rPr lang="en-US" sz="2400" dirty="0" smtClean="0"/>
              <a:t> Sex Bias in Graduate Admissions: Data from Berkeley. Science 1975; 187: 398-403.</a:t>
            </a:r>
            <a:endParaRPr lang="en-US" sz="2400" dirty="0"/>
          </a:p>
        </p:txBody>
      </p:sp>
      <p:graphicFrame>
        <p:nvGraphicFramePr>
          <p:cNvPr id="4" name="Content Placeholder 3"/>
          <p:cNvGraphicFramePr>
            <a:graphicFrameLocks/>
          </p:cNvGraphicFramePr>
          <p:nvPr>
            <p:extLst>
              <p:ext uri="{D42A27DB-BD31-4B8C-83A1-F6EECF244321}">
                <p14:modId xmlns:p14="http://schemas.microsoft.com/office/powerpoint/2010/main" val="750032189"/>
              </p:ext>
            </p:extLst>
          </p:nvPr>
        </p:nvGraphicFramePr>
        <p:xfrm>
          <a:off x="457201" y="1981200"/>
          <a:ext cx="8229601" cy="1371600"/>
        </p:xfrm>
        <a:graphic>
          <a:graphicData uri="http://schemas.openxmlformats.org/drawingml/2006/table">
            <a:tbl>
              <a:tblPr firstRow="1" bandRow="1">
                <a:tableStyleId>{9D7B26C5-4107-4FEC-AEDC-1716B250A1EF}</a:tableStyleId>
              </a:tblPr>
              <a:tblGrid>
                <a:gridCol w="2451370"/>
                <a:gridCol w="1926077"/>
                <a:gridCol w="1926077"/>
                <a:gridCol w="1926077"/>
              </a:tblGrid>
              <a:tr h="243840">
                <a:tc>
                  <a: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Overall</a:t>
                      </a:r>
                    </a:p>
                  </a:txBody>
                  <a:tcPr/>
                </a:tc>
                <a:tc>
                  <a:txBody>
                    <a:bodyPr/>
                    <a:lstStyle/>
                    <a:p>
                      <a:endParaRPr lang="en-US" dirty="0" smtClean="0"/>
                    </a:p>
                    <a:p>
                      <a:r>
                        <a:rPr lang="en-US" dirty="0" smtClean="0"/>
                        <a:t>Admitted</a:t>
                      </a:r>
                      <a:endParaRPr lang="en-US" dirty="0"/>
                    </a:p>
                  </a:txBody>
                  <a:tcPr/>
                </a:tc>
                <a:tc>
                  <a:txBody>
                    <a:bodyPr/>
                    <a:lstStyle/>
                    <a:p>
                      <a:endParaRPr lang="en-US" dirty="0" smtClean="0"/>
                    </a:p>
                    <a:p>
                      <a:r>
                        <a:rPr lang="en-US" dirty="0" smtClean="0"/>
                        <a:t>Applicants</a:t>
                      </a:r>
                      <a:endParaRPr lang="en-US" dirty="0"/>
                    </a:p>
                  </a:txBody>
                  <a:tcPr/>
                </a:tc>
                <a:tc>
                  <a:txBody>
                    <a:bodyPr/>
                    <a:lstStyle/>
                    <a:p>
                      <a:r>
                        <a:rPr lang="en-US" dirty="0" smtClean="0"/>
                        <a:t>Admittance Rate</a:t>
                      </a:r>
                      <a:r>
                        <a:rPr lang="en-US" baseline="0" dirty="0" smtClean="0"/>
                        <a:t>(%)</a:t>
                      </a:r>
                      <a:endParaRPr lang="en-US" dirty="0"/>
                    </a:p>
                  </a:txBody>
                  <a:tcPr/>
                </a:tc>
              </a:tr>
              <a:tr h="243840">
                <a:tc>
                  <a:txBody>
                    <a:bodyPr/>
                    <a:lstStyle/>
                    <a:p>
                      <a:r>
                        <a:rPr lang="en-US" sz="1800" b="0" dirty="0" smtClean="0">
                          <a:solidFill>
                            <a:srgbClr val="000000"/>
                          </a:solidFill>
                          <a:latin typeface="Times New Roman" pitchFamily="18" charset="0"/>
                        </a:rPr>
                        <a:t>Men</a:t>
                      </a:r>
                      <a:endParaRPr lang="en-US" b="0" dirty="0"/>
                    </a:p>
                  </a:txBody>
                  <a:tcPr/>
                </a:tc>
                <a:tc>
                  <a:txBody>
                    <a:bodyPr/>
                    <a:lstStyle/>
                    <a:p>
                      <a:r>
                        <a:rPr lang="en-US" b="0" dirty="0" smtClean="0"/>
                        <a:t>3715</a:t>
                      </a:r>
                    </a:p>
                  </a:txBody>
                  <a:tcPr/>
                </a:tc>
                <a:tc>
                  <a:txBody>
                    <a:bodyPr/>
                    <a:lstStyle/>
                    <a:p>
                      <a:r>
                        <a:rPr lang="en-US" b="0" dirty="0" smtClean="0"/>
                        <a:t>8442</a:t>
                      </a:r>
                      <a:endParaRPr lang="en-US" b="0" dirty="0"/>
                    </a:p>
                  </a:txBody>
                  <a:tcPr/>
                </a:tc>
                <a:tc>
                  <a:txBody>
                    <a:bodyPr/>
                    <a:lstStyle/>
                    <a:p>
                      <a:r>
                        <a:rPr lang="en-US" b="1" dirty="0" smtClean="0">
                          <a:solidFill>
                            <a:srgbClr val="FF0000"/>
                          </a:solidFill>
                        </a:rPr>
                        <a:t>44</a:t>
                      </a:r>
                      <a:endParaRPr lang="en-US" b="1" dirty="0">
                        <a:solidFill>
                          <a:srgbClr val="FF0000"/>
                        </a:solidFill>
                      </a:endParaRPr>
                    </a:p>
                  </a:txBody>
                  <a:tcPr/>
                </a:tc>
              </a:tr>
              <a:tr h="243840">
                <a:tc>
                  <a:txBody>
                    <a:bodyPr/>
                    <a:lstStyle/>
                    <a:p>
                      <a:r>
                        <a:rPr lang="en-US" sz="1800" b="0" dirty="0" smtClean="0">
                          <a:solidFill>
                            <a:srgbClr val="000000"/>
                          </a:solidFill>
                          <a:latin typeface="Times New Roman" pitchFamily="18" charset="0"/>
                        </a:rPr>
                        <a:t>Women</a:t>
                      </a:r>
                      <a:endParaRPr lang="en-US" b="0" dirty="0"/>
                    </a:p>
                  </a:txBody>
                  <a:tcPr/>
                </a:tc>
                <a:tc>
                  <a:txBody>
                    <a:bodyPr/>
                    <a:lstStyle/>
                    <a:p>
                      <a:r>
                        <a:rPr lang="en-US" b="0" dirty="0" smtClean="0"/>
                        <a:t>1513</a:t>
                      </a:r>
                      <a:endParaRPr lang="en-US" b="0" dirty="0"/>
                    </a:p>
                  </a:txBody>
                  <a:tcPr/>
                </a:tc>
                <a:tc>
                  <a:txBody>
                    <a:bodyPr/>
                    <a:lstStyle/>
                    <a:p>
                      <a:r>
                        <a:rPr lang="en-US" b="0" dirty="0" smtClean="0"/>
                        <a:t>4321</a:t>
                      </a:r>
                      <a:endParaRPr lang="en-US" b="0" dirty="0"/>
                    </a:p>
                  </a:txBody>
                  <a:tcPr/>
                </a:tc>
                <a:tc>
                  <a:txBody>
                    <a:bodyPr/>
                    <a:lstStyle/>
                    <a:p>
                      <a:r>
                        <a:rPr lang="en-US" b="1" dirty="0" smtClean="0">
                          <a:solidFill>
                            <a:srgbClr val="0070C0"/>
                          </a:solidFill>
                        </a:rPr>
                        <a:t>35</a:t>
                      </a:r>
                      <a:endParaRPr lang="en-US" b="1" dirty="0">
                        <a:solidFill>
                          <a:srgbClr val="0070C0"/>
                        </a:solidFill>
                      </a:endParaRPr>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554823731"/>
              </p:ext>
            </p:extLst>
          </p:nvPr>
        </p:nvGraphicFramePr>
        <p:xfrm>
          <a:off x="457201" y="3505200"/>
          <a:ext cx="8229601" cy="1173480"/>
        </p:xfrm>
        <a:graphic>
          <a:graphicData uri="http://schemas.openxmlformats.org/drawingml/2006/table">
            <a:tbl>
              <a:tblPr firstRow="1" bandRow="1">
                <a:tableStyleId>{9D7B26C5-4107-4FEC-AEDC-1716B250A1EF}</a:tableStyleId>
              </a:tblPr>
              <a:tblGrid>
                <a:gridCol w="2451370"/>
                <a:gridCol w="1926077"/>
                <a:gridCol w="1926077"/>
                <a:gridCol w="1926077"/>
              </a:tblGrid>
              <a:tr h="391160">
                <a:tc>
                  <a:txBody>
                    <a:bodyPr/>
                    <a:lstStyle/>
                    <a:p>
                      <a:r>
                        <a:rPr lang="en-US" dirty="0" smtClean="0"/>
                        <a:t>Department C</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sz="1800" b="0" dirty="0" smtClean="0">
                          <a:solidFill>
                            <a:srgbClr val="000000"/>
                          </a:solidFill>
                          <a:latin typeface="Times New Roman" pitchFamily="18" charset="0"/>
                        </a:rPr>
                        <a:t>Men</a:t>
                      </a:r>
                      <a:endParaRPr lang="en-US" b="0" dirty="0"/>
                    </a:p>
                  </a:txBody>
                  <a:tcPr/>
                </a:tc>
                <a:tc>
                  <a:txBody>
                    <a:bodyPr/>
                    <a:lstStyle/>
                    <a:p>
                      <a:r>
                        <a:rPr lang="en-US" b="0" dirty="0" smtClean="0"/>
                        <a:t>121</a:t>
                      </a:r>
                      <a:endParaRPr lang="en-US" b="0" dirty="0"/>
                    </a:p>
                  </a:txBody>
                  <a:tcPr/>
                </a:tc>
                <a:tc>
                  <a:txBody>
                    <a:bodyPr/>
                    <a:lstStyle/>
                    <a:p>
                      <a:r>
                        <a:rPr lang="en-US" b="0" dirty="0" smtClean="0"/>
                        <a:t>325</a:t>
                      </a:r>
                      <a:endParaRPr lang="en-US" b="0" dirty="0"/>
                    </a:p>
                  </a:txBody>
                  <a:tcPr/>
                </a:tc>
                <a:tc>
                  <a:txBody>
                    <a:bodyPr/>
                    <a:lstStyle/>
                    <a:p>
                      <a:r>
                        <a:rPr lang="en-US" b="1" dirty="0" smtClean="0">
                          <a:solidFill>
                            <a:srgbClr val="FF0000"/>
                          </a:solidFill>
                        </a:rPr>
                        <a:t>37</a:t>
                      </a:r>
                      <a:endParaRPr lang="en-US" b="1" dirty="0">
                        <a:solidFill>
                          <a:srgbClr val="FF0000"/>
                        </a:solidFill>
                      </a:endParaRPr>
                    </a:p>
                  </a:txBody>
                  <a:tcPr/>
                </a:tc>
              </a:tr>
              <a:tr h="391160">
                <a:tc>
                  <a:txBody>
                    <a:bodyPr/>
                    <a:lstStyle/>
                    <a:p>
                      <a:r>
                        <a:rPr lang="en-US" sz="1800" b="0" dirty="0" smtClean="0">
                          <a:solidFill>
                            <a:srgbClr val="000000"/>
                          </a:solidFill>
                          <a:latin typeface="Times New Roman" pitchFamily="18" charset="0"/>
                        </a:rPr>
                        <a:t>Women</a:t>
                      </a:r>
                      <a:endParaRPr lang="en-US" b="0" dirty="0"/>
                    </a:p>
                  </a:txBody>
                  <a:tcPr/>
                </a:tc>
                <a:tc>
                  <a:txBody>
                    <a:bodyPr/>
                    <a:lstStyle/>
                    <a:p>
                      <a:r>
                        <a:rPr lang="en-US" b="0" dirty="0" smtClean="0"/>
                        <a:t>202</a:t>
                      </a:r>
                      <a:endParaRPr lang="en-US" b="0" dirty="0"/>
                    </a:p>
                  </a:txBody>
                  <a:tcPr/>
                </a:tc>
                <a:tc>
                  <a:txBody>
                    <a:bodyPr/>
                    <a:lstStyle/>
                    <a:p>
                      <a:r>
                        <a:rPr lang="en-US" b="0" dirty="0" smtClean="0"/>
                        <a:t>593</a:t>
                      </a:r>
                      <a:endParaRPr lang="en-US" b="0" dirty="0"/>
                    </a:p>
                  </a:txBody>
                  <a:tcPr/>
                </a:tc>
                <a:tc>
                  <a:txBody>
                    <a:bodyPr/>
                    <a:lstStyle/>
                    <a:p>
                      <a:r>
                        <a:rPr lang="en-US" b="1" dirty="0" smtClean="0">
                          <a:solidFill>
                            <a:srgbClr val="0070C0"/>
                          </a:solidFill>
                        </a:rPr>
                        <a:t>34</a:t>
                      </a:r>
                      <a:endParaRPr lang="en-US" b="1" dirty="0">
                        <a:solidFill>
                          <a:srgbClr val="0070C0"/>
                        </a:solidFill>
                      </a:endParaRPr>
                    </a:p>
                  </a:txBody>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3129072072"/>
              </p:ext>
            </p:extLst>
          </p:nvPr>
        </p:nvGraphicFramePr>
        <p:xfrm>
          <a:off x="457201" y="4876800"/>
          <a:ext cx="8229601" cy="1097280"/>
        </p:xfrm>
        <a:graphic>
          <a:graphicData uri="http://schemas.openxmlformats.org/drawingml/2006/table">
            <a:tbl>
              <a:tblPr firstRow="1" bandRow="1">
                <a:tableStyleId>{9D7B26C5-4107-4FEC-AEDC-1716B250A1EF}</a:tableStyleId>
              </a:tblPr>
              <a:tblGrid>
                <a:gridCol w="2451370"/>
                <a:gridCol w="1926077"/>
                <a:gridCol w="1926077"/>
                <a:gridCol w="1926077"/>
              </a:tblGrid>
              <a:tr h="243840">
                <a:tc>
                  <a:txBody>
                    <a:bodyPr/>
                    <a:lstStyle/>
                    <a:p>
                      <a:r>
                        <a:rPr lang="en-US" dirty="0" smtClean="0"/>
                        <a:t>Department D</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243840">
                <a:tc>
                  <a:txBody>
                    <a:bodyPr/>
                    <a:lstStyle/>
                    <a:p>
                      <a:r>
                        <a:rPr lang="en-US" sz="1800" b="0" dirty="0" smtClean="0">
                          <a:solidFill>
                            <a:srgbClr val="000000"/>
                          </a:solidFill>
                          <a:latin typeface="Times New Roman" pitchFamily="18" charset="0"/>
                        </a:rPr>
                        <a:t>Men</a:t>
                      </a:r>
                      <a:endParaRPr lang="en-US" b="0" dirty="0"/>
                    </a:p>
                  </a:txBody>
                  <a:tcPr/>
                </a:tc>
                <a:tc>
                  <a:txBody>
                    <a:bodyPr/>
                    <a:lstStyle/>
                    <a:p>
                      <a:r>
                        <a:rPr lang="en-US" b="0" dirty="0" smtClean="0"/>
                        <a:t>138</a:t>
                      </a:r>
                    </a:p>
                  </a:txBody>
                  <a:tcPr/>
                </a:tc>
                <a:tc>
                  <a:txBody>
                    <a:bodyPr/>
                    <a:lstStyle/>
                    <a:p>
                      <a:r>
                        <a:rPr lang="en-US" b="0" dirty="0" smtClean="0"/>
                        <a:t>417</a:t>
                      </a:r>
                      <a:endParaRPr lang="en-US" b="0" dirty="0"/>
                    </a:p>
                  </a:txBody>
                  <a:tcPr/>
                </a:tc>
                <a:tc>
                  <a:txBody>
                    <a:bodyPr/>
                    <a:lstStyle/>
                    <a:p>
                      <a:r>
                        <a:rPr lang="en-US" b="1" dirty="0" smtClean="0">
                          <a:solidFill>
                            <a:srgbClr val="0070C0"/>
                          </a:solidFill>
                        </a:rPr>
                        <a:t>33</a:t>
                      </a:r>
                      <a:endParaRPr lang="en-US" b="1" dirty="0">
                        <a:solidFill>
                          <a:srgbClr val="0070C0"/>
                        </a:solidFill>
                      </a:endParaRPr>
                    </a:p>
                  </a:txBody>
                  <a:tcPr/>
                </a:tc>
              </a:tr>
              <a:tr h="243840">
                <a:tc>
                  <a:txBody>
                    <a:bodyPr/>
                    <a:lstStyle/>
                    <a:p>
                      <a:r>
                        <a:rPr lang="en-US" sz="1800" b="0" dirty="0" smtClean="0">
                          <a:solidFill>
                            <a:srgbClr val="000000"/>
                          </a:solidFill>
                          <a:latin typeface="Times New Roman" pitchFamily="18" charset="0"/>
                        </a:rPr>
                        <a:t>Women</a:t>
                      </a:r>
                      <a:endParaRPr lang="en-US" b="0" dirty="0"/>
                    </a:p>
                  </a:txBody>
                  <a:tcPr/>
                </a:tc>
                <a:tc>
                  <a:txBody>
                    <a:bodyPr/>
                    <a:lstStyle/>
                    <a:p>
                      <a:r>
                        <a:rPr lang="en-US" b="0" dirty="0" smtClean="0"/>
                        <a:t>132</a:t>
                      </a:r>
                      <a:endParaRPr lang="en-US" b="0" dirty="0"/>
                    </a:p>
                  </a:txBody>
                  <a:tcPr/>
                </a:tc>
                <a:tc>
                  <a:txBody>
                    <a:bodyPr/>
                    <a:lstStyle/>
                    <a:p>
                      <a:r>
                        <a:rPr lang="en-US" b="0" dirty="0" smtClean="0"/>
                        <a:t>375</a:t>
                      </a:r>
                      <a:endParaRPr lang="en-US" b="0" dirty="0"/>
                    </a:p>
                  </a:txBody>
                  <a:tcPr/>
                </a:tc>
                <a:tc>
                  <a:txBody>
                    <a:bodyPr/>
                    <a:lstStyle/>
                    <a:p>
                      <a:r>
                        <a:rPr lang="en-US" b="1" dirty="0" smtClean="0">
                          <a:solidFill>
                            <a:srgbClr val="FF0000"/>
                          </a:solidFill>
                        </a:rPr>
                        <a:t>35</a:t>
                      </a:r>
                      <a:endParaRPr lang="en-US" b="1" dirty="0">
                        <a:solidFill>
                          <a:srgbClr val="FF0000"/>
                        </a:solidFill>
                      </a:endParaRPr>
                    </a:p>
                  </a:txBody>
                  <a:tcPr/>
                </a:tc>
              </a:tr>
            </a:tbl>
          </a:graphicData>
        </a:graphic>
      </p:graphicFrame>
    </p:spTree>
    <p:extLst>
      <p:ext uri="{BB962C8B-B14F-4D97-AF65-F5344CB8AC3E}">
        <p14:creationId xmlns:p14="http://schemas.microsoft.com/office/powerpoint/2010/main" val="5289739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Bickel, PJ, Hammel, EA and O’Connell, JW</a:t>
            </a:r>
            <a:r>
              <a:rPr lang="en-US" sz="2400" dirty="0"/>
              <a:t>.</a:t>
            </a:r>
            <a:r>
              <a:rPr lang="en-US" sz="2400" dirty="0" smtClean="0"/>
              <a:t> Sex Bias in Graduate Admissions: Data from Berkeley. Science 1975; 187: 398-403.</a:t>
            </a:r>
            <a:endParaRPr lang="en-US" sz="2400" dirty="0"/>
          </a:p>
        </p:txBody>
      </p:sp>
      <p:graphicFrame>
        <p:nvGraphicFramePr>
          <p:cNvPr id="4" name="Content Placeholder 3"/>
          <p:cNvGraphicFramePr>
            <a:graphicFrameLocks/>
          </p:cNvGraphicFramePr>
          <p:nvPr>
            <p:extLst>
              <p:ext uri="{D42A27DB-BD31-4B8C-83A1-F6EECF244321}">
                <p14:modId xmlns:p14="http://schemas.microsoft.com/office/powerpoint/2010/main" val="3020709256"/>
              </p:ext>
            </p:extLst>
          </p:nvPr>
        </p:nvGraphicFramePr>
        <p:xfrm>
          <a:off x="457201" y="1981200"/>
          <a:ext cx="8153401" cy="1371600"/>
        </p:xfrm>
        <a:graphic>
          <a:graphicData uri="http://schemas.openxmlformats.org/drawingml/2006/table">
            <a:tbl>
              <a:tblPr firstRow="1" bandRow="1">
                <a:tableStyleId>{9D7B26C5-4107-4FEC-AEDC-1716B250A1EF}</a:tableStyleId>
              </a:tblPr>
              <a:tblGrid>
                <a:gridCol w="2428672"/>
                <a:gridCol w="1908243"/>
                <a:gridCol w="1908243"/>
                <a:gridCol w="1908243"/>
              </a:tblGrid>
              <a:tr h="243840">
                <a:tc>
                  <a: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Overall</a:t>
                      </a:r>
                    </a:p>
                  </a:txBody>
                  <a:tcPr/>
                </a:tc>
                <a:tc>
                  <a:txBody>
                    <a:bodyPr/>
                    <a:lstStyle/>
                    <a:p>
                      <a:endParaRPr lang="en-US" dirty="0" smtClean="0"/>
                    </a:p>
                    <a:p>
                      <a:r>
                        <a:rPr lang="en-US" dirty="0" smtClean="0"/>
                        <a:t>Admitted</a:t>
                      </a:r>
                      <a:endParaRPr lang="en-US" dirty="0"/>
                    </a:p>
                  </a:txBody>
                  <a:tcPr/>
                </a:tc>
                <a:tc>
                  <a:txBody>
                    <a:bodyPr/>
                    <a:lstStyle/>
                    <a:p>
                      <a:endParaRPr lang="en-US" dirty="0" smtClean="0"/>
                    </a:p>
                    <a:p>
                      <a:r>
                        <a:rPr lang="en-US" dirty="0" smtClean="0"/>
                        <a:t>Applicants</a:t>
                      </a:r>
                      <a:endParaRPr lang="en-US" dirty="0"/>
                    </a:p>
                  </a:txBody>
                  <a:tcPr/>
                </a:tc>
                <a:tc>
                  <a:txBody>
                    <a:bodyPr/>
                    <a:lstStyle/>
                    <a:p>
                      <a:r>
                        <a:rPr lang="en-US" dirty="0" smtClean="0"/>
                        <a:t>Admittance Rate</a:t>
                      </a:r>
                      <a:r>
                        <a:rPr lang="en-US" baseline="0" dirty="0" smtClean="0"/>
                        <a:t>(%)</a:t>
                      </a:r>
                      <a:endParaRPr lang="en-US" dirty="0"/>
                    </a:p>
                  </a:txBody>
                  <a:tcPr/>
                </a:tc>
              </a:tr>
              <a:tr h="243840">
                <a:tc>
                  <a:txBody>
                    <a:bodyPr/>
                    <a:lstStyle/>
                    <a:p>
                      <a:r>
                        <a:rPr lang="en-US" sz="1800" b="0" dirty="0" smtClean="0">
                          <a:solidFill>
                            <a:srgbClr val="000000"/>
                          </a:solidFill>
                          <a:latin typeface="Times New Roman" pitchFamily="18" charset="0"/>
                        </a:rPr>
                        <a:t>Men</a:t>
                      </a:r>
                      <a:endParaRPr lang="en-US" b="0" dirty="0"/>
                    </a:p>
                  </a:txBody>
                  <a:tcPr/>
                </a:tc>
                <a:tc>
                  <a:txBody>
                    <a:bodyPr/>
                    <a:lstStyle/>
                    <a:p>
                      <a:r>
                        <a:rPr lang="en-US" b="0" dirty="0" smtClean="0"/>
                        <a:t>3715</a:t>
                      </a:r>
                    </a:p>
                  </a:txBody>
                  <a:tcPr/>
                </a:tc>
                <a:tc>
                  <a:txBody>
                    <a:bodyPr/>
                    <a:lstStyle/>
                    <a:p>
                      <a:r>
                        <a:rPr lang="en-US" b="0" dirty="0" smtClean="0"/>
                        <a:t>8442</a:t>
                      </a:r>
                      <a:endParaRPr lang="en-US" b="0" dirty="0"/>
                    </a:p>
                  </a:txBody>
                  <a:tcPr/>
                </a:tc>
                <a:tc>
                  <a:txBody>
                    <a:bodyPr/>
                    <a:lstStyle/>
                    <a:p>
                      <a:r>
                        <a:rPr lang="en-US" b="1" dirty="0" smtClean="0">
                          <a:solidFill>
                            <a:srgbClr val="FF0000"/>
                          </a:solidFill>
                        </a:rPr>
                        <a:t>44</a:t>
                      </a:r>
                      <a:endParaRPr lang="en-US" b="1" dirty="0">
                        <a:solidFill>
                          <a:srgbClr val="FF0000"/>
                        </a:solidFill>
                      </a:endParaRPr>
                    </a:p>
                  </a:txBody>
                  <a:tcPr/>
                </a:tc>
              </a:tr>
              <a:tr h="243840">
                <a:tc>
                  <a:txBody>
                    <a:bodyPr/>
                    <a:lstStyle/>
                    <a:p>
                      <a:r>
                        <a:rPr lang="en-US" sz="1800" b="0" dirty="0" smtClean="0">
                          <a:solidFill>
                            <a:srgbClr val="000000"/>
                          </a:solidFill>
                          <a:latin typeface="Times New Roman" pitchFamily="18" charset="0"/>
                        </a:rPr>
                        <a:t>Women</a:t>
                      </a:r>
                      <a:endParaRPr lang="en-US" b="0" dirty="0"/>
                    </a:p>
                  </a:txBody>
                  <a:tcPr/>
                </a:tc>
                <a:tc>
                  <a:txBody>
                    <a:bodyPr/>
                    <a:lstStyle/>
                    <a:p>
                      <a:r>
                        <a:rPr lang="en-US" b="0" dirty="0" smtClean="0"/>
                        <a:t>1513</a:t>
                      </a:r>
                      <a:endParaRPr lang="en-US" b="0" dirty="0"/>
                    </a:p>
                  </a:txBody>
                  <a:tcPr/>
                </a:tc>
                <a:tc>
                  <a:txBody>
                    <a:bodyPr/>
                    <a:lstStyle/>
                    <a:p>
                      <a:r>
                        <a:rPr lang="en-US" b="0" dirty="0" smtClean="0"/>
                        <a:t>4321</a:t>
                      </a:r>
                      <a:endParaRPr lang="en-US" b="0" dirty="0"/>
                    </a:p>
                  </a:txBody>
                  <a:tcPr/>
                </a:tc>
                <a:tc>
                  <a:txBody>
                    <a:bodyPr/>
                    <a:lstStyle/>
                    <a:p>
                      <a:r>
                        <a:rPr lang="en-US" b="1" dirty="0" smtClean="0">
                          <a:solidFill>
                            <a:srgbClr val="0070C0"/>
                          </a:solidFill>
                        </a:rPr>
                        <a:t>35</a:t>
                      </a:r>
                      <a:endParaRPr lang="en-US" b="1" dirty="0">
                        <a:solidFill>
                          <a:srgbClr val="0070C0"/>
                        </a:solidFill>
                      </a:endParaRPr>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603136726"/>
              </p:ext>
            </p:extLst>
          </p:nvPr>
        </p:nvGraphicFramePr>
        <p:xfrm>
          <a:off x="457201" y="3505200"/>
          <a:ext cx="8153401" cy="1173480"/>
        </p:xfrm>
        <a:graphic>
          <a:graphicData uri="http://schemas.openxmlformats.org/drawingml/2006/table">
            <a:tbl>
              <a:tblPr firstRow="1" bandRow="1">
                <a:tableStyleId>{9D7B26C5-4107-4FEC-AEDC-1716B250A1EF}</a:tableStyleId>
              </a:tblPr>
              <a:tblGrid>
                <a:gridCol w="2428672"/>
                <a:gridCol w="1908243"/>
                <a:gridCol w="1908243"/>
                <a:gridCol w="1908243"/>
              </a:tblGrid>
              <a:tr h="391160">
                <a:tc>
                  <a:txBody>
                    <a:bodyPr/>
                    <a:lstStyle/>
                    <a:p>
                      <a:r>
                        <a:rPr lang="en-US" dirty="0" smtClean="0"/>
                        <a:t>Department E</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sz="1800" b="0" dirty="0" smtClean="0">
                          <a:solidFill>
                            <a:srgbClr val="000000"/>
                          </a:solidFill>
                          <a:latin typeface="Times New Roman" pitchFamily="18" charset="0"/>
                        </a:rPr>
                        <a:t>Men</a:t>
                      </a:r>
                      <a:endParaRPr lang="en-US" b="0" dirty="0"/>
                    </a:p>
                  </a:txBody>
                  <a:tcPr/>
                </a:tc>
                <a:tc>
                  <a:txBody>
                    <a:bodyPr/>
                    <a:lstStyle/>
                    <a:p>
                      <a:r>
                        <a:rPr lang="en-US" b="0" dirty="0" smtClean="0"/>
                        <a:t>54</a:t>
                      </a:r>
                      <a:endParaRPr lang="en-US" b="0" dirty="0"/>
                    </a:p>
                  </a:txBody>
                  <a:tcPr/>
                </a:tc>
                <a:tc>
                  <a:txBody>
                    <a:bodyPr/>
                    <a:lstStyle/>
                    <a:p>
                      <a:r>
                        <a:rPr lang="en-US" b="0" dirty="0" smtClean="0"/>
                        <a:t>191</a:t>
                      </a:r>
                      <a:endParaRPr lang="en-US" b="0" dirty="0"/>
                    </a:p>
                  </a:txBody>
                  <a:tcPr/>
                </a:tc>
                <a:tc>
                  <a:txBody>
                    <a:bodyPr/>
                    <a:lstStyle/>
                    <a:p>
                      <a:r>
                        <a:rPr lang="en-US" b="1" dirty="0" smtClean="0">
                          <a:solidFill>
                            <a:srgbClr val="FF0000"/>
                          </a:solidFill>
                        </a:rPr>
                        <a:t>28</a:t>
                      </a:r>
                      <a:endParaRPr lang="en-US" b="1" dirty="0">
                        <a:solidFill>
                          <a:srgbClr val="FF0000"/>
                        </a:solidFill>
                      </a:endParaRPr>
                    </a:p>
                  </a:txBody>
                  <a:tcPr/>
                </a:tc>
              </a:tr>
              <a:tr h="391160">
                <a:tc>
                  <a:txBody>
                    <a:bodyPr/>
                    <a:lstStyle/>
                    <a:p>
                      <a:r>
                        <a:rPr lang="en-US" sz="1800" b="0" dirty="0" smtClean="0">
                          <a:solidFill>
                            <a:srgbClr val="000000"/>
                          </a:solidFill>
                          <a:latin typeface="Times New Roman" pitchFamily="18" charset="0"/>
                        </a:rPr>
                        <a:t>Women</a:t>
                      </a:r>
                      <a:endParaRPr lang="en-US" b="0" dirty="0"/>
                    </a:p>
                  </a:txBody>
                  <a:tcPr/>
                </a:tc>
                <a:tc>
                  <a:txBody>
                    <a:bodyPr/>
                    <a:lstStyle/>
                    <a:p>
                      <a:r>
                        <a:rPr lang="en-US" b="0" dirty="0" smtClean="0"/>
                        <a:t>95</a:t>
                      </a:r>
                      <a:endParaRPr lang="en-US" b="0" dirty="0"/>
                    </a:p>
                  </a:txBody>
                  <a:tcPr/>
                </a:tc>
                <a:tc>
                  <a:txBody>
                    <a:bodyPr/>
                    <a:lstStyle/>
                    <a:p>
                      <a:r>
                        <a:rPr lang="en-US" b="0" dirty="0" smtClean="0"/>
                        <a:t>393</a:t>
                      </a:r>
                      <a:endParaRPr lang="en-US" b="0" dirty="0"/>
                    </a:p>
                  </a:txBody>
                  <a:tcPr/>
                </a:tc>
                <a:tc>
                  <a:txBody>
                    <a:bodyPr/>
                    <a:lstStyle/>
                    <a:p>
                      <a:r>
                        <a:rPr lang="en-US" b="1" dirty="0" smtClean="0">
                          <a:solidFill>
                            <a:srgbClr val="0070C0"/>
                          </a:solidFill>
                        </a:rPr>
                        <a:t>24</a:t>
                      </a:r>
                      <a:endParaRPr lang="en-US" b="1" dirty="0">
                        <a:solidFill>
                          <a:srgbClr val="0070C0"/>
                        </a:solidFill>
                      </a:endParaRPr>
                    </a:p>
                  </a:txBody>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3291181340"/>
              </p:ext>
            </p:extLst>
          </p:nvPr>
        </p:nvGraphicFramePr>
        <p:xfrm>
          <a:off x="457201" y="4876800"/>
          <a:ext cx="8153401" cy="1097280"/>
        </p:xfrm>
        <a:graphic>
          <a:graphicData uri="http://schemas.openxmlformats.org/drawingml/2006/table">
            <a:tbl>
              <a:tblPr firstRow="1" bandRow="1">
                <a:tableStyleId>{9D7B26C5-4107-4FEC-AEDC-1716B250A1EF}</a:tableStyleId>
              </a:tblPr>
              <a:tblGrid>
                <a:gridCol w="2428672"/>
                <a:gridCol w="1908243"/>
                <a:gridCol w="1908243"/>
                <a:gridCol w="1908243"/>
              </a:tblGrid>
              <a:tr h="243840">
                <a:tc>
                  <a:txBody>
                    <a:bodyPr/>
                    <a:lstStyle/>
                    <a:p>
                      <a:r>
                        <a:rPr lang="en-US" dirty="0" smtClean="0"/>
                        <a:t>Department F</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243840">
                <a:tc>
                  <a:txBody>
                    <a:bodyPr/>
                    <a:lstStyle/>
                    <a:p>
                      <a:r>
                        <a:rPr lang="en-US" sz="1800" b="0" dirty="0" smtClean="0">
                          <a:solidFill>
                            <a:srgbClr val="000000"/>
                          </a:solidFill>
                          <a:latin typeface="Times New Roman" pitchFamily="18" charset="0"/>
                        </a:rPr>
                        <a:t>Men</a:t>
                      </a:r>
                      <a:endParaRPr lang="en-US" b="0" dirty="0"/>
                    </a:p>
                  </a:txBody>
                  <a:tcPr/>
                </a:tc>
                <a:tc>
                  <a:txBody>
                    <a:bodyPr/>
                    <a:lstStyle/>
                    <a:p>
                      <a:r>
                        <a:rPr lang="en-US" b="0" dirty="0" smtClean="0"/>
                        <a:t>17</a:t>
                      </a:r>
                      <a:endParaRPr lang="en-US" b="0" dirty="0"/>
                    </a:p>
                  </a:txBody>
                  <a:tcPr/>
                </a:tc>
                <a:tc>
                  <a:txBody>
                    <a:bodyPr/>
                    <a:lstStyle/>
                    <a:p>
                      <a:r>
                        <a:rPr lang="en-US" b="0" dirty="0" smtClean="0"/>
                        <a:t>272</a:t>
                      </a:r>
                      <a:endParaRPr lang="en-US" b="0" dirty="0"/>
                    </a:p>
                  </a:txBody>
                  <a:tcPr/>
                </a:tc>
                <a:tc>
                  <a:txBody>
                    <a:bodyPr/>
                    <a:lstStyle/>
                    <a:p>
                      <a:r>
                        <a:rPr lang="en-US" b="1" dirty="0" smtClean="0">
                          <a:solidFill>
                            <a:srgbClr val="0070C0"/>
                          </a:solidFill>
                        </a:rPr>
                        <a:t>6</a:t>
                      </a:r>
                      <a:endParaRPr lang="en-US" b="1" dirty="0">
                        <a:solidFill>
                          <a:srgbClr val="0070C0"/>
                        </a:solidFill>
                      </a:endParaRPr>
                    </a:p>
                  </a:txBody>
                  <a:tcPr/>
                </a:tc>
              </a:tr>
              <a:tr h="243840">
                <a:tc>
                  <a:txBody>
                    <a:bodyPr/>
                    <a:lstStyle/>
                    <a:p>
                      <a:r>
                        <a:rPr lang="en-US" sz="1800" b="0" dirty="0" smtClean="0">
                          <a:solidFill>
                            <a:srgbClr val="000000"/>
                          </a:solidFill>
                          <a:latin typeface="Times New Roman" pitchFamily="18" charset="0"/>
                        </a:rPr>
                        <a:t>Women</a:t>
                      </a:r>
                      <a:endParaRPr lang="en-US" b="0" dirty="0"/>
                    </a:p>
                  </a:txBody>
                  <a:tcPr/>
                </a:tc>
                <a:tc>
                  <a:txBody>
                    <a:bodyPr/>
                    <a:lstStyle/>
                    <a:p>
                      <a:r>
                        <a:rPr lang="en-US" b="0" dirty="0" smtClean="0"/>
                        <a:t>24</a:t>
                      </a:r>
                      <a:endParaRPr lang="en-US" b="0" dirty="0"/>
                    </a:p>
                  </a:txBody>
                  <a:tcPr/>
                </a:tc>
                <a:tc>
                  <a:txBody>
                    <a:bodyPr/>
                    <a:lstStyle/>
                    <a:p>
                      <a:r>
                        <a:rPr lang="en-US" b="0" dirty="0" smtClean="0"/>
                        <a:t>341</a:t>
                      </a:r>
                      <a:endParaRPr lang="en-US" b="0" dirty="0"/>
                    </a:p>
                  </a:txBody>
                  <a:tcPr/>
                </a:tc>
                <a:tc>
                  <a:txBody>
                    <a:bodyPr/>
                    <a:lstStyle/>
                    <a:p>
                      <a:r>
                        <a:rPr lang="en-US" b="1" dirty="0" smtClean="0">
                          <a:solidFill>
                            <a:srgbClr val="FF0000"/>
                          </a:solidFill>
                        </a:rPr>
                        <a:t>7</a:t>
                      </a:r>
                      <a:endParaRPr lang="en-US" b="1" dirty="0">
                        <a:solidFill>
                          <a:srgbClr val="FF0000"/>
                        </a:solidFill>
                      </a:endParaRPr>
                    </a:p>
                  </a:txBody>
                  <a:tcPr/>
                </a:tc>
              </a:tr>
            </a:tbl>
          </a:graphicData>
        </a:graphic>
      </p:graphicFrame>
    </p:spTree>
    <p:extLst>
      <p:ext uri="{BB962C8B-B14F-4D97-AF65-F5344CB8AC3E}">
        <p14:creationId xmlns:p14="http://schemas.microsoft.com/office/powerpoint/2010/main" val="17729881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1143000"/>
          </a:xfrm>
        </p:spPr>
        <p:txBody>
          <a:bodyPr>
            <a:noAutofit/>
          </a:bodyPr>
          <a:lstStyle/>
          <a:p>
            <a:r>
              <a:rPr lang="en-US" sz="2400" b="1" dirty="0" smtClean="0"/>
              <a:t/>
            </a:r>
            <a:br>
              <a:rPr lang="en-US" sz="2400" b="1" dirty="0" smtClean="0"/>
            </a:br>
            <a:r>
              <a:rPr lang="en-US" sz="2400" b="1" dirty="0"/>
              <a:t/>
            </a:r>
            <a:br>
              <a:rPr lang="en-US" sz="2400" b="1" dirty="0"/>
            </a:br>
            <a:r>
              <a:rPr lang="en-US" sz="2400" b="1" dirty="0" smtClean="0"/>
              <a:t>Which statistical methods will</a:t>
            </a:r>
            <a:br>
              <a:rPr lang="en-US" sz="2400" b="1" dirty="0" smtClean="0"/>
            </a:br>
            <a:r>
              <a:rPr lang="en-US" sz="2400" b="1" dirty="0" smtClean="0"/>
              <a:t> “Lift the curtain of illusion to let the truth of my soul shine through*” regarding Simpson’s Paradox?</a:t>
            </a:r>
            <a:endParaRPr lang="en-US" sz="2400" b="1" dirty="0"/>
          </a:p>
        </p:txBody>
      </p:sp>
      <p:sp>
        <p:nvSpPr>
          <p:cNvPr id="3" name="Content Placeholder 2"/>
          <p:cNvSpPr>
            <a:spLocks noGrp="1"/>
          </p:cNvSpPr>
          <p:nvPr>
            <p:ph idx="1"/>
          </p:nvPr>
        </p:nvSpPr>
        <p:spPr>
          <a:xfrm>
            <a:off x="457200" y="2514602"/>
            <a:ext cx="8229600" cy="3611563"/>
          </a:xfrm>
        </p:spPr>
        <p:txBody>
          <a:bodyPr>
            <a:normAutofit lnSpcReduction="10000"/>
          </a:bodyPr>
          <a:lstStyle/>
          <a:p>
            <a:pPr algn="ctr"/>
            <a:r>
              <a:rPr lang="en-US" b="1" dirty="0" smtClean="0"/>
              <a:t>Stratification</a:t>
            </a:r>
          </a:p>
          <a:p>
            <a:pPr algn="ctr"/>
            <a:r>
              <a:rPr lang="en-US" b="1" dirty="0" smtClean="0"/>
              <a:t>Standardization</a:t>
            </a:r>
          </a:p>
          <a:p>
            <a:pPr algn="ctr"/>
            <a:r>
              <a:rPr lang="en-US" b="1" dirty="0" smtClean="0"/>
              <a:t>Logistic regression</a:t>
            </a:r>
          </a:p>
          <a:p>
            <a:pPr algn="ctr"/>
            <a:endParaRPr lang="en-US" b="1" dirty="0"/>
          </a:p>
          <a:p>
            <a:pPr algn="ctr"/>
            <a:endParaRPr lang="en-US" b="1" dirty="0" smtClean="0"/>
          </a:p>
          <a:p>
            <a:pPr algn="ctr"/>
            <a:endParaRPr lang="en-US" b="1" dirty="0"/>
          </a:p>
          <a:p>
            <a:pPr marL="0" indent="0" algn="ctr">
              <a:buNone/>
            </a:pPr>
            <a:r>
              <a:rPr lang="en-US" sz="1300" b="1" dirty="0" smtClean="0"/>
              <a:t>* By Trudy </a:t>
            </a:r>
            <a:r>
              <a:rPr lang="en-US" sz="1300" b="1" dirty="0" err="1"/>
              <a:t>Symeonakis</a:t>
            </a:r>
            <a:r>
              <a:rPr lang="en-US" sz="1300" b="1" dirty="0"/>
              <a:t> </a:t>
            </a:r>
            <a:r>
              <a:rPr lang="en-US" sz="1300" b="1" dirty="0" err="1" smtClean="0"/>
              <a:t>Vesotksy</a:t>
            </a:r>
            <a:endParaRPr lang="en-US" sz="1300" b="1" dirty="0"/>
          </a:p>
        </p:txBody>
      </p:sp>
    </p:spTree>
    <p:extLst>
      <p:ext uri="{BB962C8B-B14F-4D97-AF65-F5344CB8AC3E}">
        <p14:creationId xmlns:p14="http://schemas.microsoft.com/office/powerpoint/2010/main" val="3123693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928" y="138115"/>
            <a:ext cx="7907480" cy="1325563"/>
          </a:xfrm>
        </p:spPr>
        <p:txBody>
          <a:bodyPr>
            <a:noAutofit/>
          </a:bodyPr>
          <a:lstStyle/>
          <a:p>
            <a:pPr algn="ctr"/>
            <a:r>
              <a:rPr lang="en-US" sz="3200" b="1" dirty="0" smtClean="0">
                <a:latin typeface="Arial" panose="020B0604020202020204" pitchFamily="34" charset="0"/>
                <a:cs typeface="Arial" panose="020B0604020202020204" pitchFamily="34" charset="0"/>
              </a:rPr>
              <a:t>Definition of confounding</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1409125"/>
            <a:ext cx="7886700" cy="5003800"/>
          </a:xfrm>
        </p:spPr>
        <p:txBody>
          <a:bodyPr>
            <a:normAutofit fontScale="92500" lnSpcReduction="10000"/>
          </a:bodyPr>
          <a:lstStyle/>
          <a:p>
            <a:pPr marL="0" indent="290513"/>
            <a:r>
              <a:rPr lang="en-US" sz="2400" dirty="0" smtClean="0">
                <a:latin typeface="Arial" pitchFamily="34" charset="0"/>
                <a:cs typeface="Arial" pitchFamily="34" charset="0"/>
              </a:rPr>
              <a:t>Confounding/distortion can arise when two conditions are true:</a:t>
            </a:r>
          </a:p>
          <a:p>
            <a:pPr marL="346075" indent="277813">
              <a:buFont typeface="+mj-lt"/>
              <a:buAutoNum type="arabicPeriod"/>
              <a:tabLst>
                <a:tab pos="290513" algn="l"/>
              </a:tabLst>
            </a:pPr>
            <a:r>
              <a:rPr lang="en-US" sz="2400" dirty="0" smtClean="0">
                <a:latin typeface="Arial" pitchFamily="34" charset="0"/>
                <a:cs typeface="Arial" pitchFamily="34" charset="0"/>
              </a:rPr>
              <a:t>The risk groups differ on the background factor/variable </a:t>
            </a:r>
          </a:p>
          <a:p>
            <a:pPr marL="346075" indent="277813">
              <a:buFont typeface="+mj-lt"/>
              <a:buAutoNum type="arabicPeriod"/>
              <a:tabLst>
                <a:tab pos="290513" algn="l"/>
              </a:tabLst>
            </a:pPr>
            <a:r>
              <a:rPr lang="en-US" sz="2400" dirty="0" smtClean="0">
                <a:latin typeface="Arial" pitchFamily="34" charset="0"/>
                <a:cs typeface="Arial" pitchFamily="34" charset="0"/>
              </a:rPr>
              <a:t>The background factor/variable itself influences the outcome</a:t>
            </a:r>
          </a:p>
          <a:p>
            <a:pPr marL="290513" indent="-290513"/>
            <a:r>
              <a:rPr lang="en-US" sz="2400" dirty="0" smtClean="0">
                <a:latin typeface="Arial" pitchFamily="34" charset="0"/>
                <a:cs typeface="Arial" pitchFamily="34" charset="0"/>
              </a:rPr>
              <a:t>If you do not control for confounding, the unadjusted variables can be distorted/misleading</a:t>
            </a:r>
          </a:p>
          <a:p>
            <a:pPr marL="290513" lvl="0" indent="-290513"/>
            <a:r>
              <a:rPr lang="en-US" sz="2400" dirty="0">
                <a:solidFill>
                  <a:prstClr val="black"/>
                </a:solidFill>
                <a:latin typeface="Arial" pitchFamily="34" charset="0"/>
                <a:cs typeface="Arial" pitchFamily="34" charset="0"/>
              </a:rPr>
              <a:t>Simpson’s Paradox is caused by confounding</a:t>
            </a:r>
          </a:p>
          <a:p>
            <a:pPr marL="0" lvl="0" indent="0">
              <a:buNone/>
            </a:pPr>
            <a:endParaRPr lang="en-US" sz="2400" dirty="0">
              <a:solidFill>
                <a:prstClr val="black"/>
              </a:solidFill>
              <a:latin typeface="Arial" pitchFamily="34" charset="0"/>
              <a:cs typeface="Arial" pitchFamily="34" charset="0"/>
            </a:endParaRPr>
          </a:p>
          <a:p>
            <a:pPr marL="290513" indent="-290513"/>
            <a:endParaRPr lang="en-US" sz="2400" dirty="0" smtClean="0">
              <a:latin typeface="Arial" pitchFamily="34" charset="0"/>
              <a:cs typeface="Arial" pitchFamily="34" charset="0"/>
            </a:endParaRPr>
          </a:p>
          <a:p>
            <a:pPr marL="0" indent="0">
              <a:buNone/>
            </a:pPr>
            <a:endParaRPr lang="en-US" sz="2400" dirty="0" smtClean="0">
              <a:latin typeface="Arial" pitchFamily="34" charset="0"/>
              <a:cs typeface="Arial" pitchFamily="34" charset="0"/>
            </a:endParaRPr>
          </a:p>
          <a:p>
            <a:pPr marL="0" indent="0">
              <a:buNone/>
            </a:pPr>
            <a:r>
              <a:rPr lang="en-US" sz="1200" b="1" dirty="0" smtClean="0">
                <a:latin typeface="Arial" pitchFamily="34" charset="0"/>
                <a:cs typeface="Arial" pitchFamily="34" charset="0"/>
              </a:rPr>
              <a:t>Anderson S, </a:t>
            </a:r>
            <a:r>
              <a:rPr lang="en-US" sz="1200" b="1" dirty="0" err="1" smtClean="0">
                <a:latin typeface="Arial" pitchFamily="34" charset="0"/>
                <a:cs typeface="Arial" pitchFamily="34" charset="0"/>
              </a:rPr>
              <a:t>Auquier</a:t>
            </a:r>
            <a:r>
              <a:rPr lang="en-US" sz="1200" b="1" dirty="0" smtClean="0">
                <a:latin typeface="Arial" pitchFamily="34" charset="0"/>
                <a:cs typeface="Arial" pitchFamily="34" charset="0"/>
              </a:rPr>
              <a:t> A, Hauck WW, Oakes D, </a:t>
            </a:r>
            <a:r>
              <a:rPr lang="en-US" sz="1200" b="1" dirty="0" err="1" smtClean="0">
                <a:latin typeface="Arial" pitchFamily="34" charset="0"/>
                <a:cs typeface="Arial" pitchFamily="34" charset="0"/>
              </a:rPr>
              <a:t>Vandaele</a:t>
            </a:r>
            <a:r>
              <a:rPr lang="en-US" sz="1200" b="1" dirty="0" smtClean="0">
                <a:latin typeface="Arial" pitchFamily="34" charset="0"/>
                <a:cs typeface="Arial" pitchFamily="34" charset="0"/>
              </a:rPr>
              <a:t> W, Weisberg, HI; 1980;</a:t>
            </a:r>
          </a:p>
          <a:p>
            <a:pPr marL="0" indent="0">
              <a:buNone/>
            </a:pPr>
            <a:r>
              <a:rPr lang="en-US" sz="1200" b="1" dirty="0" smtClean="0">
                <a:latin typeface="Arial" pitchFamily="34" charset="0"/>
                <a:cs typeface="Arial" pitchFamily="34" charset="0"/>
              </a:rPr>
              <a:t>Statistical Methods For Comparative Studies: Techniques For Bias Reduction;</a:t>
            </a:r>
          </a:p>
          <a:p>
            <a:pPr marL="0" indent="0">
              <a:buNone/>
            </a:pPr>
            <a:r>
              <a:rPr lang="en-US" sz="1200" b="1" dirty="0" smtClean="0">
                <a:latin typeface="Arial" pitchFamily="34" charset="0"/>
                <a:cs typeface="Arial" pitchFamily="34" charset="0"/>
              </a:rPr>
              <a:t>John Wiley &amp; Sons; New York.</a:t>
            </a:r>
          </a:p>
          <a:p>
            <a:pPr marL="0" indent="0">
              <a:buNone/>
            </a:pPr>
            <a:endParaRPr lang="en-US" sz="1200" b="1" dirty="0">
              <a:latin typeface="Arial" pitchFamily="34" charset="0"/>
              <a:cs typeface="Arial" pitchFamily="34" charset="0"/>
            </a:endParaRPr>
          </a:p>
          <a:p>
            <a:pPr marL="0" indent="0">
              <a:buNone/>
            </a:pPr>
            <a:endParaRPr lang="en-US" sz="1200" b="1" dirty="0" smtClean="0">
              <a:latin typeface="Arial" pitchFamily="34" charset="0"/>
              <a:cs typeface="Arial" pitchFamily="34" charset="0"/>
            </a:endParaRPr>
          </a:p>
          <a:p>
            <a:pPr marL="0" indent="0">
              <a:buNone/>
            </a:pPr>
            <a:endParaRPr lang="en-US" sz="1200" b="1" dirty="0" smtClean="0">
              <a:latin typeface="Arial" pitchFamily="34" charset="0"/>
              <a:cs typeface="Arial" pitchFamily="34" charset="0"/>
            </a:endParaRPr>
          </a:p>
          <a:p>
            <a:pPr marL="0" indent="0">
              <a:buNone/>
            </a:pPr>
            <a:endParaRPr lang="en-US" sz="2400" dirty="0" smtClean="0">
              <a:latin typeface="Arial" pitchFamily="34" charset="0"/>
              <a:cs typeface="Arial" pitchFamily="34" charset="0"/>
            </a:endParaRPr>
          </a:p>
          <a:p>
            <a:pPr marL="0" indent="0">
              <a:buNone/>
            </a:pPr>
            <a:endParaRPr lang="en-US" sz="2400" dirty="0" smtClean="0">
              <a:latin typeface="Arial" pitchFamily="34" charset="0"/>
              <a:cs typeface="Arial" pitchFamily="34" charset="0"/>
            </a:endParaRPr>
          </a:p>
          <a:p>
            <a:pPr marL="0" indent="0">
              <a:buNone/>
            </a:pPr>
            <a:endParaRPr lang="en-US" sz="2400" dirty="0" smtClean="0">
              <a:latin typeface="Arial" pitchFamily="34" charset="0"/>
              <a:cs typeface="Arial" pitchFamily="34" charset="0"/>
            </a:endParaRPr>
          </a:p>
          <a:p>
            <a:pPr marL="0" indent="0">
              <a:buNone/>
            </a:pPr>
            <a:endParaRPr lang="en-US" sz="2400" dirty="0" smtClean="0">
              <a:latin typeface="Arial" pitchFamily="34" charset="0"/>
              <a:cs typeface="Arial" pitchFamily="34" charset="0"/>
            </a:endParaRPr>
          </a:p>
        </p:txBody>
      </p:sp>
    </p:spTree>
    <p:extLst>
      <p:ext uri="{BB962C8B-B14F-4D97-AF65-F5344CB8AC3E}">
        <p14:creationId xmlns:p14="http://schemas.microsoft.com/office/powerpoint/2010/main" val="14515481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7682"/>
          <a:stretch/>
        </p:blipFill>
        <p:spPr bwMode="auto">
          <a:xfrm>
            <a:off x="1861733" y="2438402"/>
            <a:ext cx="5381625" cy="2142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442"/>
          <a:stretch/>
        </p:blipFill>
        <p:spPr bwMode="auto">
          <a:xfrm>
            <a:off x="1881188" y="4717916"/>
            <a:ext cx="5381625" cy="2025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1600" y="609600"/>
            <a:ext cx="6400800" cy="1754326"/>
          </a:xfrm>
          <a:prstGeom prst="rect">
            <a:avLst/>
          </a:prstGeom>
          <a:noFill/>
        </p:spPr>
        <p:txBody>
          <a:bodyPr wrap="square" rtlCol="0">
            <a:spAutoFit/>
          </a:bodyPr>
          <a:lstStyle/>
          <a:p>
            <a:pPr algn="ctr"/>
            <a:r>
              <a:rPr lang="en-US" b="1" dirty="0">
                <a:solidFill>
                  <a:prstClr val="black"/>
                </a:solidFill>
              </a:rPr>
              <a:t>Beware the Lurking Variable: </a:t>
            </a:r>
          </a:p>
          <a:p>
            <a:pPr algn="ctr"/>
            <a:r>
              <a:rPr lang="en-US" b="1" dirty="0">
                <a:solidFill>
                  <a:prstClr val="black"/>
                </a:solidFill>
              </a:rPr>
              <a:t>Understanding Confounding from Lurking Variables Using Graphs; </a:t>
            </a:r>
          </a:p>
          <a:p>
            <a:pPr algn="ctr"/>
            <a:r>
              <a:rPr lang="en-US" b="1" dirty="0">
                <a:solidFill>
                  <a:prstClr val="black"/>
                </a:solidFill>
              </a:rPr>
              <a:t> Schield, Milo; </a:t>
            </a:r>
          </a:p>
          <a:p>
            <a:pPr algn="ctr"/>
            <a:r>
              <a:rPr lang="en-US" b="1" dirty="0">
                <a:solidFill>
                  <a:prstClr val="black"/>
                </a:solidFill>
              </a:rPr>
              <a:t>STATS,  Fall 2006, #46,14-18.</a:t>
            </a:r>
          </a:p>
          <a:p>
            <a:pPr algn="ctr"/>
            <a:endParaRPr lang="en-US" b="1" dirty="0">
              <a:solidFill>
                <a:prstClr val="black"/>
              </a:solidFill>
            </a:endParaRPr>
          </a:p>
          <a:p>
            <a:pPr algn="ctr"/>
            <a:r>
              <a:rPr lang="en-US" b="1" dirty="0">
                <a:solidFill>
                  <a:prstClr val="black"/>
                </a:solidFill>
              </a:rPr>
              <a:t>The data below are an example of Simpson’s Paradox.</a:t>
            </a:r>
          </a:p>
        </p:txBody>
      </p:sp>
    </p:spTree>
    <p:extLst>
      <p:ext uri="{BB962C8B-B14F-4D97-AF65-F5344CB8AC3E}">
        <p14:creationId xmlns:p14="http://schemas.microsoft.com/office/powerpoint/2010/main" val="3544642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9860" y="820206"/>
            <a:ext cx="7493540" cy="6463308"/>
          </a:xfrm>
          <a:prstGeom prst="rect">
            <a:avLst/>
          </a:prstGeom>
          <a:noFill/>
        </p:spPr>
        <p:txBody>
          <a:bodyPr wrap="square" rtlCol="0">
            <a:spAutoFit/>
          </a:bodyPr>
          <a:lstStyle/>
          <a:p>
            <a:r>
              <a:rPr lang="en-US" b="1" dirty="0">
                <a:solidFill>
                  <a:prstClr val="black"/>
                </a:solidFill>
              </a:rPr>
              <a:t>The combined overall death rate of 3.5% for the rural hospital versus 5.5% for the urban hospital is not a fair comparison as 30% of the rural hospital’s patients are in poor condition while 90% or the urban hospital’s patients are in poor condition.</a:t>
            </a:r>
          </a:p>
          <a:p>
            <a:endParaRPr lang="en-US" b="1" dirty="0">
              <a:solidFill>
                <a:prstClr val="black"/>
              </a:solidFill>
            </a:endParaRPr>
          </a:p>
          <a:p>
            <a:r>
              <a:rPr lang="en-US" b="1" dirty="0">
                <a:solidFill>
                  <a:prstClr val="black"/>
                </a:solidFill>
              </a:rPr>
              <a:t>Let’s standardize the rates to make it a fair comparison.    The  standard population  will consist of all the patients from both hospitals.  The combined population consists of 800 patients in good condition and 1200 patients in poor condition (40% vs. 60%).</a:t>
            </a:r>
          </a:p>
          <a:p>
            <a:endParaRPr lang="en-US" b="1" dirty="0">
              <a:solidFill>
                <a:prstClr val="black"/>
              </a:solidFill>
            </a:endParaRPr>
          </a:p>
          <a:p>
            <a:r>
              <a:rPr lang="en-US" b="1" dirty="0">
                <a:solidFill>
                  <a:prstClr val="black"/>
                </a:solidFill>
              </a:rPr>
              <a:t>The standardized death rate for the rural hospital would be </a:t>
            </a:r>
          </a:p>
          <a:p>
            <a:r>
              <a:rPr lang="en-US" b="1" dirty="0">
                <a:solidFill>
                  <a:prstClr val="black"/>
                </a:solidFill>
              </a:rPr>
              <a:t>(.02 X .40  + .07 x .60) = .008 + .042 = .05 = 5%.</a:t>
            </a:r>
          </a:p>
          <a:p>
            <a:endParaRPr lang="en-US" b="1" dirty="0">
              <a:solidFill>
                <a:prstClr val="black"/>
              </a:solidFill>
            </a:endParaRPr>
          </a:p>
          <a:p>
            <a:r>
              <a:rPr lang="en-US" b="1" dirty="0">
                <a:solidFill>
                  <a:prstClr val="black"/>
                </a:solidFill>
              </a:rPr>
              <a:t>The standardized death rate for the urban hospital would be </a:t>
            </a:r>
          </a:p>
          <a:p>
            <a:r>
              <a:rPr lang="en-US" b="1" dirty="0">
                <a:solidFill>
                  <a:prstClr val="black"/>
                </a:solidFill>
              </a:rPr>
              <a:t>(.01 X .40  + .06 x .60) = .004 + .036 = .04 = 4%.</a:t>
            </a:r>
          </a:p>
          <a:p>
            <a:endParaRPr lang="en-US" b="1" dirty="0">
              <a:solidFill>
                <a:prstClr val="black"/>
              </a:solidFill>
            </a:endParaRPr>
          </a:p>
          <a:p>
            <a:r>
              <a:rPr lang="en-US" b="1" dirty="0">
                <a:solidFill>
                  <a:prstClr val="black"/>
                </a:solidFill>
              </a:rPr>
              <a:t>With the death rates standardized, we see that the urban hospital has a lower death rate of 4% vs. 5% for the rural hospital!</a:t>
            </a:r>
          </a:p>
          <a:p>
            <a:endParaRPr lang="en-US" b="1" dirty="0">
              <a:solidFill>
                <a:prstClr val="black"/>
              </a:solidFill>
            </a:endParaRPr>
          </a:p>
          <a:p>
            <a:r>
              <a:rPr lang="en-US" b="1" dirty="0">
                <a:solidFill>
                  <a:prstClr val="black"/>
                </a:solidFill>
              </a:rPr>
              <a:t>Dr. Schield then provides us with a graphic presentation.</a:t>
            </a:r>
          </a:p>
          <a:p>
            <a:endParaRPr lang="en-US" dirty="0">
              <a:solidFill>
                <a:prstClr val="black"/>
              </a:solidFill>
            </a:endParaRPr>
          </a:p>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622922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990600"/>
            <a:ext cx="503872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24100" y="407790"/>
            <a:ext cx="4495800" cy="369332"/>
          </a:xfrm>
          <a:prstGeom prst="rect">
            <a:avLst/>
          </a:prstGeom>
          <a:noFill/>
        </p:spPr>
        <p:txBody>
          <a:bodyPr wrap="square" rtlCol="0">
            <a:spAutoFit/>
          </a:bodyPr>
          <a:lstStyle/>
          <a:p>
            <a:r>
              <a:rPr lang="en-US" b="1" dirty="0" smtClean="0">
                <a:solidFill>
                  <a:prstClr val="black"/>
                </a:solidFill>
              </a:rPr>
              <a:t>Graphic Presentation </a:t>
            </a:r>
            <a:r>
              <a:rPr lang="en-US" b="1" dirty="0">
                <a:solidFill>
                  <a:prstClr val="black"/>
                </a:solidFill>
              </a:rPr>
              <a:t>of Simpson’s Paradox</a:t>
            </a:r>
          </a:p>
        </p:txBody>
      </p:sp>
      <p:sp>
        <p:nvSpPr>
          <p:cNvPr id="3" name="TextBox 2"/>
          <p:cNvSpPr txBox="1"/>
          <p:nvPr/>
        </p:nvSpPr>
        <p:spPr>
          <a:xfrm>
            <a:off x="381000" y="5167009"/>
            <a:ext cx="8458200" cy="1477328"/>
          </a:xfrm>
          <a:prstGeom prst="rect">
            <a:avLst/>
          </a:prstGeom>
          <a:noFill/>
        </p:spPr>
        <p:txBody>
          <a:bodyPr wrap="square" rtlCol="0">
            <a:spAutoFit/>
          </a:bodyPr>
          <a:lstStyle/>
          <a:p>
            <a:r>
              <a:rPr lang="en-US" b="1" dirty="0" smtClean="0">
                <a:solidFill>
                  <a:prstClr val="black"/>
                </a:solidFill>
              </a:rPr>
              <a:t>Let  SRR = standardized rate rural, SRC </a:t>
            </a:r>
            <a:r>
              <a:rPr lang="en-US" b="1" dirty="0">
                <a:solidFill>
                  <a:prstClr val="black"/>
                </a:solidFill>
              </a:rPr>
              <a:t>= standardized rate </a:t>
            </a:r>
            <a:r>
              <a:rPr lang="en-US" b="1" dirty="0" smtClean="0">
                <a:solidFill>
                  <a:prstClr val="black"/>
                </a:solidFill>
              </a:rPr>
              <a:t>city</a:t>
            </a:r>
          </a:p>
          <a:p>
            <a:r>
              <a:rPr lang="en-US" b="1" dirty="0" smtClean="0">
                <a:solidFill>
                  <a:prstClr val="black"/>
                </a:solidFill>
              </a:rPr>
              <a:t>P= proportion of patients in poor condition in a standard population.</a:t>
            </a:r>
          </a:p>
          <a:p>
            <a:r>
              <a:rPr lang="en-US" b="1" dirty="0" smtClean="0">
                <a:solidFill>
                  <a:prstClr val="black"/>
                </a:solidFill>
              </a:rPr>
              <a:t>SRR=(.07 X P) +  .02 x (1 –P)= (.07-.02)P + .02 =  .02 + (.05 x P) </a:t>
            </a:r>
          </a:p>
          <a:p>
            <a:r>
              <a:rPr lang="en-US" b="1" dirty="0" smtClean="0">
                <a:solidFill>
                  <a:prstClr val="black"/>
                </a:solidFill>
              </a:rPr>
              <a:t>SRC=(.06 </a:t>
            </a:r>
            <a:r>
              <a:rPr lang="en-US" b="1" dirty="0">
                <a:solidFill>
                  <a:prstClr val="black"/>
                </a:solidFill>
              </a:rPr>
              <a:t>X P) +  .</a:t>
            </a:r>
            <a:r>
              <a:rPr lang="en-US" b="1" dirty="0" smtClean="0">
                <a:solidFill>
                  <a:prstClr val="black"/>
                </a:solidFill>
              </a:rPr>
              <a:t>01 </a:t>
            </a:r>
            <a:r>
              <a:rPr lang="en-US" b="1" dirty="0">
                <a:solidFill>
                  <a:prstClr val="black"/>
                </a:solidFill>
              </a:rPr>
              <a:t>x (1 –P)= (.</a:t>
            </a:r>
            <a:r>
              <a:rPr lang="en-US" b="1" dirty="0" smtClean="0">
                <a:solidFill>
                  <a:prstClr val="black"/>
                </a:solidFill>
              </a:rPr>
              <a:t>06-</a:t>
            </a:r>
            <a:r>
              <a:rPr lang="en-US" b="1" dirty="0">
                <a:solidFill>
                  <a:prstClr val="black"/>
                </a:solidFill>
              </a:rPr>
              <a:t>.</a:t>
            </a:r>
            <a:r>
              <a:rPr lang="en-US" b="1" dirty="0" smtClean="0">
                <a:solidFill>
                  <a:prstClr val="black"/>
                </a:solidFill>
              </a:rPr>
              <a:t>01)P + </a:t>
            </a:r>
            <a:r>
              <a:rPr lang="en-US" b="1" dirty="0">
                <a:solidFill>
                  <a:prstClr val="black"/>
                </a:solidFill>
              </a:rPr>
              <a:t>.</a:t>
            </a:r>
            <a:r>
              <a:rPr lang="en-US" b="1" dirty="0" smtClean="0">
                <a:solidFill>
                  <a:prstClr val="black"/>
                </a:solidFill>
              </a:rPr>
              <a:t>01 </a:t>
            </a:r>
            <a:r>
              <a:rPr lang="en-US" b="1" dirty="0">
                <a:solidFill>
                  <a:prstClr val="black"/>
                </a:solidFill>
              </a:rPr>
              <a:t>= </a:t>
            </a:r>
            <a:r>
              <a:rPr lang="en-US" b="1" dirty="0" smtClean="0">
                <a:solidFill>
                  <a:prstClr val="black"/>
                </a:solidFill>
              </a:rPr>
              <a:t> .01 + (.</a:t>
            </a:r>
            <a:r>
              <a:rPr lang="en-US" b="1" dirty="0">
                <a:solidFill>
                  <a:prstClr val="black"/>
                </a:solidFill>
              </a:rPr>
              <a:t>05 x </a:t>
            </a:r>
            <a:r>
              <a:rPr lang="en-US" b="1">
                <a:solidFill>
                  <a:prstClr val="black"/>
                </a:solidFill>
              </a:rPr>
              <a:t>P</a:t>
            </a:r>
            <a:r>
              <a:rPr lang="en-US" b="1" smtClean="0">
                <a:solidFill>
                  <a:prstClr val="black"/>
                </a:solidFill>
              </a:rPr>
              <a:t>)</a:t>
            </a:r>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373784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rates4.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62000" y="457202"/>
            <a:ext cx="7609416" cy="5707063"/>
          </a:xfrm>
          <a:prstGeom prst="rect">
            <a:avLst/>
          </a:prstGeom>
        </p:spPr>
      </p:pic>
    </p:spTree>
    <p:extLst>
      <p:ext uri="{BB962C8B-B14F-4D97-AF65-F5344CB8AC3E}">
        <p14:creationId xmlns:p14="http://schemas.microsoft.com/office/powerpoint/2010/main" val="2509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533402"/>
            <a:ext cx="7391400" cy="6063198"/>
          </a:xfrm>
          <a:prstGeom prst="rect">
            <a:avLst/>
          </a:prstGeom>
        </p:spPr>
        <p:txBody>
          <a:bodyPr wrap="square">
            <a:spAutoFit/>
          </a:bodyPr>
          <a:lstStyle/>
          <a:p>
            <a:pPr algn="ctr"/>
            <a:r>
              <a:rPr lang="en-US" dirty="0">
                <a:solidFill>
                  <a:prstClr val="black"/>
                </a:solidFill>
              </a:rPr>
              <a:t>SAS code for logistic regression using Dr. Schield’s data</a:t>
            </a:r>
            <a:r>
              <a:rPr lang="en-US" dirty="0" smtClean="0">
                <a:solidFill>
                  <a:prstClr val="black"/>
                </a:solidFill>
              </a:rPr>
              <a:t>.</a:t>
            </a:r>
          </a:p>
          <a:p>
            <a:pPr algn="ctr"/>
            <a:endParaRPr lang="en-US" dirty="0">
              <a:solidFill>
                <a:prstClr val="black"/>
              </a:solidFill>
            </a:endParaRPr>
          </a:p>
          <a:p>
            <a:r>
              <a:rPr lang="en-US" sz="1600" b="1" dirty="0">
                <a:latin typeface="SAS Monospace" pitchFamily="49" charset="0"/>
              </a:rPr>
              <a:t>data</a:t>
            </a:r>
            <a:r>
              <a:rPr lang="en-US" sz="1600" dirty="0">
                <a:latin typeface="SAS Monospace" pitchFamily="49" charset="0"/>
              </a:rPr>
              <a:t> </a:t>
            </a:r>
            <a:r>
              <a:rPr lang="en-US" sz="1600" dirty="0" err="1">
                <a:latin typeface="SAS Monospace" pitchFamily="49" charset="0"/>
              </a:rPr>
              <a:t>simpsonsparadox</a:t>
            </a:r>
            <a:r>
              <a:rPr lang="en-US" sz="1600" dirty="0">
                <a:latin typeface="SAS Monospace" pitchFamily="49" charset="0"/>
              </a:rPr>
              <a:t>;</a:t>
            </a:r>
          </a:p>
          <a:p>
            <a:r>
              <a:rPr lang="en-US" sz="1600" dirty="0">
                <a:latin typeface="SAS Monospace" pitchFamily="49" charset="0"/>
              </a:rPr>
              <a:t>  input condition hospital death </a:t>
            </a:r>
            <a:r>
              <a:rPr lang="en-US" sz="1600" dirty="0" err="1">
                <a:latin typeface="SAS Monospace" pitchFamily="49" charset="0"/>
              </a:rPr>
              <a:t>numcell</a:t>
            </a:r>
            <a:r>
              <a:rPr lang="en-US" sz="1600" dirty="0">
                <a:latin typeface="SAS Monospace" pitchFamily="49" charset="0"/>
              </a:rPr>
              <a:t> ;</a:t>
            </a:r>
          </a:p>
          <a:p>
            <a:r>
              <a:rPr lang="en-US" sz="1600" dirty="0">
                <a:latin typeface="SAS Monospace" pitchFamily="49" charset="0"/>
              </a:rPr>
              <a:t>cards;</a:t>
            </a:r>
          </a:p>
          <a:p>
            <a:r>
              <a:rPr lang="en-US" sz="1600" dirty="0">
                <a:latin typeface="SAS Monospace" pitchFamily="49" charset="0"/>
              </a:rPr>
              <a:t>0 0 0  99 </a:t>
            </a:r>
          </a:p>
          <a:p>
            <a:r>
              <a:rPr lang="en-US" sz="1600" dirty="0">
                <a:latin typeface="SAS Monospace" pitchFamily="49" charset="0"/>
              </a:rPr>
              <a:t>0 0 1   1</a:t>
            </a:r>
          </a:p>
          <a:p>
            <a:r>
              <a:rPr lang="en-US" sz="1600" dirty="0">
                <a:latin typeface="SAS Monospace" pitchFamily="49" charset="0"/>
              </a:rPr>
              <a:t>0 1 0 686</a:t>
            </a:r>
          </a:p>
          <a:p>
            <a:r>
              <a:rPr lang="en-US" sz="1600" dirty="0">
                <a:latin typeface="SAS Monospace" pitchFamily="49" charset="0"/>
              </a:rPr>
              <a:t>0 1 1  14</a:t>
            </a:r>
          </a:p>
          <a:p>
            <a:r>
              <a:rPr lang="en-US" sz="1600" dirty="0">
                <a:latin typeface="SAS Monospace" pitchFamily="49" charset="0"/>
              </a:rPr>
              <a:t>1 0 0 846</a:t>
            </a:r>
          </a:p>
          <a:p>
            <a:r>
              <a:rPr lang="en-US" sz="1600" dirty="0">
                <a:latin typeface="SAS Monospace" pitchFamily="49" charset="0"/>
              </a:rPr>
              <a:t>1 0 1  54</a:t>
            </a:r>
          </a:p>
          <a:p>
            <a:r>
              <a:rPr lang="en-US" sz="1600" dirty="0">
                <a:latin typeface="SAS Monospace" pitchFamily="49" charset="0"/>
              </a:rPr>
              <a:t>1 1 0 279</a:t>
            </a:r>
          </a:p>
          <a:p>
            <a:r>
              <a:rPr lang="en-US" sz="1600" dirty="0">
                <a:latin typeface="SAS Monospace" pitchFamily="49" charset="0"/>
              </a:rPr>
              <a:t>1 1 1  21</a:t>
            </a:r>
          </a:p>
          <a:p>
            <a:r>
              <a:rPr lang="en-US" sz="1600" dirty="0">
                <a:latin typeface="SAS Monospace" pitchFamily="49" charset="0"/>
              </a:rPr>
              <a:t>;</a:t>
            </a:r>
          </a:p>
          <a:p>
            <a:r>
              <a:rPr lang="en-US" sz="1600" dirty="0">
                <a:latin typeface="SAS Monospace" pitchFamily="49" charset="0"/>
              </a:rPr>
              <a:t>run;</a:t>
            </a:r>
          </a:p>
          <a:p>
            <a:r>
              <a:rPr lang="en-US" sz="1600" dirty="0" err="1">
                <a:latin typeface="SAS Monospace" pitchFamily="49" charset="0"/>
              </a:rPr>
              <a:t>proc</a:t>
            </a:r>
            <a:r>
              <a:rPr lang="en-US" sz="1600" dirty="0">
                <a:latin typeface="SAS Monospace" pitchFamily="49" charset="0"/>
              </a:rPr>
              <a:t> logistic data=</a:t>
            </a:r>
            <a:r>
              <a:rPr lang="en-US" sz="1600" dirty="0" err="1">
                <a:latin typeface="SAS Monospace" pitchFamily="49" charset="0"/>
              </a:rPr>
              <a:t>simpsonsparadox</a:t>
            </a:r>
            <a:r>
              <a:rPr lang="en-US" sz="1600" dirty="0">
                <a:latin typeface="SAS Monospace" pitchFamily="49" charset="0"/>
              </a:rPr>
              <a:t> descending;</a:t>
            </a:r>
          </a:p>
          <a:p>
            <a:r>
              <a:rPr lang="en-US" sz="1600" dirty="0">
                <a:latin typeface="SAS Monospace" pitchFamily="49" charset="0"/>
              </a:rPr>
              <a:t>  class condition hospital death / </a:t>
            </a:r>
            <a:r>
              <a:rPr lang="en-US" sz="1600" dirty="0" err="1">
                <a:latin typeface="SAS Monospace" pitchFamily="49" charset="0"/>
              </a:rPr>
              <a:t>param</a:t>
            </a:r>
            <a:r>
              <a:rPr lang="en-US" sz="1600" dirty="0">
                <a:latin typeface="SAS Monospace" pitchFamily="49" charset="0"/>
              </a:rPr>
              <a:t>=ref;</a:t>
            </a:r>
          </a:p>
          <a:p>
            <a:r>
              <a:rPr lang="en-US" sz="1600" dirty="0">
                <a:latin typeface="SAS Monospace" pitchFamily="49" charset="0"/>
              </a:rPr>
              <a:t>  model death=hospital condition; weight </a:t>
            </a:r>
            <a:r>
              <a:rPr lang="en-US" sz="1600" dirty="0" err="1">
                <a:latin typeface="SAS Monospace" pitchFamily="49" charset="0"/>
              </a:rPr>
              <a:t>numcell</a:t>
            </a:r>
            <a:r>
              <a:rPr lang="en-US" sz="1600" dirty="0">
                <a:latin typeface="SAS Monospace" pitchFamily="49" charset="0"/>
              </a:rPr>
              <a:t>;</a:t>
            </a:r>
          </a:p>
          <a:p>
            <a:r>
              <a:rPr lang="en-US" sz="1600" dirty="0">
                <a:latin typeface="SAS Monospace" pitchFamily="49" charset="0"/>
              </a:rPr>
              <a:t>  format condition </a:t>
            </a:r>
            <a:r>
              <a:rPr lang="en-US" sz="1600" dirty="0" err="1">
                <a:latin typeface="SAS Monospace" pitchFamily="49" charset="0"/>
              </a:rPr>
              <a:t>condition</a:t>
            </a:r>
            <a:r>
              <a:rPr lang="en-US" sz="1600" dirty="0">
                <a:latin typeface="SAS Monospace" pitchFamily="49" charset="0"/>
              </a:rPr>
              <a:t>. hospital </a:t>
            </a:r>
            <a:r>
              <a:rPr lang="en-US" sz="1600" dirty="0" err="1">
                <a:latin typeface="SAS Monospace" pitchFamily="49" charset="0"/>
              </a:rPr>
              <a:t>hospital</a:t>
            </a:r>
            <a:r>
              <a:rPr lang="en-US" sz="1600" dirty="0">
                <a:latin typeface="SAS Monospace" pitchFamily="49" charset="0"/>
              </a:rPr>
              <a:t>. death </a:t>
            </a:r>
            <a:r>
              <a:rPr lang="en-US" sz="1600" dirty="0" err="1">
                <a:latin typeface="SAS Monospace" pitchFamily="49" charset="0"/>
              </a:rPr>
              <a:t>death</a:t>
            </a:r>
            <a:r>
              <a:rPr lang="en-US" sz="1600" dirty="0">
                <a:latin typeface="SAS Monospace" pitchFamily="49" charset="0"/>
              </a:rPr>
              <a:t>.;</a:t>
            </a:r>
          </a:p>
          <a:p>
            <a:r>
              <a:rPr lang="en-US" sz="1600" dirty="0">
                <a:latin typeface="SAS Monospace" pitchFamily="49" charset="0"/>
              </a:rPr>
              <a:t>  title 'Data from Dr. </a:t>
            </a:r>
            <a:r>
              <a:rPr lang="en-US" sz="1600" dirty="0" err="1">
                <a:latin typeface="SAS Monospace" pitchFamily="49" charset="0"/>
              </a:rPr>
              <a:t>Schield</a:t>
            </a:r>
            <a:r>
              <a:rPr lang="en-US" sz="1600" dirty="0">
                <a:latin typeface="SAS Monospace" pitchFamily="49" charset="0"/>
              </a:rPr>
              <a:t> analyzed using logistic regression – </a:t>
            </a:r>
          </a:p>
          <a:p>
            <a:r>
              <a:rPr lang="en-US" sz="1600" dirty="0">
                <a:latin typeface="SAS Monospace" pitchFamily="49" charset="0"/>
              </a:rPr>
              <a:t>  Probability modeled is death = yes';</a:t>
            </a:r>
          </a:p>
          <a:p>
            <a:r>
              <a:rPr lang="en-US" sz="1600" b="1" dirty="0">
                <a:latin typeface="SAS Monospace" pitchFamily="49" charset="0"/>
              </a:rPr>
              <a:t>run</a:t>
            </a:r>
            <a:r>
              <a:rPr lang="en-US" sz="1600" dirty="0">
                <a:latin typeface="SAS Monospace" pitchFamily="49" charset="0"/>
              </a:rPr>
              <a:t>;</a:t>
            </a:r>
          </a:p>
        </p:txBody>
      </p:sp>
    </p:spTree>
    <p:extLst>
      <p:ext uri="{BB962C8B-B14F-4D97-AF65-F5344CB8AC3E}">
        <p14:creationId xmlns:p14="http://schemas.microsoft.com/office/powerpoint/2010/main" val="14386310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000" dirty="0" smtClean="0"/>
              <a:t>Data from Dr. </a:t>
            </a:r>
            <a:r>
              <a:rPr lang="en-US" sz="3000" dirty="0" err="1" smtClean="0"/>
              <a:t>Schield</a:t>
            </a:r>
            <a:r>
              <a:rPr lang="en-US" sz="3000" dirty="0" smtClean="0"/>
              <a:t> analyzed using </a:t>
            </a:r>
            <a:br>
              <a:rPr lang="en-US" sz="3000" dirty="0" smtClean="0"/>
            </a:br>
            <a:r>
              <a:rPr lang="en-US" sz="3000" dirty="0" smtClean="0"/>
              <a:t>logistic regression</a:t>
            </a:r>
            <a:endParaRPr lang="en-US" sz="3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45" y="1219200"/>
            <a:ext cx="5556256" cy="550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648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457200" y="274638"/>
            <a:ext cx="8229600" cy="334962"/>
          </a:xfrm>
        </p:spPr>
        <p:txBody>
          <a:bodyPr>
            <a:noAutofit/>
          </a:bodyPr>
          <a:lstStyle/>
          <a:p>
            <a:r>
              <a:rPr lang="en-US" altLang="en-US" sz="4000" b="1" dirty="0" smtClean="0"/>
              <a:t/>
            </a:r>
            <a:br>
              <a:rPr lang="en-US" altLang="en-US" sz="4000" b="1" dirty="0" smtClean="0"/>
            </a:br>
            <a:r>
              <a:rPr lang="en-US" altLang="en-US" sz="4000" b="1" dirty="0" smtClean="0"/>
              <a:t>Simpson’s 2</a:t>
            </a:r>
            <a:r>
              <a:rPr lang="en-US" altLang="en-US" sz="4000" b="1" baseline="30000" dirty="0" smtClean="0"/>
              <a:t>nd</a:t>
            </a:r>
            <a:r>
              <a:rPr lang="en-US" altLang="en-US" sz="4000" b="1" dirty="0" smtClean="0"/>
              <a:t> Paradox</a:t>
            </a:r>
            <a:endParaRPr lang="en-US" altLang="en-US" sz="4000" b="1" dirty="0"/>
          </a:p>
        </p:txBody>
      </p:sp>
      <p:sp>
        <p:nvSpPr>
          <p:cNvPr id="283651" name="Rectangle 3"/>
          <p:cNvSpPr>
            <a:spLocks noGrp="1" noChangeArrowheads="1"/>
          </p:cNvSpPr>
          <p:nvPr>
            <p:ph type="body" idx="1"/>
          </p:nvPr>
        </p:nvSpPr>
        <p:spPr>
          <a:xfrm>
            <a:off x="762000" y="1981200"/>
            <a:ext cx="7620000" cy="4144965"/>
          </a:xfrm>
        </p:spPr>
        <p:txBody>
          <a:bodyPr>
            <a:normAutofit/>
          </a:bodyPr>
          <a:lstStyle/>
          <a:p>
            <a:pPr>
              <a:buFontTx/>
              <a:buNone/>
            </a:pPr>
            <a:r>
              <a:rPr lang="en-US" altLang="en-US" sz="2000" b="1" dirty="0" smtClean="0"/>
              <a:t>Whether “the sensible interpretation” exists in the separate tables, or is instead found in the combined table, depends upon the context of the data being analyzed.  This means that the correct interpretation cannot be reliably determined merely by looking at the numbers in the table.</a:t>
            </a:r>
          </a:p>
          <a:p>
            <a:pPr>
              <a:buFontTx/>
              <a:buNone/>
            </a:pPr>
            <a:endParaRPr lang="en-US" altLang="en-US" sz="2000" b="1" dirty="0"/>
          </a:p>
          <a:p>
            <a:pPr>
              <a:buFontTx/>
              <a:buNone/>
            </a:pPr>
            <a:r>
              <a:rPr lang="en-US" altLang="en-US" sz="2000" b="1" dirty="0" smtClean="0"/>
              <a:t>Suppose (hypothetical) data are analyzed to determine whether a new treatment (A) is superior to the standard treatment (B) for septic shock.</a:t>
            </a:r>
            <a:endParaRPr lang="en-US" altLang="en-US" sz="2000" b="1" dirty="0"/>
          </a:p>
        </p:txBody>
      </p:sp>
    </p:spTree>
    <p:extLst>
      <p:ext uri="{BB962C8B-B14F-4D97-AF65-F5344CB8AC3E}">
        <p14:creationId xmlns:p14="http://schemas.microsoft.com/office/powerpoint/2010/main" val="1959302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a:bodyPr>
          <a:lstStyle/>
          <a:p>
            <a:r>
              <a:rPr lang="en-US" sz="2800" b="1" dirty="0" smtClean="0"/>
              <a:t>Success of treatment for septic shock</a:t>
            </a:r>
            <a:br>
              <a:rPr lang="en-US" sz="2800" b="1" dirty="0" smtClean="0"/>
            </a:br>
            <a:r>
              <a:rPr lang="en-US" sz="2800" b="1" dirty="0" smtClean="0"/>
              <a:t>by diastolic blood pressure</a:t>
            </a:r>
            <a:endParaRPr lang="en-US" sz="2800" b="1" dirty="0"/>
          </a:p>
        </p:txBody>
      </p:sp>
      <p:graphicFrame>
        <p:nvGraphicFramePr>
          <p:cNvPr id="4" name="Content Placeholder 3"/>
          <p:cNvGraphicFramePr>
            <a:graphicFrameLocks/>
          </p:cNvGraphicFramePr>
          <p:nvPr>
            <p:extLst/>
          </p:nvPr>
        </p:nvGraphicFramePr>
        <p:xfrm>
          <a:off x="457201" y="1981200"/>
          <a:ext cx="8382001" cy="1371600"/>
        </p:xfrm>
        <a:graphic>
          <a:graphicData uri="http://schemas.openxmlformats.org/drawingml/2006/table">
            <a:tbl>
              <a:tblPr firstRow="1" bandRow="1">
                <a:tableStyleId>{9D7B26C5-4107-4FEC-AEDC-1716B250A1EF}</a:tableStyleId>
              </a:tblPr>
              <a:tblGrid>
                <a:gridCol w="2496766"/>
                <a:gridCol w="1961745"/>
                <a:gridCol w="1961745"/>
                <a:gridCol w="1961745"/>
              </a:tblGrid>
              <a:tr h="243840">
                <a:tc>
                  <a:txBody>
                    <a:bodyPr/>
                    <a:lstStyle/>
                    <a:p>
                      <a:endParaRPr lang="en-US" dirty="0" smtClean="0"/>
                    </a:p>
                    <a:p>
                      <a:r>
                        <a:rPr lang="en-US" dirty="0" smtClean="0"/>
                        <a:t>Combined</a:t>
                      </a:r>
                    </a:p>
                  </a:txBody>
                  <a:tcPr/>
                </a:tc>
                <a:tc>
                  <a:txBody>
                    <a:bodyPr/>
                    <a:lstStyle/>
                    <a:p>
                      <a:endParaRPr lang="en-US" dirty="0" smtClean="0"/>
                    </a:p>
                    <a:p>
                      <a:r>
                        <a:rPr lang="en-US" dirty="0" smtClean="0"/>
                        <a:t>Alive</a:t>
                      </a:r>
                      <a:endParaRPr lang="en-US" dirty="0"/>
                    </a:p>
                  </a:txBody>
                  <a:tcPr/>
                </a:tc>
                <a:tc>
                  <a:txBody>
                    <a:bodyPr/>
                    <a:lstStyle/>
                    <a:p>
                      <a:endParaRPr lang="en-US" dirty="0" smtClean="0"/>
                    </a:p>
                    <a:p>
                      <a:r>
                        <a:rPr lang="en-US" dirty="0" smtClean="0"/>
                        <a:t>Dead</a:t>
                      </a:r>
                      <a:endParaRPr lang="en-US" dirty="0"/>
                    </a:p>
                  </a:txBody>
                  <a:tcPr/>
                </a:tc>
                <a:tc>
                  <a:txBody>
                    <a:bodyPr/>
                    <a:lstStyle/>
                    <a:p>
                      <a:endParaRPr lang="en-US" dirty="0" smtClean="0"/>
                    </a:p>
                    <a:p>
                      <a:r>
                        <a:rPr lang="en-US" baseline="0" dirty="0" smtClean="0"/>
                        <a:t>% alive</a:t>
                      </a:r>
                      <a:endParaRPr lang="en-US" dirty="0"/>
                    </a:p>
                  </a:txBody>
                  <a:tcPr/>
                </a:tc>
              </a:tr>
              <a:tr h="243840">
                <a:tc>
                  <a:txBody>
                    <a:bodyPr/>
                    <a:lstStyle/>
                    <a:p>
                      <a:r>
                        <a:rPr lang="en-US" dirty="0" smtClean="0"/>
                        <a:t>Treatment A</a:t>
                      </a:r>
                      <a:endParaRPr lang="en-US" b="0" dirty="0"/>
                    </a:p>
                  </a:txBody>
                  <a:tcPr/>
                </a:tc>
                <a:tc>
                  <a:txBody>
                    <a:bodyPr/>
                    <a:lstStyle/>
                    <a:p>
                      <a:r>
                        <a:rPr lang="en-US" b="0" dirty="0" smtClean="0"/>
                        <a:t>860</a:t>
                      </a:r>
                      <a:endParaRPr lang="en-US" b="0" dirty="0"/>
                    </a:p>
                  </a:txBody>
                  <a:tcPr/>
                </a:tc>
                <a:tc>
                  <a:txBody>
                    <a:bodyPr/>
                    <a:lstStyle/>
                    <a:p>
                      <a:r>
                        <a:rPr lang="en-US" b="0" dirty="0" smtClean="0"/>
                        <a:t>140</a:t>
                      </a:r>
                      <a:endParaRPr lang="en-US" b="0" dirty="0"/>
                    </a:p>
                  </a:txBody>
                  <a:tcPr/>
                </a:tc>
                <a:tc>
                  <a:txBody>
                    <a:bodyPr/>
                    <a:lstStyle/>
                    <a:p>
                      <a:r>
                        <a:rPr lang="en-US" b="1" dirty="0" smtClean="0">
                          <a:solidFill>
                            <a:srgbClr val="FF0000"/>
                          </a:solidFill>
                        </a:rPr>
                        <a:t>86</a:t>
                      </a:r>
                      <a:endParaRPr lang="en-US" b="1" dirty="0">
                        <a:solidFill>
                          <a:srgbClr val="FF000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Treatment B</a:t>
                      </a:r>
                      <a:endParaRPr lang="en-US" b="0" dirty="0" smtClean="0"/>
                    </a:p>
                  </a:txBody>
                  <a:tcPr/>
                </a:tc>
                <a:tc>
                  <a:txBody>
                    <a:bodyPr/>
                    <a:lstStyle/>
                    <a:p>
                      <a:r>
                        <a:rPr lang="en-US" b="0" dirty="0" smtClean="0"/>
                        <a:t>700</a:t>
                      </a:r>
                      <a:endParaRPr lang="en-US" b="0" dirty="0"/>
                    </a:p>
                  </a:txBody>
                  <a:tcPr/>
                </a:tc>
                <a:tc>
                  <a:txBody>
                    <a:bodyPr/>
                    <a:lstStyle/>
                    <a:p>
                      <a:r>
                        <a:rPr lang="en-US" b="0" dirty="0" smtClean="0"/>
                        <a:t>300</a:t>
                      </a:r>
                      <a:endParaRPr lang="en-US" b="0" dirty="0"/>
                    </a:p>
                  </a:txBody>
                  <a:tcPr/>
                </a:tc>
                <a:tc>
                  <a:txBody>
                    <a:bodyPr/>
                    <a:lstStyle/>
                    <a:p>
                      <a:r>
                        <a:rPr lang="en-US" b="1" dirty="0" smtClean="0">
                          <a:solidFill>
                            <a:srgbClr val="0070C0"/>
                          </a:solidFill>
                        </a:rPr>
                        <a:t>70</a:t>
                      </a:r>
                      <a:endParaRPr lang="en-US" b="1" dirty="0">
                        <a:solidFill>
                          <a:srgbClr val="0070C0"/>
                        </a:solidFill>
                      </a:endParaRPr>
                    </a:p>
                  </a:txBody>
                  <a:tcPr/>
                </a:tc>
              </a:tr>
            </a:tbl>
          </a:graphicData>
        </a:graphic>
      </p:graphicFrame>
      <p:graphicFrame>
        <p:nvGraphicFramePr>
          <p:cNvPr id="5" name="Content Placeholder 3"/>
          <p:cNvGraphicFramePr>
            <a:graphicFrameLocks/>
          </p:cNvGraphicFramePr>
          <p:nvPr>
            <p:extLst/>
          </p:nvPr>
        </p:nvGraphicFramePr>
        <p:xfrm>
          <a:off x="457201" y="3505200"/>
          <a:ext cx="8382001" cy="1173480"/>
        </p:xfrm>
        <a:graphic>
          <a:graphicData uri="http://schemas.openxmlformats.org/drawingml/2006/table">
            <a:tbl>
              <a:tblPr firstRow="1" bandRow="1">
                <a:tableStyleId>{9D7B26C5-4107-4FEC-AEDC-1716B250A1EF}</a:tableStyleId>
              </a:tblPr>
              <a:tblGrid>
                <a:gridCol w="2496766"/>
                <a:gridCol w="1961745"/>
                <a:gridCol w="1961745"/>
                <a:gridCol w="1961745"/>
              </a:tblGrid>
              <a:tr h="391160">
                <a:tc>
                  <a:txBody>
                    <a:bodyPr/>
                    <a:lstStyle/>
                    <a:p>
                      <a:r>
                        <a:rPr lang="en-US" sz="1800" b="1" dirty="0" smtClean="0">
                          <a:solidFill>
                            <a:srgbClr val="000000"/>
                          </a:solidFill>
                          <a:latin typeface="Times New Roman" pitchFamily="18" charset="0"/>
                        </a:rPr>
                        <a:t>DBP</a:t>
                      </a:r>
                      <a:r>
                        <a:rPr lang="en-US" sz="1800" b="1" baseline="0" dirty="0" smtClean="0">
                          <a:solidFill>
                            <a:srgbClr val="000000"/>
                          </a:solidFill>
                          <a:latin typeface="Times New Roman" pitchFamily="18" charset="0"/>
                        </a:rPr>
                        <a:t> &lt; 50</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b="0" dirty="0" smtClean="0"/>
                        <a:t>Treatment</a:t>
                      </a:r>
                      <a:r>
                        <a:rPr lang="en-US" b="0" baseline="0" dirty="0" smtClean="0"/>
                        <a:t> A</a:t>
                      </a:r>
                      <a:endParaRPr lang="en-US" b="0" dirty="0"/>
                    </a:p>
                  </a:txBody>
                  <a:tcPr/>
                </a:tc>
                <a:tc>
                  <a:txBody>
                    <a:bodyPr/>
                    <a:lstStyle/>
                    <a:p>
                      <a:r>
                        <a:rPr lang="en-US" b="0" dirty="0" smtClean="0"/>
                        <a:t>50</a:t>
                      </a:r>
                    </a:p>
                  </a:txBody>
                  <a:tcPr/>
                </a:tc>
                <a:tc>
                  <a:txBody>
                    <a:bodyPr/>
                    <a:lstStyle/>
                    <a:p>
                      <a:r>
                        <a:rPr lang="en-US" b="0" dirty="0" smtClean="0">
                          <a:solidFill>
                            <a:schemeClr val="tx1"/>
                          </a:solidFill>
                        </a:rPr>
                        <a:t>50</a:t>
                      </a:r>
                      <a:endParaRPr lang="en-US" b="0" dirty="0">
                        <a:solidFill>
                          <a:schemeClr val="tx1"/>
                        </a:solidFill>
                      </a:endParaRPr>
                    </a:p>
                  </a:txBody>
                  <a:tcPr/>
                </a:tc>
                <a:tc>
                  <a:txBody>
                    <a:bodyPr/>
                    <a:lstStyle/>
                    <a:p>
                      <a:r>
                        <a:rPr lang="en-US" b="1" dirty="0" smtClean="0">
                          <a:solidFill>
                            <a:srgbClr val="FF0000"/>
                          </a:solidFill>
                        </a:rPr>
                        <a:t>50</a:t>
                      </a:r>
                      <a:endParaRPr lang="en-US" b="1" dirty="0">
                        <a:solidFill>
                          <a:srgbClr val="FF0000"/>
                        </a:solidFill>
                      </a:endParaRPr>
                    </a:p>
                  </a:txBody>
                  <a:tcPr/>
                </a:tc>
              </a:tr>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Treatment B</a:t>
                      </a:r>
                    </a:p>
                  </a:txBody>
                  <a:tcPr/>
                </a:tc>
                <a:tc>
                  <a:txBody>
                    <a:bodyPr/>
                    <a:lstStyle/>
                    <a:p>
                      <a:r>
                        <a:rPr lang="en-US" b="0" dirty="0" smtClean="0"/>
                        <a:t>250</a:t>
                      </a:r>
                      <a:endParaRPr lang="en-US" b="0" dirty="0"/>
                    </a:p>
                  </a:txBody>
                  <a:tcPr/>
                </a:tc>
                <a:tc>
                  <a:txBody>
                    <a:bodyPr/>
                    <a:lstStyle/>
                    <a:p>
                      <a:r>
                        <a:rPr lang="en-US" b="0" dirty="0" smtClean="0"/>
                        <a:t>250</a:t>
                      </a:r>
                      <a:endParaRPr lang="en-US" b="0" dirty="0"/>
                    </a:p>
                  </a:txBody>
                  <a:tcPr/>
                </a:tc>
                <a:tc>
                  <a:txBody>
                    <a:bodyPr/>
                    <a:lstStyle/>
                    <a:p>
                      <a:r>
                        <a:rPr lang="en-US" b="1" dirty="0" smtClean="0">
                          <a:solidFill>
                            <a:srgbClr val="0070C0"/>
                          </a:solidFill>
                        </a:rPr>
                        <a:t>50</a:t>
                      </a:r>
                      <a:endParaRPr lang="en-US" b="1" dirty="0">
                        <a:solidFill>
                          <a:srgbClr val="0070C0"/>
                        </a:solidFill>
                      </a:endParaRPr>
                    </a:p>
                  </a:txBody>
                  <a:tcPr/>
                </a:tc>
              </a:tr>
            </a:tbl>
          </a:graphicData>
        </a:graphic>
      </p:graphicFrame>
      <p:graphicFrame>
        <p:nvGraphicFramePr>
          <p:cNvPr id="6" name="Content Placeholder 3"/>
          <p:cNvGraphicFramePr>
            <a:graphicFrameLocks/>
          </p:cNvGraphicFramePr>
          <p:nvPr>
            <p:extLst/>
          </p:nvPr>
        </p:nvGraphicFramePr>
        <p:xfrm>
          <a:off x="457201" y="4876800"/>
          <a:ext cx="8382001" cy="1097280"/>
        </p:xfrm>
        <a:graphic>
          <a:graphicData uri="http://schemas.openxmlformats.org/drawingml/2006/table">
            <a:tbl>
              <a:tblPr firstRow="1" bandRow="1">
                <a:tableStyleId>{9D7B26C5-4107-4FEC-AEDC-1716B250A1EF}</a:tableStyleId>
              </a:tblPr>
              <a:tblGrid>
                <a:gridCol w="2496766"/>
                <a:gridCol w="1961745"/>
                <a:gridCol w="1961745"/>
                <a:gridCol w="1961745"/>
              </a:tblGrid>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0000"/>
                          </a:solidFill>
                          <a:latin typeface="Times New Roman" pitchFamily="18" charset="0"/>
                        </a:rPr>
                        <a:t>DBP</a:t>
                      </a:r>
                      <a:r>
                        <a:rPr lang="en-US" sz="1800" b="1" baseline="0" dirty="0" smtClean="0">
                          <a:solidFill>
                            <a:srgbClr val="000000"/>
                          </a:solidFill>
                          <a:latin typeface="Times New Roman" pitchFamily="18" charset="0"/>
                        </a:rPr>
                        <a:t> ≥ 50</a:t>
                      </a:r>
                      <a:endParaRPr lang="en-US" dirty="0" smtClean="0"/>
                    </a:p>
                  </a:txBody>
                  <a:tcPr/>
                </a:tc>
                <a:tc>
                  <a:txBody>
                    <a:bodyPr/>
                    <a:lstStyle/>
                    <a:p>
                      <a:endParaRPr lang="en-US" dirty="0"/>
                    </a:p>
                  </a:txBody>
                  <a:tcPr/>
                </a:tc>
                <a:tc>
                  <a:txBody>
                    <a:bodyPr/>
                    <a:lstStyle/>
                    <a:p>
                      <a:endParaRPr lang="en-US" dirty="0"/>
                    </a:p>
                  </a:txBody>
                  <a:tcPr/>
                </a:tc>
                <a:tc>
                  <a:txBody>
                    <a:bodyPr/>
                    <a:lstStyle/>
                    <a:p>
                      <a:endParaRPr lang="en-US" dirty="0"/>
                    </a:p>
                  </a:txBody>
                  <a:tcPr/>
                </a:tc>
              </a:tr>
              <a:tr h="243840">
                <a:tc>
                  <a:txBody>
                    <a:bodyPr/>
                    <a:lstStyle/>
                    <a:p>
                      <a:r>
                        <a:rPr lang="en-US" b="0" dirty="0" smtClean="0"/>
                        <a:t>Treatment</a:t>
                      </a:r>
                      <a:r>
                        <a:rPr lang="en-US" b="0" baseline="0" dirty="0" smtClean="0"/>
                        <a:t> A</a:t>
                      </a:r>
                      <a:endParaRPr lang="en-US" b="0" dirty="0"/>
                    </a:p>
                  </a:txBody>
                  <a:tcPr/>
                </a:tc>
                <a:tc>
                  <a:txBody>
                    <a:bodyPr/>
                    <a:lstStyle/>
                    <a:p>
                      <a:r>
                        <a:rPr lang="en-US" b="0" dirty="0" smtClean="0"/>
                        <a:t>810</a:t>
                      </a:r>
                      <a:endParaRPr lang="en-US" b="0" dirty="0"/>
                    </a:p>
                  </a:txBody>
                  <a:tcPr/>
                </a:tc>
                <a:tc>
                  <a:txBody>
                    <a:bodyPr/>
                    <a:lstStyle/>
                    <a:p>
                      <a:r>
                        <a:rPr lang="en-US" b="0" dirty="0" smtClean="0"/>
                        <a:t>90</a:t>
                      </a:r>
                      <a:endParaRPr lang="en-US" b="0" dirty="0"/>
                    </a:p>
                  </a:txBody>
                  <a:tcPr/>
                </a:tc>
                <a:tc>
                  <a:txBody>
                    <a:bodyPr/>
                    <a:lstStyle/>
                    <a:p>
                      <a:r>
                        <a:rPr lang="en-US" b="1" dirty="0" smtClean="0">
                          <a:solidFill>
                            <a:srgbClr val="FF0000"/>
                          </a:solidFill>
                        </a:rPr>
                        <a:t>90</a:t>
                      </a:r>
                      <a:endParaRPr lang="en-US" b="1" dirty="0">
                        <a:solidFill>
                          <a:srgbClr val="FF000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Treatment</a:t>
                      </a:r>
                      <a:r>
                        <a:rPr lang="en-US" b="0" baseline="0" dirty="0" smtClean="0"/>
                        <a:t> B</a:t>
                      </a:r>
                      <a:endParaRPr lang="en-US" b="0" dirty="0" smtClean="0"/>
                    </a:p>
                  </a:txBody>
                  <a:tcPr/>
                </a:tc>
                <a:tc>
                  <a:txBody>
                    <a:bodyPr/>
                    <a:lstStyle/>
                    <a:p>
                      <a:r>
                        <a:rPr lang="en-US" b="0" dirty="0" smtClean="0"/>
                        <a:t>450</a:t>
                      </a:r>
                      <a:endParaRPr lang="en-US" b="0" dirty="0"/>
                    </a:p>
                  </a:txBody>
                  <a:tcPr/>
                </a:tc>
                <a:tc>
                  <a:txBody>
                    <a:bodyPr/>
                    <a:lstStyle/>
                    <a:p>
                      <a:r>
                        <a:rPr lang="en-US" b="0" dirty="0" smtClean="0"/>
                        <a:t>50</a:t>
                      </a:r>
                      <a:endParaRPr lang="en-US" b="0" dirty="0"/>
                    </a:p>
                  </a:txBody>
                  <a:tcPr/>
                </a:tc>
                <a:tc>
                  <a:txBody>
                    <a:bodyPr/>
                    <a:lstStyle/>
                    <a:p>
                      <a:r>
                        <a:rPr lang="en-US" b="1" dirty="0" smtClean="0">
                          <a:solidFill>
                            <a:srgbClr val="0070C0"/>
                          </a:solidFill>
                        </a:rPr>
                        <a:t>90</a:t>
                      </a:r>
                      <a:endParaRPr lang="en-US" b="1" dirty="0">
                        <a:solidFill>
                          <a:srgbClr val="0070C0"/>
                        </a:solidFill>
                      </a:endParaRPr>
                    </a:p>
                  </a:txBody>
                  <a:tcPr/>
                </a:tc>
              </a:tr>
            </a:tbl>
          </a:graphicData>
        </a:graphic>
      </p:graphicFrame>
    </p:spTree>
    <p:extLst>
      <p:ext uri="{BB962C8B-B14F-4D97-AF65-F5344CB8AC3E}">
        <p14:creationId xmlns:p14="http://schemas.microsoft.com/office/powerpoint/2010/main" val="2814969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smtClean="0"/>
              <a:t>In the previous examples, a sensible interpretation has been found in the separate tables.  Could it be that the separate tables are not showing the complete story for this situation? Suppose the facts regarding the data are:</a:t>
            </a:r>
            <a:endParaRPr lang="en-US" sz="2000" b="1" dirty="0"/>
          </a:p>
        </p:txBody>
      </p:sp>
      <p:sp>
        <p:nvSpPr>
          <p:cNvPr id="3" name="Content Placeholder 2"/>
          <p:cNvSpPr>
            <a:spLocks noGrp="1"/>
          </p:cNvSpPr>
          <p:nvPr>
            <p:ph idx="1"/>
          </p:nvPr>
        </p:nvSpPr>
        <p:spPr>
          <a:xfrm>
            <a:off x="457200" y="1438420"/>
            <a:ext cx="8229600" cy="4754563"/>
          </a:xfrm>
        </p:spPr>
        <p:txBody>
          <a:bodyPr>
            <a:noAutofit/>
          </a:bodyPr>
          <a:lstStyle/>
          <a:p>
            <a:r>
              <a:rPr lang="en-US" sz="2000" b="1" dirty="0" smtClean="0"/>
              <a:t>2000 patients thought to have septic shock are randomized  equally to Treatment A or Treatment B.</a:t>
            </a:r>
          </a:p>
          <a:p>
            <a:r>
              <a:rPr lang="en-US" sz="2000" b="1" dirty="0" smtClean="0"/>
              <a:t>The 2 groups have identical DBP distributions upon arrival at the Emergency Department.</a:t>
            </a:r>
            <a:endParaRPr lang="en-US" sz="2000" b="1" u="sng" dirty="0" smtClean="0"/>
          </a:p>
          <a:p>
            <a:r>
              <a:rPr lang="en-US" sz="2000" b="1" dirty="0" smtClean="0"/>
              <a:t>All patients survive the 1</a:t>
            </a:r>
            <a:r>
              <a:rPr lang="en-US" sz="2000" b="1" baseline="30000" dirty="0" smtClean="0"/>
              <a:t>st</a:t>
            </a:r>
            <a:r>
              <a:rPr lang="en-US" sz="2000" b="1" dirty="0" smtClean="0"/>
              <a:t> day.</a:t>
            </a:r>
          </a:p>
          <a:p>
            <a:r>
              <a:rPr lang="en-US" sz="2000" b="1" dirty="0" smtClean="0"/>
              <a:t>DBP is measured at the end of 24 hours of treatment and the DBP in the table is based upon this 2</a:t>
            </a:r>
            <a:r>
              <a:rPr lang="en-US" sz="2000" b="1" baseline="30000" dirty="0" smtClean="0"/>
              <a:t>nd</a:t>
            </a:r>
            <a:r>
              <a:rPr lang="en-US" sz="2000" b="1" dirty="0" smtClean="0"/>
              <a:t> measurement.</a:t>
            </a:r>
          </a:p>
          <a:p>
            <a:r>
              <a:rPr lang="en-US" sz="2000" b="1" dirty="0" smtClean="0"/>
              <a:t>Only one tenth (100/1000) of the Treatment A patients crash below 50.</a:t>
            </a:r>
          </a:p>
          <a:p>
            <a:r>
              <a:rPr lang="en-US" sz="2000" b="1" dirty="0" smtClean="0"/>
              <a:t>One half (500/1000) of the Treatment B patients crash below 50.</a:t>
            </a:r>
          </a:p>
          <a:p>
            <a:r>
              <a:rPr lang="en-US" sz="2000" b="1" dirty="0" smtClean="0"/>
              <a:t>The biology of the situation would suggest that the sensible interpretation is found in the combined table.</a:t>
            </a:r>
          </a:p>
          <a:p>
            <a:r>
              <a:rPr lang="en-US" sz="2000" b="1" dirty="0" smtClean="0"/>
              <a:t>Note that DBP was not a variable that was fixed at the start of the experiment but was an intermediate outcome affected by the treatment.</a:t>
            </a:r>
          </a:p>
          <a:p>
            <a:r>
              <a:rPr lang="en-US" sz="2000" b="1" dirty="0" smtClean="0"/>
              <a:t>If the variable is only on the causal pathway, it is not a confounder variable and you should not adjust for it.</a:t>
            </a:r>
          </a:p>
        </p:txBody>
      </p:sp>
    </p:spTree>
    <p:extLst>
      <p:ext uri="{BB962C8B-B14F-4D97-AF65-F5344CB8AC3E}">
        <p14:creationId xmlns:p14="http://schemas.microsoft.com/office/powerpoint/2010/main" val="2890970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b="1" dirty="0" smtClean="0">
                <a:solidFill>
                  <a:schemeClr val="bg1"/>
                </a:solidFill>
              </a:rPr>
              <a:t>Conclusions:</a:t>
            </a:r>
          </a:p>
        </p:txBody>
      </p:sp>
      <p:sp>
        <p:nvSpPr>
          <p:cNvPr id="44035" name="Rectangle 3"/>
          <p:cNvSpPr>
            <a:spLocks noGrp="1" noChangeArrowheads="1"/>
          </p:cNvSpPr>
          <p:nvPr>
            <p:ph type="body" idx="1"/>
          </p:nvPr>
        </p:nvSpPr>
        <p:spPr>
          <a:xfrm>
            <a:off x="0" y="2133600"/>
            <a:ext cx="9144000" cy="4724400"/>
          </a:xfrm>
        </p:spPr>
        <p:txBody>
          <a:bodyPr/>
          <a:lstStyle/>
          <a:p>
            <a:pPr algn="ctr" eaLnBrk="1" hangingPunct="1">
              <a:lnSpc>
                <a:spcPct val="90000"/>
              </a:lnSpc>
            </a:pPr>
            <a:r>
              <a:rPr lang="en-US" altLang="en-US" sz="4000" b="1" dirty="0" smtClean="0">
                <a:solidFill>
                  <a:schemeClr val="bg1"/>
                </a:solidFill>
              </a:rPr>
              <a:t>Hopefully, the use of Simpson's Paradox will improve the learning experience for the students.</a:t>
            </a:r>
          </a:p>
        </p:txBody>
      </p:sp>
    </p:spTree>
    <p:extLst>
      <p:ext uri="{BB962C8B-B14F-4D97-AF65-F5344CB8AC3E}">
        <p14:creationId xmlns:p14="http://schemas.microsoft.com/office/powerpoint/2010/main" val="3961496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chemeClr val="accent1"/>
            </a:gs>
            <a:gs pos="100000">
              <a:schemeClr val="accent2"/>
            </a:gs>
          </a:gsLst>
          <a:lin ang="5400000" scaled="1"/>
        </a:gradFill>
        <a:effectLst/>
      </p:bgPr>
    </p:bg>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457200" y="2667002"/>
            <a:ext cx="8229600" cy="3459163"/>
          </a:xfrm>
        </p:spPr>
        <p:txBody>
          <a:bodyPr/>
          <a:lstStyle/>
          <a:p>
            <a:pPr algn="ctr" eaLnBrk="1" hangingPunct="1">
              <a:buFontTx/>
              <a:buNone/>
            </a:pPr>
            <a:r>
              <a:rPr lang="en-US" altLang="en-US" sz="3600" b="1" dirty="0" smtClean="0">
                <a:latin typeface="Comic Sans MS" pitchFamily="66" charset="0"/>
              </a:rPr>
              <a:t>Facts are stubborn but statistics are more pliable.</a:t>
            </a:r>
          </a:p>
        </p:txBody>
      </p:sp>
    </p:spTree>
    <p:extLst>
      <p:ext uri="{BB962C8B-B14F-4D97-AF65-F5344CB8AC3E}">
        <p14:creationId xmlns:p14="http://schemas.microsoft.com/office/powerpoint/2010/main" val="473655189"/>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chemeClr val="accent1"/>
            </a:gs>
            <a:gs pos="100000">
              <a:schemeClr val="accent2"/>
            </a:gs>
          </a:gsLst>
          <a:lin ang="5400000" scaled="1"/>
        </a:gradFill>
        <a:effectLst/>
      </p:bgPr>
    </p:bg>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457200" y="2590802"/>
            <a:ext cx="8229600" cy="3535363"/>
          </a:xfrm>
        </p:spPr>
        <p:txBody>
          <a:bodyPr/>
          <a:lstStyle/>
          <a:p>
            <a:pPr algn="ctr" eaLnBrk="1" hangingPunct="1">
              <a:buFontTx/>
              <a:buNone/>
            </a:pPr>
            <a:r>
              <a:rPr lang="en-US" altLang="en-US" sz="3600" b="1" dirty="0" smtClean="0">
                <a:latin typeface="Comic Sans MS" pitchFamily="66" charset="0"/>
              </a:rPr>
              <a:t>There are 2 kinds of statistics- the kind you look up &amp; the kind you make up.</a:t>
            </a:r>
          </a:p>
        </p:txBody>
      </p:sp>
    </p:spTree>
    <p:extLst>
      <p:ext uri="{BB962C8B-B14F-4D97-AF65-F5344CB8AC3E}">
        <p14:creationId xmlns:p14="http://schemas.microsoft.com/office/powerpoint/2010/main" val="1176368382"/>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ChangeArrowheads="1"/>
          </p:cNvSpPr>
          <p:nvPr>
            <p:ph type="title" idx="4294967295"/>
          </p:nvPr>
        </p:nvSpPr>
        <p:spPr>
          <a:xfrm>
            <a:off x="381000" y="228602"/>
            <a:ext cx="8763000" cy="1706563"/>
          </a:xfrm>
        </p:spPr>
        <p:txBody>
          <a:bodyPr/>
          <a:lstStyle/>
          <a:p>
            <a:pPr eaLnBrk="1" hangingPunct="1"/>
            <a:r>
              <a:rPr lang="en-US" altLang="en-US" sz="2000" b="1" dirty="0" smtClean="0"/>
              <a:t>Aaron Levenstein</a:t>
            </a:r>
            <a:br>
              <a:rPr lang="en-US" altLang="en-US" sz="2000" b="1" dirty="0" smtClean="0"/>
            </a:br>
            <a:r>
              <a:rPr lang="en-US" altLang="en-US" sz="2000" b="1" dirty="0" smtClean="0"/>
              <a:t>“Statistics are like a bikini.</a:t>
            </a:r>
            <a:br>
              <a:rPr lang="en-US" altLang="en-US" sz="2000" b="1" dirty="0" smtClean="0"/>
            </a:br>
            <a:r>
              <a:rPr lang="en-US" altLang="en-US" sz="2000" b="1" dirty="0" smtClean="0"/>
              <a:t>What they reveal is suggestive,</a:t>
            </a:r>
            <a:br>
              <a:rPr lang="en-US" altLang="en-US" sz="2000" b="1" dirty="0" smtClean="0"/>
            </a:br>
            <a:r>
              <a:rPr lang="en-US" altLang="en-US" sz="2000" b="1" dirty="0" smtClean="0"/>
              <a:t>But what they conceal is vital.”</a:t>
            </a:r>
          </a:p>
        </p:txBody>
      </p:sp>
      <p:pic>
        <p:nvPicPr>
          <p:cNvPr id="76803" name="Picture 5" descr="itsy2"/>
          <p:cNvPicPr>
            <a:picLocks noChangeAspect="1" noChangeArrowheads="1"/>
          </p:cNvPicPr>
          <p:nvPr/>
        </p:nvPicPr>
        <p:blipFill>
          <a:blip r:embed="rId2">
            <a:extLst>
              <a:ext uri="{28A0092B-C50C-407E-A947-70E740481C1C}">
                <a14:useLocalDpi xmlns:a14="http://schemas.microsoft.com/office/drawing/2010/main" val="0"/>
              </a:ext>
            </a:extLst>
          </a:blip>
          <a:srcRect t="18427" r="1038"/>
          <a:stretch>
            <a:fillRect/>
          </a:stretch>
        </p:blipFill>
        <p:spPr bwMode="auto">
          <a:xfrm>
            <a:off x="1676401" y="2286002"/>
            <a:ext cx="6105525" cy="38195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4776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chemeClr val="accent1"/>
            </a:gs>
            <a:gs pos="100000">
              <a:schemeClr val="accent2"/>
            </a:gs>
          </a:gsLst>
          <a:lin ang="5400000" scaled="1"/>
        </a:gradFill>
        <a:effectLst/>
      </p:bgPr>
    </p:bg>
    <p:spTree>
      <p:nvGrpSpPr>
        <p:cNvPr id="1" name=""/>
        <p:cNvGrpSpPr/>
        <p:nvPr/>
      </p:nvGrpSpPr>
      <p:grpSpPr>
        <a:xfrm>
          <a:off x="0" y="0"/>
          <a:ext cx="0" cy="0"/>
          <a:chOff x="0" y="0"/>
          <a:chExt cx="0" cy="0"/>
        </a:xfrm>
      </p:grpSpPr>
      <p:sp>
        <p:nvSpPr>
          <p:cNvPr id="77826" name="Rectangle 3"/>
          <p:cNvSpPr>
            <a:spLocks noGrp="1" noChangeArrowheads="1"/>
          </p:cNvSpPr>
          <p:nvPr>
            <p:ph type="body" idx="1"/>
          </p:nvPr>
        </p:nvSpPr>
        <p:spPr>
          <a:xfrm>
            <a:off x="457200" y="2590802"/>
            <a:ext cx="8229600" cy="3535363"/>
          </a:xfrm>
        </p:spPr>
        <p:txBody>
          <a:bodyPr/>
          <a:lstStyle/>
          <a:p>
            <a:pPr algn="ctr" eaLnBrk="1" hangingPunct="1">
              <a:buFontTx/>
              <a:buNone/>
            </a:pPr>
            <a:r>
              <a:rPr lang="en-US" altLang="en-US" b="1" dirty="0" smtClean="0">
                <a:latin typeface="Comic Sans MS" pitchFamily="66" charset="0"/>
              </a:rPr>
              <a:t>Statistics can be used to support just about anything...</a:t>
            </a:r>
          </a:p>
        </p:txBody>
      </p:sp>
    </p:spTree>
    <p:extLst>
      <p:ext uri="{BB962C8B-B14F-4D97-AF65-F5344CB8AC3E}">
        <p14:creationId xmlns:p14="http://schemas.microsoft.com/office/powerpoint/2010/main" val="233341069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norton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6892925"/>
          </a:xfrm>
          <a:prstGeom prst="rect">
            <a:avLst/>
          </a:prstGeom>
          <a:noFill/>
          <a:extLst>
            <a:ext uri="{909E8E84-426E-40DD-AFC4-6F175D3DCCD1}">
              <a14:hiddenFill xmlns:a14="http://schemas.microsoft.com/office/drawing/2010/main">
                <a:solidFill>
                  <a:srgbClr val="FFFFFF"/>
                </a:solidFill>
              </a14:hiddenFill>
            </a:ext>
          </a:extLst>
        </p:spPr>
      </p:pic>
      <p:sp>
        <p:nvSpPr>
          <p:cNvPr id="233475" name="Rectangle 3"/>
          <p:cNvSpPr>
            <a:spLocks noGrp="1" noChangeArrowheads="1"/>
          </p:cNvSpPr>
          <p:nvPr>
            <p:ph type="body" sz="half" idx="2"/>
          </p:nvPr>
        </p:nvSpPr>
        <p:spPr>
          <a:xfrm>
            <a:off x="228600" y="685802"/>
            <a:ext cx="8686800" cy="2849563"/>
          </a:xfrm>
        </p:spPr>
        <p:txBody>
          <a:bodyPr/>
          <a:lstStyle/>
          <a:p>
            <a:pPr algn="ctr">
              <a:buFontTx/>
              <a:buNone/>
            </a:pPr>
            <a:r>
              <a:rPr lang="en-US" altLang="en-US" dirty="0">
                <a:solidFill>
                  <a:srgbClr val="FB0545"/>
                </a:solidFill>
                <a:effectLst>
                  <a:outerShdw blurRad="38100" dist="38100" dir="2700000" algn="tl">
                    <a:srgbClr val="C0C0C0"/>
                  </a:outerShdw>
                </a:effectLst>
                <a:latin typeface="Comic Sans MS" pitchFamily="66" charset="0"/>
              </a:rPr>
              <a:t>Keeping undergraduate biology students and medical residents interested in statistics, when the majority of the students are taking the class as a requirement, can be challenging</a:t>
            </a:r>
            <a:r>
              <a:rPr lang="en-US" altLang="en-US" sz="2800" dirty="0">
                <a:solidFill>
                  <a:srgbClr val="FB0545"/>
                </a:solidFill>
              </a:rPr>
              <a:t> </a:t>
            </a:r>
          </a:p>
        </p:txBody>
      </p:sp>
      <p:sp>
        <p:nvSpPr>
          <p:cNvPr id="233476" name="Text Box 4"/>
          <p:cNvSpPr txBox="1">
            <a:spLocks noChangeArrowheads="1"/>
          </p:cNvSpPr>
          <p:nvPr/>
        </p:nvSpPr>
        <p:spPr bwMode="auto">
          <a:xfrm>
            <a:off x="4724400" y="38100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400" dirty="0">
              <a:solidFill>
                <a:srgbClr val="D60093"/>
              </a:solidFill>
            </a:endParaRPr>
          </a:p>
        </p:txBody>
      </p:sp>
    </p:spTree>
    <p:extLst>
      <p:ext uri="{BB962C8B-B14F-4D97-AF65-F5344CB8AC3E}">
        <p14:creationId xmlns:p14="http://schemas.microsoft.com/office/powerpoint/2010/main" val="2382476193"/>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457200" y="304802"/>
            <a:ext cx="8229600" cy="5821363"/>
          </a:xfrm>
        </p:spPr>
        <p:txBody>
          <a:bodyPr/>
          <a:lstStyle/>
          <a:p>
            <a:pPr algn="ctr" eaLnBrk="1" hangingPunct="1">
              <a:buFontTx/>
              <a:buNone/>
            </a:pPr>
            <a:r>
              <a:rPr lang="en-US" altLang="en-US" sz="4000" b="1" dirty="0" smtClean="0">
                <a:latin typeface="Comic Sans MS" pitchFamily="66" charset="0"/>
              </a:rPr>
              <a:t>including statisticians!!</a:t>
            </a:r>
          </a:p>
        </p:txBody>
      </p:sp>
    </p:spTree>
    <p:extLst>
      <p:ext uri="{BB962C8B-B14F-4D97-AF65-F5344CB8AC3E}">
        <p14:creationId xmlns:p14="http://schemas.microsoft.com/office/powerpoint/2010/main" val="1385104326"/>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CAN001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90575"/>
            <a:ext cx="662940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068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457200" y="1600200"/>
            <a:ext cx="8229600" cy="3505200"/>
          </a:xfrm>
        </p:spPr>
        <p:txBody>
          <a:bodyPr/>
          <a:lstStyle/>
          <a:p>
            <a:r>
              <a:rPr lang="en-US" altLang="en-US" b="1" dirty="0">
                <a:effectLst>
                  <a:outerShdw blurRad="38100" dist="38100" dir="2700000" algn="tl">
                    <a:srgbClr val="FFFFFF"/>
                  </a:outerShdw>
                </a:effectLst>
              </a:rPr>
              <a:t>The following are examples  of  </a:t>
            </a:r>
            <a:r>
              <a:rPr lang="en-US" altLang="en-US" b="1" dirty="0" smtClean="0">
                <a:effectLst>
                  <a:outerShdw blurRad="38100" dist="38100" dir="2700000" algn="tl">
                    <a:srgbClr val="FFFFFF"/>
                  </a:outerShdw>
                </a:effectLst>
              </a:rPr>
              <a:t>Simpson’s Paradox that </a:t>
            </a:r>
            <a:r>
              <a:rPr lang="en-US" altLang="en-US" b="1" dirty="0">
                <a:effectLst>
                  <a:outerShdw blurRad="38100" dist="38100" dir="2700000" algn="tl">
                    <a:srgbClr val="FFFFFF"/>
                  </a:outerShdw>
                </a:effectLst>
              </a:rPr>
              <a:t>you might find helpful in your </a:t>
            </a:r>
            <a:br>
              <a:rPr lang="en-US" altLang="en-US" b="1" dirty="0">
                <a:effectLst>
                  <a:outerShdw blurRad="38100" dist="38100" dir="2700000" algn="tl">
                    <a:srgbClr val="FFFFFF"/>
                  </a:outerShdw>
                </a:effectLst>
              </a:rPr>
            </a:br>
            <a:r>
              <a:rPr lang="en-US" altLang="en-US" b="1" dirty="0">
                <a:effectLst>
                  <a:outerShdw blurRad="38100" dist="38100" dir="2700000" algn="tl">
                    <a:srgbClr val="FFFFFF"/>
                  </a:outerShdw>
                </a:effectLst>
              </a:rPr>
              <a:t>course instruction.</a:t>
            </a:r>
          </a:p>
        </p:txBody>
      </p:sp>
    </p:spTree>
    <p:extLst>
      <p:ext uri="{BB962C8B-B14F-4D97-AF65-F5344CB8AC3E}">
        <p14:creationId xmlns:p14="http://schemas.microsoft.com/office/powerpoint/2010/main" val="317280973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graphicFrame>
        <p:nvGraphicFramePr>
          <p:cNvPr id="68676" name="Group 68"/>
          <p:cNvGraphicFramePr>
            <a:graphicFrameLocks noGrp="1"/>
          </p:cNvGraphicFramePr>
          <p:nvPr>
            <p:ph/>
            <p:extLst>
              <p:ext uri="{D42A27DB-BD31-4B8C-83A1-F6EECF244321}">
                <p14:modId xmlns:p14="http://schemas.microsoft.com/office/powerpoint/2010/main" val="2673133887"/>
              </p:ext>
            </p:extLst>
          </p:nvPr>
        </p:nvGraphicFramePr>
        <p:xfrm>
          <a:off x="457200" y="457200"/>
          <a:ext cx="8229600" cy="5790694"/>
        </p:xfrm>
        <a:graphic>
          <a:graphicData uri="http://schemas.openxmlformats.org/drawingml/2006/table">
            <a:tbl>
              <a:tblPr/>
              <a:tblGrid>
                <a:gridCol w="2057400"/>
                <a:gridCol w="2057400"/>
                <a:gridCol w="2057400"/>
                <a:gridCol w="2057400"/>
              </a:tblGrid>
              <a:tr h="2119313">
                <a:tc gridSpan="4">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Arial" charset="0"/>
                        </a:rPr>
                        <a:t>Survival Rates</a:t>
                      </a:r>
                      <a:endParaRPr kumimoji="0" lang="en-US" altLang="en-US" sz="3600" b="1" i="0" u="none" strike="noStrike" cap="none" normalizeH="0" baseline="0" dirty="0" smtClean="0">
                        <a:ln>
                          <a:noFill/>
                        </a:ln>
                        <a:solidFill>
                          <a:srgbClr val="FF000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txBody>
                  <a:tcPr anchor="b"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5413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Died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Survived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Death Rate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Hospital 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784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53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Hospital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63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2037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71663">
                <a:tc gridSpan="4">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In which hospital would you want to have your surgery, A or B?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charset="0"/>
                        </a:rPr>
                        <a:t>Moore, D.S., McCabe, G.P., 1999, Introduction to the Practice of Statistics, 3</a:t>
                      </a:r>
                      <a:r>
                        <a:rPr kumimoji="0" lang="en-US" altLang="en-US" sz="1600" b="1" i="0" u="none" strike="noStrike" cap="none" normalizeH="0" baseline="30000" dirty="0" smtClean="0">
                          <a:ln>
                            <a:noFill/>
                          </a:ln>
                          <a:solidFill>
                            <a:schemeClr val="tx1"/>
                          </a:solidFill>
                          <a:effectLst/>
                          <a:latin typeface="Arial" charset="0"/>
                        </a:rPr>
                        <a:t>rd</a:t>
                      </a:r>
                      <a:r>
                        <a:rPr kumimoji="0" lang="en-US" altLang="en-US" sz="1600" b="1" i="0" u="none" strike="noStrike" cap="none" normalizeH="0" baseline="0" dirty="0" smtClean="0">
                          <a:ln>
                            <a:noFill/>
                          </a:ln>
                          <a:solidFill>
                            <a:schemeClr val="tx1"/>
                          </a:solidFill>
                          <a:effectLst/>
                          <a:latin typeface="Arial" charset="0"/>
                        </a:rPr>
                        <a:t> edition: W. H. Freeman. </a:t>
                      </a:r>
                      <a:endParaRPr kumimoji="0" lang="en-US" altLang="en-US" sz="1600" b="1" i="0" u="none" strike="noStrike" cap="none" normalizeH="0" baseline="0" dirty="0" smtClean="0">
                        <a:ln>
                          <a:noFill/>
                        </a:ln>
                        <a:solidFill>
                          <a:srgbClr val="FF0000"/>
                        </a:solidFill>
                        <a:effectLst/>
                        <a:latin typeface="Arial" charset="0"/>
                      </a:endParaRPr>
                    </a:p>
                  </a:txBody>
                  <a:tcP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77322159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graphicFrame>
        <p:nvGraphicFramePr>
          <p:cNvPr id="66644" name="Group 84"/>
          <p:cNvGraphicFramePr>
            <a:graphicFrameLocks noGrp="1"/>
          </p:cNvGraphicFramePr>
          <p:nvPr>
            <p:ph/>
            <p:extLst>
              <p:ext uri="{D42A27DB-BD31-4B8C-83A1-F6EECF244321}">
                <p14:modId xmlns:p14="http://schemas.microsoft.com/office/powerpoint/2010/main" val="546814997"/>
              </p:ext>
            </p:extLst>
          </p:nvPr>
        </p:nvGraphicFramePr>
        <p:xfrm>
          <a:off x="457200" y="457202"/>
          <a:ext cx="8229600" cy="6328157"/>
        </p:xfrm>
        <a:graphic>
          <a:graphicData uri="http://schemas.openxmlformats.org/drawingml/2006/table">
            <a:tbl>
              <a:tblPr/>
              <a:tblGrid>
                <a:gridCol w="2057400"/>
                <a:gridCol w="2057400"/>
                <a:gridCol w="2057400"/>
                <a:gridCol w="2057400"/>
              </a:tblGrid>
              <a:tr h="2133600">
                <a:tc gridSpan="4">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Arial" charset="0"/>
                        </a:rPr>
                        <a:t>Patients in Good Condition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txBody>
                  <a:tcPr anchor="b"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5445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Died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Survived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Death Rate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61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Hospital 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592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Hospital 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594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58963">
                <a:tc gridSpan="4">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If you are in good condition, in which hospital would you want to have your surgery, C or D?</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cap="none" normalizeH="0" baseline="0" dirty="0" smtClean="0">
                          <a:ln>
                            <a:noFill/>
                          </a:ln>
                          <a:solidFill>
                            <a:schemeClr val="tx1"/>
                          </a:solidFill>
                          <a:effectLst/>
                          <a:latin typeface="Arial" charset="0"/>
                        </a:rPr>
                        <a:t>Moore, D.S., McCabe, G.P., 1999, Introduction to the Practice of Statistics, 3</a:t>
                      </a:r>
                      <a:r>
                        <a:rPr kumimoji="0" lang="en-US" altLang="en-US" sz="1600" b="1" i="0" u="none" strike="noStrike" cap="none" normalizeH="0" baseline="30000" dirty="0" smtClean="0">
                          <a:ln>
                            <a:noFill/>
                          </a:ln>
                          <a:solidFill>
                            <a:schemeClr val="tx1"/>
                          </a:solidFill>
                          <a:effectLst/>
                          <a:latin typeface="Arial" charset="0"/>
                        </a:rPr>
                        <a:t>rd</a:t>
                      </a:r>
                      <a:r>
                        <a:rPr kumimoji="0" lang="en-US" altLang="en-US" sz="1600" b="1" i="0" u="none" strike="noStrike" cap="none" normalizeH="0" baseline="0" dirty="0" smtClean="0">
                          <a:ln>
                            <a:noFill/>
                          </a:ln>
                          <a:solidFill>
                            <a:schemeClr val="tx1"/>
                          </a:solidFill>
                          <a:effectLst/>
                          <a:latin typeface="Arial" charset="0"/>
                        </a:rPr>
                        <a:t> edition: W. H. Freeman. </a:t>
                      </a:r>
                      <a:endParaRPr kumimoji="0" lang="en-US" altLang="en-US" sz="1600" b="1" i="0" u="none" strike="noStrike" cap="none" normalizeH="0" baseline="0" dirty="0" smtClean="0">
                        <a:ln>
                          <a:noFill/>
                        </a:ln>
                        <a:solidFill>
                          <a:srgbClr val="FF000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1" i="0" u="none" strike="noStrike" cap="none" normalizeH="0" baseline="0" dirty="0" smtClean="0">
                        <a:ln>
                          <a:noFill/>
                        </a:ln>
                        <a:solidFill>
                          <a:schemeClr val="tx1"/>
                        </a:solidFill>
                        <a:effectLst/>
                        <a:latin typeface="Arial" charset="0"/>
                      </a:endParaRPr>
                    </a:p>
                  </a:txBody>
                  <a:tcP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439165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graphicFrame>
        <p:nvGraphicFramePr>
          <p:cNvPr id="68676" name="Group 68"/>
          <p:cNvGraphicFramePr>
            <a:graphicFrameLocks noGrp="1"/>
          </p:cNvGraphicFramePr>
          <p:nvPr>
            <p:ph/>
            <p:extLst>
              <p:ext uri="{D42A27DB-BD31-4B8C-83A1-F6EECF244321}">
                <p14:modId xmlns:p14="http://schemas.microsoft.com/office/powerpoint/2010/main" val="1891291794"/>
              </p:ext>
            </p:extLst>
          </p:nvPr>
        </p:nvGraphicFramePr>
        <p:xfrm>
          <a:off x="457200" y="457200"/>
          <a:ext cx="8229600" cy="5790694"/>
        </p:xfrm>
        <a:graphic>
          <a:graphicData uri="http://schemas.openxmlformats.org/drawingml/2006/table">
            <a:tbl>
              <a:tblPr/>
              <a:tblGrid>
                <a:gridCol w="2057400"/>
                <a:gridCol w="2057400"/>
                <a:gridCol w="2057400"/>
                <a:gridCol w="2057400"/>
              </a:tblGrid>
              <a:tr h="2119313">
                <a:tc gridSpan="4">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Arial" charset="0"/>
                        </a:rPr>
                        <a:t>Patients in Poor Condition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txBody>
                  <a:tcPr anchor="b"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5413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Died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Survived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Death Rate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13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Hospital 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192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53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Hospital 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1443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71663">
                <a:tc gridSpan="4">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smtClean="0">
                          <a:ln>
                            <a:noFill/>
                          </a:ln>
                          <a:solidFill>
                            <a:schemeClr val="tx1"/>
                          </a:solidFill>
                          <a:effectLst/>
                          <a:latin typeface="Arial" charset="0"/>
                        </a:rPr>
                        <a:t>If you are in poor condition, in which hospital would you want to have your surgery, C or D?</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cap="none" normalizeH="0" baseline="0" dirty="0" smtClean="0">
                          <a:ln>
                            <a:noFill/>
                          </a:ln>
                          <a:solidFill>
                            <a:schemeClr val="tx1"/>
                          </a:solidFill>
                          <a:effectLst/>
                          <a:latin typeface="Arial" charset="0"/>
                        </a:rPr>
                        <a:t>Moore, D.S., McCabe, G.P., 1999, Introduction to the Practice of Statistics, 3</a:t>
                      </a:r>
                      <a:r>
                        <a:rPr kumimoji="0" lang="en-US" altLang="en-US" sz="1600" b="1" i="0" u="none" strike="noStrike" cap="none" normalizeH="0" baseline="30000" dirty="0" smtClean="0">
                          <a:ln>
                            <a:noFill/>
                          </a:ln>
                          <a:solidFill>
                            <a:schemeClr val="tx1"/>
                          </a:solidFill>
                          <a:effectLst/>
                          <a:latin typeface="Arial" charset="0"/>
                        </a:rPr>
                        <a:t>rd</a:t>
                      </a:r>
                      <a:r>
                        <a:rPr kumimoji="0" lang="en-US" altLang="en-US" sz="1600" b="1" i="0" u="none" strike="noStrike" cap="none" normalizeH="0" baseline="0" dirty="0" smtClean="0">
                          <a:ln>
                            <a:noFill/>
                          </a:ln>
                          <a:solidFill>
                            <a:schemeClr val="tx1"/>
                          </a:solidFill>
                          <a:effectLst/>
                          <a:latin typeface="Arial" charset="0"/>
                        </a:rPr>
                        <a:t> edition: W. H. Freeman. </a:t>
                      </a:r>
                      <a:endParaRPr kumimoji="0" lang="en-US" altLang="en-US" sz="1600" b="1" i="0" u="none" strike="noStrike" cap="none" normalizeH="0" baseline="0" dirty="0" smtClean="0">
                        <a:ln>
                          <a:noFill/>
                        </a:ln>
                        <a:solidFill>
                          <a:srgbClr val="FF0000"/>
                        </a:solidFill>
                        <a:effectLst/>
                        <a:latin typeface="Arial" charset="0"/>
                      </a:endParaRPr>
                    </a:p>
                  </a:txBody>
                  <a:tcP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00948078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Rates</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455078770"/>
              </p:ext>
            </p:extLst>
          </p:nvPr>
        </p:nvGraphicFramePr>
        <p:xfrm>
          <a:off x="457201" y="1981200"/>
          <a:ext cx="8305801" cy="1371600"/>
        </p:xfrm>
        <a:graphic>
          <a:graphicData uri="http://schemas.openxmlformats.org/drawingml/2006/table">
            <a:tbl>
              <a:tblPr firstRow="1" bandRow="1">
                <a:tableStyleId>{9D7B26C5-4107-4FEC-AEDC-1716B250A1EF}</a:tableStyleId>
              </a:tblPr>
              <a:tblGrid>
                <a:gridCol w="2474068"/>
                <a:gridCol w="1943911"/>
                <a:gridCol w="1943911"/>
                <a:gridCol w="1943911"/>
              </a:tblGrid>
              <a:tr h="243840">
                <a:tc>
                  <a:txBody>
                    <a:bodyPr/>
                    <a:lstStyle/>
                    <a:p>
                      <a:endParaRPr lang="en-US" dirty="0" smtClean="0"/>
                    </a:p>
                  </a:txBody>
                  <a:tcPr/>
                </a:tc>
                <a:tc>
                  <a:txBody>
                    <a:bodyPr/>
                    <a:lstStyle/>
                    <a:p>
                      <a:endParaRPr lang="en-US" dirty="0" smtClean="0"/>
                    </a:p>
                    <a:p>
                      <a:r>
                        <a:rPr lang="en-US" dirty="0" smtClean="0"/>
                        <a:t>Died</a:t>
                      </a:r>
                      <a:endParaRPr lang="en-US" dirty="0"/>
                    </a:p>
                  </a:txBody>
                  <a:tcPr/>
                </a:tc>
                <a:tc>
                  <a:txBody>
                    <a:bodyPr/>
                    <a:lstStyle/>
                    <a:p>
                      <a:endParaRPr lang="en-US" dirty="0" smtClean="0"/>
                    </a:p>
                    <a:p>
                      <a:r>
                        <a:rPr lang="en-US" dirty="0" smtClean="0"/>
                        <a:t>Survived</a:t>
                      </a:r>
                      <a:endParaRPr lang="en-US" dirty="0"/>
                    </a:p>
                  </a:txBody>
                  <a:tcPr/>
                </a:tc>
                <a:tc>
                  <a:txBody>
                    <a:bodyPr/>
                    <a:lstStyle/>
                    <a:p>
                      <a:endParaRPr lang="en-US" dirty="0" smtClean="0"/>
                    </a:p>
                    <a:p>
                      <a:r>
                        <a:rPr lang="en-US" dirty="0" smtClean="0"/>
                        <a:t>Death</a:t>
                      </a:r>
                      <a:r>
                        <a:rPr lang="en-US" baseline="0" dirty="0" smtClean="0"/>
                        <a:t> Rate (%)</a:t>
                      </a:r>
                      <a:endParaRPr lang="en-US" dirty="0"/>
                    </a:p>
                  </a:txBody>
                  <a:tcPr/>
                </a:tc>
              </a:tr>
              <a:tr h="243840">
                <a:tc>
                  <a:txBody>
                    <a:bodyPr/>
                    <a:lstStyle/>
                    <a:p>
                      <a:r>
                        <a:rPr lang="en-US" dirty="0" smtClean="0"/>
                        <a:t>Hospital A</a:t>
                      </a:r>
                      <a:endParaRPr lang="en-US" b="0" dirty="0"/>
                    </a:p>
                  </a:txBody>
                  <a:tcPr/>
                </a:tc>
                <a:tc>
                  <a:txBody>
                    <a:bodyPr/>
                    <a:lstStyle/>
                    <a:p>
                      <a:r>
                        <a:rPr lang="en-US" b="0" dirty="0" smtClean="0"/>
                        <a:t>16</a:t>
                      </a:r>
                      <a:endParaRPr lang="en-US" b="0" dirty="0"/>
                    </a:p>
                  </a:txBody>
                  <a:tcPr/>
                </a:tc>
                <a:tc>
                  <a:txBody>
                    <a:bodyPr/>
                    <a:lstStyle/>
                    <a:p>
                      <a:r>
                        <a:rPr lang="en-US" b="0" dirty="0" smtClean="0"/>
                        <a:t>784</a:t>
                      </a:r>
                      <a:endParaRPr lang="en-US" b="0" dirty="0"/>
                    </a:p>
                  </a:txBody>
                  <a:tcPr/>
                </a:tc>
                <a:tc>
                  <a:txBody>
                    <a:bodyPr/>
                    <a:lstStyle/>
                    <a:p>
                      <a:r>
                        <a:rPr lang="en-US" b="1" dirty="0" smtClean="0">
                          <a:solidFill>
                            <a:srgbClr val="0070C0"/>
                          </a:solidFill>
                        </a:rPr>
                        <a:t>2.0</a:t>
                      </a:r>
                      <a:endParaRPr lang="en-US" b="1" dirty="0">
                        <a:solidFill>
                          <a:srgbClr val="0070C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Hospital B</a:t>
                      </a:r>
                      <a:endParaRPr lang="en-US" b="0" dirty="0" smtClean="0"/>
                    </a:p>
                  </a:txBody>
                  <a:tcPr/>
                </a:tc>
                <a:tc>
                  <a:txBody>
                    <a:bodyPr/>
                    <a:lstStyle/>
                    <a:p>
                      <a:r>
                        <a:rPr lang="en-US" b="0" dirty="0" smtClean="0"/>
                        <a:t>63</a:t>
                      </a:r>
                      <a:endParaRPr lang="en-US" b="0" dirty="0"/>
                    </a:p>
                  </a:txBody>
                  <a:tcPr/>
                </a:tc>
                <a:tc>
                  <a:txBody>
                    <a:bodyPr/>
                    <a:lstStyle/>
                    <a:p>
                      <a:r>
                        <a:rPr lang="en-US" b="0" dirty="0" smtClean="0"/>
                        <a:t>2037</a:t>
                      </a:r>
                      <a:endParaRPr lang="en-US" b="0" dirty="0"/>
                    </a:p>
                  </a:txBody>
                  <a:tcPr/>
                </a:tc>
                <a:tc>
                  <a:txBody>
                    <a:bodyPr/>
                    <a:lstStyle/>
                    <a:p>
                      <a:r>
                        <a:rPr lang="en-US" b="1" dirty="0" smtClean="0">
                          <a:solidFill>
                            <a:srgbClr val="FF0000"/>
                          </a:solidFill>
                        </a:rPr>
                        <a:t>3.0</a:t>
                      </a:r>
                      <a:endParaRPr lang="en-US" b="1" dirty="0">
                        <a:solidFill>
                          <a:srgbClr val="FF0000"/>
                        </a:solidFill>
                      </a:endParaRPr>
                    </a:p>
                  </a:txBody>
                  <a:tcPr/>
                </a:tc>
              </a:tr>
            </a:tbl>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1900314207"/>
              </p:ext>
            </p:extLst>
          </p:nvPr>
        </p:nvGraphicFramePr>
        <p:xfrm>
          <a:off x="457201" y="3505200"/>
          <a:ext cx="8305801" cy="1173480"/>
        </p:xfrm>
        <a:graphic>
          <a:graphicData uri="http://schemas.openxmlformats.org/drawingml/2006/table">
            <a:tbl>
              <a:tblPr firstRow="1" bandRow="1">
                <a:tableStyleId>{9D7B26C5-4107-4FEC-AEDC-1716B250A1EF}</a:tableStyleId>
              </a:tblPr>
              <a:tblGrid>
                <a:gridCol w="2474068"/>
                <a:gridCol w="1943911"/>
                <a:gridCol w="1943911"/>
                <a:gridCol w="1943911"/>
              </a:tblGrid>
              <a:tr h="391160">
                <a:tc>
                  <a:txBody>
                    <a:bodyPr/>
                    <a:lstStyle/>
                    <a:p>
                      <a:r>
                        <a:rPr lang="en-US" sz="1800" b="1" dirty="0" smtClean="0">
                          <a:solidFill>
                            <a:srgbClr val="000000"/>
                          </a:solidFill>
                          <a:latin typeface="Times New Roman" pitchFamily="18" charset="0"/>
                        </a:rPr>
                        <a:t>Good Condition</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91160">
                <a:tc>
                  <a:txBody>
                    <a:bodyPr/>
                    <a:lstStyle/>
                    <a:p>
                      <a:r>
                        <a:rPr lang="en-US" dirty="0" smtClean="0"/>
                        <a:t>Hospital C</a:t>
                      </a:r>
                      <a:endParaRPr lang="en-US" b="0" dirty="0"/>
                    </a:p>
                  </a:txBody>
                  <a:tcPr/>
                </a:tc>
                <a:tc>
                  <a:txBody>
                    <a:bodyPr/>
                    <a:lstStyle/>
                    <a:p>
                      <a:r>
                        <a:rPr lang="en-US" b="0" dirty="0" smtClean="0"/>
                        <a:t>8</a:t>
                      </a:r>
                    </a:p>
                  </a:txBody>
                  <a:tcPr/>
                </a:tc>
                <a:tc>
                  <a:txBody>
                    <a:bodyPr/>
                    <a:lstStyle/>
                    <a:p>
                      <a:r>
                        <a:rPr lang="en-US" b="0" dirty="0" smtClean="0"/>
                        <a:t>592</a:t>
                      </a:r>
                      <a:endParaRPr lang="en-US" b="0" dirty="0"/>
                    </a:p>
                  </a:txBody>
                  <a:tcPr/>
                </a:tc>
                <a:tc>
                  <a:txBody>
                    <a:bodyPr/>
                    <a:lstStyle/>
                    <a:p>
                      <a:r>
                        <a:rPr lang="en-US" b="1" dirty="0" smtClean="0">
                          <a:solidFill>
                            <a:srgbClr val="FF0000"/>
                          </a:solidFill>
                        </a:rPr>
                        <a:t>1.3</a:t>
                      </a:r>
                      <a:endParaRPr lang="en-US" b="1" dirty="0">
                        <a:solidFill>
                          <a:srgbClr val="FF0000"/>
                        </a:solidFill>
                      </a:endParaRPr>
                    </a:p>
                  </a:txBody>
                  <a:tcPr/>
                </a:tc>
              </a:tr>
              <a:tr h="391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Hospital D</a:t>
                      </a:r>
                      <a:endParaRPr lang="en-US" b="0" dirty="0" smtClean="0"/>
                    </a:p>
                  </a:txBody>
                  <a:tcPr/>
                </a:tc>
                <a:tc>
                  <a:txBody>
                    <a:bodyPr/>
                    <a:lstStyle/>
                    <a:p>
                      <a:r>
                        <a:rPr lang="en-US" b="0" dirty="0" smtClean="0"/>
                        <a:t>6</a:t>
                      </a:r>
                      <a:endParaRPr lang="en-US" b="0" dirty="0"/>
                    </a:p>
                  </a:txBody>
                  <a:tcPr/>
                </a:tc>
                <a:tc>
                  <a:txBody>
                    <a:bodyPr/>
                    <a:lstStyle/>
                    <a:p>
                      <a:r>
                        <a:rPr lang="en-US" b="0" dirty="0" smtClean="0"/>
                        <a:t>594</a:t>
                      </a:r>
                      <a:endParaRPr lang="en-US" b="0" dirty="0"/>
                    </a:p>
                  </a:txBody>
                  <a:tcPr/>
                </a:tc>
                <a:tc>
                  <a:txBody>
                    <a:bodyPr/>
                    <a:lstStyle/>
                    <a:p>
                      <a:r>
                        <a:rPr lang="en-US" b="1" dirty="0" smtClean="0">
                          <a:solidFill>
                            <a:srgbClr val="0070C0"/>
                          </a:solidFill>
                        </a:rPr>
                        <a:t>1.0</a:t>
                      </a:r>
                      <a:endParaRPr lang="en-US" b="1" dirty="0">
                        <a:solidFill>
                          <a:srgbClr val="0070C0"/>
                        </a:solidFill>
                      </a:endParaRPr>
                    </a:p>
                  </a:txBody>
                  <a:tcPr/>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427939167"/>
              </p:ext>
            </p:extLst>
          </p:nvPr>
        </p:nvGraphicFramePr>
        <p:xfrm>
          <a:off x="457201" y="4876800"/>
          <a:ext cx="8305801" cy="1097280"/>
        </p:xfrm>
        <a:graphic>
          <a:graphicData uri="http://schemas.openxmlformats.org/drawingml/2006/table">
            <a:tbl>
              <a:tblPr firstRow="1" bandRow="1">
                <a:tableStyleId>{9D7B26C5-4107-4FEC-AEDC-1716B250A1EF}</a:tableStyleId>
              </a:tblPr>
              <a:tblGrid>
                <a:gridCol w="2474068"/>
                <a:gridCol w="1943911"/>
                <a:gridCol w="1943911"/>
                <a:gridCol w="1943911"/>
              </a:tblGrid>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0000"/>
                          </a:solidFill>
                          <a:latin typeface="Times New Roman" pitchFamily="18" charset="0"/>
                        </a:rPr>
                        <a:t>Bad Condition</a:t>
                      </a:r>
                      <a:endParaRPr lang="en-US" dirty="0" smtClean="0"/>
                    </a:p>
                  </a:txBody>
                  <a:tcPr/>
                </a:tc>
                <a:tc>
                  <a:txBody>
                    <a:bodyPr/>
                    <a:lstStyle/>
                    <a:p>
                      <a:endParaRPr lang="en-US" dirty="0"/>
                    </a:p>
                  </a:txBody>
                  <a:tcPr/>
                </a:tc>
                <a:tc>
                  <a:txBody>
                    <a:bodyPr/>
                    <a:lstStyle/>
                    <a:p>
                      <a:endParaRPr lang="en-US" dirty="0"/>
                    </a:p>
                  </a:txBody>
                  <a:tcPr/>
                </a:tc>
                <a:tc>
                  <a:txBody>
                    <a:bodyPr/>
                    <a:lstStyle/>
                    <a:p>
                      <a:endParaRPr lang="en-US" dirty="0"/>
                    </a:p>
                  </a:txBody>
                  <a:tcPr/>
                </a:tc>
              </a:tr>
              <a:tr h="243840">
                <a:tc>
                  <a:txBody>
                    <a:bodyPr/>
                    <a:lstStyle/>
                    <a:p>
                      <a:r>
                        <a:rPr lang="en-US" dirty="0" smtClean="0"/>
                        <a:t>Hospital C</a:t>
                      </a:r>
                      <a:endParaRPr lang="en-US" b="0" dirty="0"/>
                    </a:p>
                  </a:txBody>
                  <a:tcPr/>
                </a:tc>
                <a:tc>
                  <a:txBody>
                    <a:bodyPr/>
                    <a:lstStyle/>
                    <a:p>
                      <a:r>
                        <a:rPr lang="en-US" b="0" dirty="0" smtClean="0"/>
                        <a:t>8</a:t>
                      </a:r>
                      <a:endParaRPr lang="en-US" b="0" dirty="0"/>
                    </a:p>
                  </a:txBody>
                  <a:tcPr/>
                </a:tc>
                <a:tc>
                  <a:txBody>
                    <a:bodyPr/>
                    <a:lstStyle/>
                    <a:p>
                      <a:r>
                        <a:rPr lang="en-US" b="0" dirty="0" smtClean="0"/>
                        <a:t>192</a:t>
                      </a:r>
                      <a:endParaRPr lang="en-US" b="0" dirty="0"/>
                    </a:p>
                  </a:txBody>
                  <a:tcPr/>
                </a:tc>
                <a:tc>
                  <a:txBody>
                    <a:bodyPr/>
                    <a:lstStyle/>
                    <a:p>
                      <a:r>
                        <a:rPr lang="en-US" b="1" dirty="0" smtClean="0">
                          <a:solidFill>
                            <a:srgbClr val="FF0000"/>
                          </a:solidFill>
                        </a:rPr>
                        <a:t>4.0</a:t>
                      </a:r>
                      <a:endParaRPr lang="en-US" b="1" dirty="0">
                        <a:solidFill>
                          <a:srgbClr val="FF0000"/>
                        </a:solidFill>
                      </a:endParaRPr>
                    </a:p>
                  </a:txBody>
                  <a:tcPr/>
                </a:tc>
              </a:tr>
              <a:tr h="2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Hospital D</a:t>
                      </a:r>
                      <a:endParaRPr lang="en-US" b="0" dirty="0" smtClean="0"/>
                    </a:p>
                  </a:txBody>
                  <a:tcPr/>
                </a:tc>
                <a:tc>
                  <a:txBody>
                    <a:bodyPr/>
                    <a:lstStyle/>
                    <a:p>
                      <a:r>
                        <a:rPr lang="en-US" b="0" dirty="0" smtClean="0"/>
                        <a:t>57</a:t>
                      </a:r>
                      <a:endParaRPr lang="en-US" b="0" dirty="0"/>
                    </a:p>
                  </a:txBody>
                  <a:tcPr/>
                </a:tc>
                <a:tc>
                  <a:txBody>
                    <a:bodyPr/>
                    <a:lstStyle/>
                    <a:p>
                      <a:r>
                        <a:rPr lang="en-US" b="0" dirty="0" smtClean="0"/>
                        <a:t>1443</a:t>
                      </a:r>
                      <a:endParaRPr lang="en-US" b="0" dirty="0"/>
                    </a:p>
                  </a:txBody>
                  <a:tcPr/>
                </a:tc>
                <a:tc>
                  <a:txBody>
                    <a:bodyPr/>
                    <a:lstStyle/>
                    <a:p>
                      <a:r>
                        <a:rPr lang="en-US" b="1" dirty="0" smtClean="0">
                          <a:solidFill>
                            <a:srgbClr val="0070C0"/>
                          </a:solidFill>
                        </a:rPr>
                        <a:t>3.8</a:t>
                      </a:r>
                      <a:endParaRPr lang="en-US" b="1" dirty="0">
                        <a:solidFill>
                          <a:srgbClr val="0070C0"/>
                        </a:solidFill>
                      </a:endParaRPr>
                    </a:p>
                  </a:txBody>
                  <a:tcPr/>
                </a:tc>
              </a:tr>
            </a:tbl>
          </a:graphicData>
        </a:graphic>
      </p:graphicFrame>
      <p:sp>
        <p:nvSpPr>
          <p:cNvPr id="7" name="TextBox 6"/>
          <p:cNvSpPr txBox="1"/>
          <p:nvPr/>
        </p:nvSpPr>
        <p:spPr>
          <a:xfrm>
            <a:off x="533400" y="6400800"/>
            <a:ext cx="7143430" cy="307777"/>
          </a:xfrm>
          <a:prstGeom prst="rect">
            <a:avLst/>
          </a:prstGeom>
          <a:noFill/>
        </p:spPr>
        <p:txBody>
          <a:bodyPr wrap="none" rtlCol="0">
            <a:spAutoFit/>
          </a:bodyPr>
          <a:lstStyle/>
          <a:p>
            <a:r>
              <a:rPr lang="en-US" sz="1400" b="1" dirty="0" smtClean="0"/>
              <a:t>Hospital A is the combined data for Hospital C, </a:t>
            </a:r>
            <a:r>
              <a:rPr lang="en-US" sz="1400" b="1" dirty="0"/>
              <a:t>Hospital </a:t>
            </a:r>
            <a:r>
              <a:rPr lang="en-US" sz="1400" b="1" dirty="0" smtClean="0"/>
              <a:t>B </a:t>
            </a:r>
            <a:r>
              <a:rPr lang="en-US" sz="1400" b="1" dirty="0"/>
              <a:t>is the combined data for Hospital </a:t>
            </a:r>
            <a:r>
              <a:rPr lang="en-US" sz="1400" b="1" dirty="0" smtClean="0"/>
              <a:t>D.</a:t>
            </a:r>
            <a:endParaRPr lang="en-US" sz="1400" b="1" dirty="0"/>
          </a:p>
        </p:txBody>
      </p:sp>
    </p:spTree>
    <p:extLst>
      <p:ext uri="{BB962C8B-B14F-4D97-AF65-F5344CB8AC3E}">
        <p14:creationId xmlns:p14="http://schemas.microsoft.com/office/powerpoint/2010/main" val="24048571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email to FRANK</Template>
  <TotalTime>2673</TotalTime>
  <Words>2386</Words>
  <Application>Microsoft Office PowerPoint</Application>
  <PresentationFormat>On-screen Show (4:3)</PresentationFormat>
  <Paragraphs>721</Paragraphs>
  <Slides>41</Slides>
  <Notes>27</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41</vt:i4>
      </vt:variant>
    </vt:vector>
  </HeadingPairs>
  <TitlesOfParts>
    <vt:vector size="51" baseType="lpstr">
      <vt:lpstr>SAS Monospace</vt:lpstr>
      <vt:lpstr>Arial</vt:lpstr>
      <vt:lpstr>Calibri</vt:lpstr>
      <vt:lpstr>Calibri Light</vt:lpstr>
      <vt:lpstr>Comic Sans MS</vt:lpstr>
      <vt:lpstr>Times New Roman</vt:lpstr>
      <vt:lpstr>Office Theme</vt:lpstr>
      <vt:lpstr>Default Design</vt:lpstr>
      <vt:lpstr>1_Default Design</vt:lpstr>
      <vt:lpstr>1_Office Theme</vt:lpstr>
      <vt:lpstr>Simpson's Paradox &amp; Simpon’s 2nd Paradox</vt:lpstr>
      <vt:lpstr>PowerPoint Presentation</vt:lpstr>
      <vt:lpstr>PowerPoint Presentation</vt:lpstr>
      <vt:lpstr>PowerPoint Presentation</vt:lpstr>
      <vt:lpstr>The following are examples  of  Simpson’s Paradox that you might find helpful in your  course instruction.</vt:lpstr>
      <vt:lpstr>PowerPoint Presentation</vt:lpstr>
      <vt:lpstr>PowerPoint Presentation</vt:lpstr>
      <vt:lpstr>PowerPoint Presentation</vt:lpstr>
      <vt:lpstr>Survival Rates</vt:lpstr>
      <vt:lpstr>Simpson’s Paradox</vt:lpstr>
      <vt:lpstr>Brief History of Simpson’s Paradox</vt:lpstr>
      <vt:lpstr>Conditions when Simpson’s Paradox will not occur:  Sample sizes are the same</vt:lpstr>
      <vt:lpstr>Conditions when Simpson’s Paradox will not occur: Rates are the same</vt:lpstr>
      <vt:lpstr>Examples of Simpson’s Paradox in the Literature</vt:lpstr>
      <vt:lpstr>Severijnen AJ, Verbrugh HA, Mintjes-de Groot AJ, Vandenbroucke-Grauls CMJE, van Pelt W. Sentinel System for nosocomial Infections in the Netherlands: A Pilot Study. Infect Control Hosp Epidemiol 1997; 18:818–824.</vt:lpstr>
      <vt:lpstr>C. Morrell, Mathematical Science Department, Loyola College, Baltimore, MD</vt:lpstr>
      <vt:lpstr>Hand DJ. Psychiatric examples of Simpson's paradox. Br J Psychiat 1979;135: 90–1.  </vt:lpstr>
      <vt:lpstr>Cohen, M. R., and Nagel, E., 1934, An Introduction to Logic and Scientific Method, New York: Harcourt, Brace and Co.  Death Rates from Tuberculosis in Richmond and New York City in 1910</vt:lpstr>
      <vt:lpstr>Charig, C.R., Webb, D.R., Payne, S.R., Wickham, J.E. "Comparison of treatment of renal calculi by open surgery, percutaneous nephrolithotomy, and extracorporeal shockwave lithotripsy. Br Med J (Clin Res Ed) 292 (6524): 879–882.</vt:lpstr>
      <vt:lpstr>Gatling W, Mullee MA, Hill RD. The general characteristics of a community based population. Practical Diabetes 1989; 5:104-7.</vt:lpstr>
      <vt:lpstr>PowerPoint Presentation</vt:lpstr>
      <vt:lpstr>Bickel, PJ, Hammel, EA and O’Connell, JW. Sex Bias in Graduate Admissions: Data from Berkeley. Science 1975; 187: 398-403.</vt:lpstr>
      <vt:lpstr>Bickel, PJ, Hammel, EA and O’Connell, JW. Sex Bias in Graduate Admissions: Data from Berkeley. Science 1975; 187: 398-403.</vt:lpstr>
      <vt:lpstr>Bickel, PJ, Hammel, EA and O’Connell, JW. Sex Bias in Graduate Admissions: Data from Berkeley. Science 1975; 187: 398-403.</vt:lpstr>
      <vt:lpstr>  Which statistical methods will  “Lift the curtain of illusion to let the truth of my soul shine through*” regarding Simpson’s Paradox?</vt:lpstr>
      <vt:lpstr>Definition of confounding</vt:lpstr>
      <vt:lpstr>PowerPoint Presentation</vt:lpstr>
      <vt:lpstr>PowerPoint Presentation</vt:lpstr>
      <vt:lpstr>PowerPoint Presentation</vt:lpstr>
      <vt:lpstr>PowerPoint Presentation</vt:lpstr>
      <vt:lpstr>Data from Dr. Schield analyzed using  logistic regression</vt:lpstr>
      <vt:lpstr> Simpson’s 2nd Paradox</vt:lpstr>
      <vt:lpstr>Success of treatment for septic shock by diastolic blood pressure</vt:lpstr>
      <vt:lpstr>In the previous examples, a sensible interpretation has been found in the separate tables.  Could it be that the separate tables are not showing the complete story for this situation? Suppose the facts regarding the data are:</vt:lpstr>
      <vt:lpstr>Conclusions:</vt:lpstr>
      <vt:lpstr>PowerPoint Presentation</vt:lpstr>
      <vt:lpstr>PowerPoint Presentation</vt:lpstr>
      <vt:lpstr>Aaron Levenstein “Statistics are like a bikini. What they reveal is suggestive, But what they conceal is vital.”</vt:lpstr>
      <vt:lpstr>PowerPoint Presentation</vt:lpstr>
      <vt:lpstr>PowerPoint Presentation</vt:lpstr>
      <vt:lpstr>PowerPoint Presentation</vt:lpstr>
    </vt:vector>
  </TitlesOfParts>
  <Company>Carolinas HealthCare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Templin, Megan</dc:creator>
  <cp:lastModifiedBy>Brigid Norton</cp:lastModifiedBy>
  <cp:revision>100</cp:revision>
  <cp:lastPrinted>2015-03-18T14:29:00Z</cp:lastPrinted>
  <dcterms:created xsi:type="dcterms:W3CDTF">2014-03-10T17:39:28Z</dcterms:created>
  <dcterms:modified xsi:type="dcterms:W3CDTF">2016-05-31T15:33:39Z</dcterms:modified>
</cp:coreProperties>
</file>