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7" r:id="rId3"/>
    <p:sldMasterId id="2147483709" r:id="rId4"/>
    <p:sldMasterId id="2147483740" r:id="rId5"/>
    <p:sldMasterId id="2147483752" r:id="rId6"/>
  </p:sld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340" r:id="rId24"/>
    <p:sldId id="341"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42" r:id="rId58"/>
    <p:sldId id="343" r:id="rId59"/>
    <p:sldId id="344" r:id="rId60"/>
    <p:sldId id="345" r:id="rId61"/>
    <p:sldId id="318" r:id="rId62"/>
    <p:sldId id="319" r:id="rId63"/>
    <p:sldId id="320"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7C819F-771B-4DA0-A05B-279413222C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7274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185B40-836C-4A5D-B235-33C3051682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905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1E2917-0135-4105-820F-659A2992107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0601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F9A711-AE7C-4549-9BB6-C10CE97B32A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0607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267114-C7C9-4C0B-9DAB-1B3832C003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6642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35687D-AF31-43AC-8DB9-AD1F847C04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5165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0304291-9C57-4BBF-873E-F99299B59C0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97866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8DB851F-6A15-4179-9A56-6E80DBD4B9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531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667E21-5682-48C9-B1B3-BA7A860437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25666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8AB06D-A6D3-42B1-AA75-E4BF679203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74992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5CF5A44-79CD-4A9B-877D-7F78AB7FB8F2}"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6E894C-0B4A-4BED-9227-462AB32DCC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9941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ABBEF0-8870-481F-9D3B-EF6A3AD670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34138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59B82E-5927-43CB-A44F-0E6D53E956F8}"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487AAD-348A-44F6-AAE6-02D404243A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84584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02B691E-8518-4FC2-9D0B-39284BD76CC6}"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74DDB4-2A4F-4FB1-B337-84250F576B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6100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C8DEE7B-B40D-4529-A803-892B8E657D00}"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856C79-82B1-4E3D-A836-68B5B0EC79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2381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A5E191E-0425-4239-9A89-1781958A2513}" type="datetimeFigureOut">
              <a:rPr lang="en-US">
                <a:solidFill>
                  <a:srgbClr val="000000"/>
                </a:solidFill>
              </a:rPr>
              <a:pPr>
                <a:defRPr/>
              </a:pPr>
              <a:t>6/1/2016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8F1C39-D9C0-4573-BD53-A59428C1F9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83912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4E8018D-6A41-4516-B02E-D08CC7BFF7D2}" type="datetimeFigureOut">
              <a:rPr lang="en-US">
                <a:solidFill>
                  <a:srgbClr val="000000"/>
                </a:solidFill>
              </a:rPr>
              <a:pPr>
                <a:defRPr/>
              </a:pPr>
              <a:t>6/1/2016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A57E7C-9D84-41D4-B2C3-C783375023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0243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8B1F802-9E90-4F1C-8390-A28CE2B03759}" type="datetimeFigureOut">
              <a:rPr lang="en-US">
                <a:solidFill>
                  <a:srgbClr val="000000"/>
                </a:solidFill>
              </a:rPr>
              <a:pPr>
                <a:defRPr/>
              </a:pPr>
              <a:t>6/1/2016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20B60F-E2AB-49D1-B64F-F39A2A47A2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7033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59DF67-80ED-4089-9F8B-89FD714C51BE}"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DF4FDE-5C6B-42F1-8E94-B832A5D6B5F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00155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6D13F9C-6E07-484B-89BF-2C843B913DF5}"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2B7B35-EDF0-41AB-9FD8-2EEF3404BD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0761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A37D604-56D1-4C38-8629-133F4A2443E2}"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2DC302-545E-47F5-90B5-ED7726195A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370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3D09884-119D-4B30-82FF-194C7F024580}"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3624DD-66C1-4EB2-AEA6-17CF12C98F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888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E7BE8B-5CCA-4788-8537-AAC968DEE8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16878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2F8A8E5-122C-43D7-BD82-352A382CF3DF}"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825E1F-E07E-47AB-AAD1-B3B18D6A40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280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772F097D-3D4B-4B65-842C-2C625F025669}" type="datetimeFigureOut">
              <a:rPr lang="en-US">
                <a:solidFill>
                  <a:srgbClr val="000000"/>
                </a:solidFill>
              </a:rPr>
              <a:pPr>
                <a:defRPr/>
              </a:pPr>
              <a:t>6/1/2016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2900A7-5FAB-4509-9097-EC36C32A131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9135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B9159D92-DC7B-4312-8886-74C67BDECDBD}" type="datetimeFigureOut">
              <a:rPr lang="en-US">
                <a:solidFill>
                  <a:srgbClr val="000000"/>
                </a:solidFill>
              </a:rPr>
              <a:pPr>
                <a:defRPr/>
              </a:pPr>
              <a:t>6/1/2016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FF91D39-D710-4117-AA87-1A09C07F92B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32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9861885-E48F-456E-AFDA-2202FA1B05DD}"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ECB828-E1C3-4DFA-9513-50DD1252BB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8315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9F4C309-7A0C-4AC2-A1A5-0B9DA38763BC}" type="datetimeFigureOut">
              <a:rPr lang="en-US">
                <a:solidFill>
                  <a:srgbClr val="000000"/>
                </a:solidFill>
              </a:rPr>
              <a:pPr>
                <a:defRPr/>
              </a:pPr>
              <a:t>6/1/2016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9EFD2-B9FA-4483-9635-B6FF4EB3B4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6219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AD48403E-583A-484E-B9BA-425330353972}" type="datetimeFigureOut">
              <a:rPr lang="en-US">
                <a:solidFill>
                  <a:srgbClr val="000000"/>
                </a:solidFill>
              </a:rPr>
              <a:pPr>
                <a:defRPr/>
              </a:pPr>
              <a:t>6/1/2016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D508A2F-5D49-4A42-80FF-E230159707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8715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F440D1-CB65-4510-852F-70BF3AED261B}"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1430995-79CB-4BA5-B415-D0EFDBC41813}" type="slidenum">
              <a:rPr lang="en-US" altLang="en-US"/>
              <a:pPr>
                <a:defRPr/>
              </a:pPr>
              <a:t>‹#›</a:t>
            </a:fld>
            <a:endParaRPr lang="en-US" altLang="en-US"/>
          </a:p>
        </p:txBody>
      </p:sp>
    </p:spTree>
    <p:extLst>
      <p:ext uri="{BB962C8B-B14F-4D97-AF65-F5344CB8AC3E}">
        <p14:creationId xmlns:p14="http://schemas.microsoft.com/office/powerpoint/2010/main" val="2875668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EB2A46-0F97-4B61-9403-0DE1A3735858}"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59A7B1F-CFC0-480E-9F90-86CCF765FECC}" type="slidenum">
              <a:rPr lang="en-US" altLang="en-US"/>
              <a:pPr>
                <a:defRPr/>
              </a:pPr>
              <a:t>‹#›</a:t>
            </a:fld>
            <a:endParaRPr lang="en-US" altLang="en-US"/>
          </a:p>
        </p:txBody>
      </p:sp>
    </p:spTree>
    <p:extLst>
      <p:ext uri="{BB962C8B-B14F-4D97-AF65-F5344CB8AC3E}">
        <p14:creationId xmlns:p14="http://schemas.microsoft.com/office/powerpoint/2010/main" val="580934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0D7D62-FCC0-4CCA-AA9D-7FD57D4BBD2E}"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006325-3319-4A37-BBD4-DBB9C6BACFC0}" type="slidenum">
              <a:rPr lang="en-US" altLang="en-US"/>
              <a:pPr>
                <a:defRPr/>
              </a:pPr>
              <a:t>‹#›</a:t>
            </a:fld>
            <a:endParaRPr lang="en-US" altLang="en-US"/>
          </a:p>
        </p:txBody>
      </p:sp>
    </p:spTree>
    <p:extLst>
      <p:ext uri="{BB962C8B-B14F-4D97-AF65-F5344CB8AC3E}">
        <p14:creationId xmlns:p14="http://schemas.microsoft.com/office/powerpoint/2010/main" val="3357593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01F3B2-0D0B-415E-B13C-2F47B05F486F}" type="datetimeFigureOut">
              <a:rPr lang="en-US">
                <a:solidFill>
                  <a:srgbClr val="000000">
                    <a:tint val="75000"/>
                  </a:srgbClr>
                </a:solidFill>
              </a:rPr>
              <a:pPr>
                <a:defRPr/>
              </a:pPr>
              <a:t>6/1/2016</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C1412C1-F170-445C-84A9-4C003250699C}" type="slidenum">
              <a:rPr lang="en-US" altLang="en-US"/>
              <a:pPr>
                <a:defRPr/>
              </a:pPr>
              <a:t>‹#›</a:t>
            </a:fld>
            <a:endParaRPr lang="en-US" altLang="en-US"/>
          </a:p>
        </p:txBody>
      </p:sp>
    </p:spTree>
    <p:extLst>
      <p:ext uri="{BB962C8B-B14F-4D97-AF65-F5344CB8AC3E}">
        <p14:creationId xmlns:p14="http://schemas.microsoft.com/office/powerpoint/2010/main" val="272036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E2ACE6-850A-49CF-9204-0B9DE4E454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83723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85C57B4-0F3B-4DFD-9103-5E3247AA6C73}" type="datetimeFigureOut">
              <a:rPr lang="en-US">
                <a:solidFill>
                  <a:srgbClr val="000000">
                    <a:tint val="75000"/>
                  </a:srgbClr>
                </a:solidFill>
              </a:rPr>
              <a:pPr>
                <a:defRPr/>
              </a:pPr>
              <a:t>6/1/2016</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70A256AE-AD1F-4823-AB59-91C44B96A5DE}" type="slidenum">
              <a:rPr lang="en-US" altLang="en-US"/>
              <a:pPr>
                <a:defRPr/>
              </a:pPr>
              <a:t>‹#›</a:t>
            </a:fld>
            <a:endParaRPr lang="en-US" altLang="en-US"/>
          </a:p>
        </p:txBody>
      </p:sp>
    </p:spTree>
    <p:extLst>
      <p:ext uri="{BB962C8B-B14F-4D97-AF65-F5344CB8AC3E}">
        <p14:creationId xmlns:p14="http://schemas.microsoft.com/office/powerpoint/2010/main" val="1132194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4A5372-37EB-4F47-A1C1-09347BA79538}" type="datetimeFigureOut">
              <a:rPr lang="en-US">
                <a:solidFill>
                  <a:srgbClr val="000000">
                    <a:tint val="75000"/>
                  </a:srgbClr>
                </a:solidFill>
              </a:rPr>
              <a:pPr>
                <a:defRPr/>
              </a:pPr>
              <a:t>6/1/2016</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5BE68B85-5EC4-43E0-8EE5-5FBAE60E8B37}" type="slidenum">
              <a:rPr lang="en-US" altLang="en-US"/>
              <a:pPr>
                <a:defRPr/>
              </a:pPr>
              <a:t>‹#›</a:t>
            </a:fld>
            <a:endParaRPr lang="en-US" altLang="en-US"/>
          </a:p>
        </p:txBody>
      </p:sp>
    </p:spTree>
    <p:extLst>
      <p:ext uri="{BB962C8B-B14F-4D97-AF65-F5344CB8AC3E}">
        <p14:creationId xmlns:p14="http://schemas.microsoft.com/office/powerpoint/2010/main" val="1747376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9BE397-DCCA-4B5E-80E2-3012C44C23D6}" type="datetimeFigureOut">
              <a:rPr lang="en-US">
                <a:solidFill>
                  <a:srgbClr val="000000">
                    <a:tint val="75000"/>
                  </a:srgbClr>
                </a:solidFill>
              </a:rPr>
              <a:pPr>
                <a:defRPr/>
              </a:pPr>
              <a:t>6/1/2016</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02C1C818-EC19-40C3-80B1-F03112D2231C}" type="slidenum">
              <a:rPr lang="en-US" altLang="en-US"/>
              <a:pPr>
                <a:defRPr/>
              </a:pPr>
              <a:t>‹#›</a:t>
            </a:fld>
            <a:endParaRPr lang="en-US" altLang="en-US"/>
          </a:p>
        </p:txBody>
      </p:sp>
    </p:spTree>
    <p:extLst>
      <p:ext uri="{BB962C8B-B14F-4D97-AF65-F5344CB8AC3E}">
        <p14:creationId xmlns:p14="http://schemas.microsoft.com/office/powerpoint/2010/main" val="3313134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ED118E-55C6-45C4-9ADC-BFD1743E6D14}" type="datetimeFigureOut">
              <a:rPr lang="en-US">
                <a:solidFill>
                  <a:srgbClr val="000000">
                    <a:tint val="75000"/>
                  </a:srgbClr>
                </a:solidFill>
              </a:rPr>
              <a:pPr>
                <a:defRPr/>
              </a:pPr>
              <a:t>6/1/2016</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082C3B73-512A-4538-9A81-ADBB624FD803}" type="slidenum">
              <a:rPr lang="en-US" altLang="en-US"/>
              <a:pPr>
                <a:defRPr/>
              </a:pPr>
              <a:t>‹#›</a:t>
            </a:fld>
            <a:endParaRPr lang="en-US" altLang="en-US"/>
          </a:p>
        </p:txBody>
      </p:sp>
    </p:spTree>
    <p:extLst>
      <p:ext uri="{BB962C8B-B14F-4D97-AF65-F5344CB8AC3E}">
        <p14:creationId xmlns:p14="http://schemas.microsoft.com/office/powerpoint/2010/main" val="480899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3AA93B-A282-4D76-A3E0-40532A55CA09}" type="datetimeFigureOut">
              <a:rPr lang="en-US">
                <a:solidFill>
                  <a:srgbClr val="000000">
                    <a:tint val="75000"/>
                  </a:srgbClr>
                </a:solidFill>
              </a:rPr>
              <a:pPr>
                <a:defRPr/>
              </a:pPr>
              <a:t>6/1/2016</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D52486AE-E667-4F02-BEC7-8410CD3571D9}" type="slidenum">
              <a:rPr lang="en-US" altLang="en-US"/>
              <a:pPr>
                <a:defRPr/>
              </a:pPr>
              <a:t>‹#›</a:t>
            </a:fld>
            <a:endParaRPr lang="en-US" altLang="en-US"/>
          </a:p>
        </p:txBody>
      </p:sp>
    </p:spTree>
    <p:extLst>
      <p:ext uri="{BB962C8B-B14F-4D97-AF65-F5344CB8AC3E}">
        <p14:creationId xmlns:p14="http://schemas.microsoft.com/office/powerpoint/2010/main" val="241707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0DD4A2-5B5F-4269-8B0E-5E9D81DDFD3C}"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8EBE9AF-8E1F-4C4D-A41C-5EEE6478B1E3}" type="slidenum">
              <a:rPr lang="en-US" altLang="en-US"/>
              <a:pPr>
                <a:defRPr/>
              </a:pPr>
              <a:t>‹#›</a:t>
            </a:fld>
            <a:endParaRPr lang="en-US" altLang="en-US"/>
          </a:p>
        </p:txBody>
      </p:sp>
    </p:spTree>
    <p:extLst>
      <p:ext uri="{BB962C8B-B14F-4D97-AF65-F5344CB8AC3E}">
        <p14:creationId xmlns:p14="http://schemas.microsoft.com/office/powerpoint/2010/main" val="3511396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E4EC2A-0B7C-4844-86B4-5BEF0543C58B}"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D20357C-2A1C-4894-86F3-E7955456A900}" type="slidenum">
              <a:rPr lang="en-US" altLang="en-US"/>
              <a:pPr>
                <a:defRPr/>
              </a:pPr>
              <a:t>‹#›</a:t>
            </a:fld>
            <a:endParaRPr lang="en-US" altLang="en-US"/>
          </a:p>
        </p:txBody>
      </p:sp>
    </p:spTree>
    <p:extLst>
      <p:ext uri="{BB962C8B-B14F-4D97-AF65-F5344CB8AC3E}">
        <p14:creationId xmlns:p14="http://schemas.microsoft.com/office/powerpoint/2010/main" val="274391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36AAA1-E117-4D06-9A23-C844C2E5D016}" type="slidenum">
              <a:rPr lang="en-US" altLang="en-US"/>
              <a:pPr>
                <a:defRPr/>
              </a:pPr>
              <a:t>‹#›</a:t>
            </a:fld>
            <a:endParaRPr lang="en-US" altLang="en-US"/>
          </a:p>
        </p:txBody>
      </p:sp>
    </p:spTree>
    <p:extLst>
      <p:ext uri="{BB962C8B-B14F-4D97-AF65-F5344CB8AC3E}">
        <p14:creationId xmlns:p14="http://schemas.microsoft.com/office/powerpoint/2010/main" val="39615137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5FF2F5-4038-4096-954F-95F938C40218}" type="slidenum">
              <a:rPr lang="en-US" altLang="en-US"/>
              <a:pPr>
                <a:defRPr/>
              </a:pPr>
              <a:t>‹#›</a:t>
            </a:fld>
            <a:endParaRPr lang="en-US" altLang="en-US"/>
          </a:p>
        </p:txBody>
      </p:sp>
    </p:spTree>
    <p:extLst>
      <p:ext uri="{BB962C8B-B14F-4D97-AF65-F5344CB8AC3E}">
        <p14:creationId xmlns:p14="http://schemas.microsoft.com/office/powerpoint/2010/main" val="324364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444DE-25AC-4885-91BB-E0FF42FF4882}" type="slidenum">
              <a:rPr lang="en-US" altLang="en-US"/>
              <a:pPr>
                <a:defRPr/>
              </a:pPr>
              <a:t>‹#›</a:t>
            </a:fld>
            <a:endParaRPr lang="en-US" altLang="en-US"/>
          </a:p>
        </p:txBody>
      </p:sp>
    </p:spTree>
    <p:extLst>
      <p:ext uri="{BB962C8B-B14F-4D97-AF65-F5344CB8AC3E}">
        <p14:creationId xmlns:p14="http://schemas.microsoft.com/office/powerpoint/2010/main" val="923711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836643-2E2A-4BAF-A4F4-CA4C13D8FA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65191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4C769-7F47-4519-9C67-115B1E1FFC66}" type="slidenum">
              <a:rPr lang="en-US" altLang="en-US"/>
              <a:pPr>
                <a:defRPr/>
              </a:pPr>
              <a:t>‹#›</a:t>
            </a:fld>
            <a:endParaRPr lang="en-US" altLang="en-US"/>
          </a:p>
        </p:txBody>
      </p:sp>
    </p:spTree>
    <p:extLst>
      <p:ext uri="{BB962C8B-B14F-4D97-AF65-F5344CB8AC3E}">
        <p14:creationId xmlns:p14="http://schemas.microsoft.com/office/powerpoint/2010/main" val="180785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0E6099-1C63-4D3E-A829-7E016E9784F1}" type="slidenum">
              <a:rPr lang="en-US" altLang="en-US"/>
              <a:pPr>
                <a:defRPr/>
              </a:pPr>
              <a:t>‹#›</a:t>
            </a:fld>
            <a:endParaRPr lang="en-US" altLang="en-US"/>
          </a:p>
        </p:txBody>
      </p:sp>
    </p:spTree>
    <p:extLst>
      <p:ext uri="{BB962C8B-B14F-4D97-AF65-F5344CB8AC3E}">
        <p14:creationId xmlns:p14="http://schemas.microsoft.com/office/powerpoint/2010/main" val="25878673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6713B7-C35A-425D-BD16-77A7E9CB621B}" type="slidenum">
              <a:rPr lang="en-US" altLang="en-US"/>
              <a:pPr>
                <a:defRPr/>
              </a:pPr>
              <a:t>‹#›</a:t>
            </a:fld>
            <a:endParaRPr lang="en-US" altLang="en-US"/>
          </a:p>
        </p:txBody>
      </p:sp>
    </p:spTree>
    <p:extLst>
      <p:ext uri="{BB962C8B-B14F-4D97-AF65-F5344CB8AC3E}">
        <p14:creationId xmlns:p14="http://schemas.microsoft.com/office/powerpoint/2010/main" val="33318651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654E5EB-6C54-43A7-A002-B9D1D47C90F6}" type="slidenum">
              <a:rPr lang="en-US" altLang="en-US"/>
              <a:pPr>
                <a:defRPr/>
              </a:pPr>
              <a:t>‹#›</a:t>
            </a:fld>
            <a:endParaRPr lang="en-US" altLang="en-US"/>
          </a:p>
        </p:txBody>
      </p:sp>
    </p:spTree>
    <p:extLst>
      <p:ext uri="{BB962C8B-B14F-4D97-AF65-F5344CB8AC3E}">
        <p14:creationId xmlns:p14="http://schemas.microsoft.com/office/powerpoint/2010/main" val="2239106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5C86B-CDB3-40BC-A484-AAED187778D5}" type="slidenum">
              <a:rPr lang="en-US" altLang="en-US"/>
              <a:pPr>
                <a:defRPr/>
              </a:pPr>
              <a:t>‹#›</a:t>
            </a:fld>
            <a:endParaRPr lang="en-US" altLang="en-US"/>
          </a:p>
        </p:txBody>
      </p:sp>
    </p:spTree>
    <p:extLst>
      <p:ext uri="{BB962C8B-B14F-4D97-AF65-F5344CB8AC3E}">
        <p14:creationId xmlns:p14="http://schemas.microsoft.com/office/powerpoint/2010/main" val="28390741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A8B70E-160D-4079-9913-98968C6AA052}" type="slidenum">
              <a:rPr lang="en-US" altLang="en-US"/>
              <a:pPr>
                <a:defRPr/>
              </a:pPr>
              <a:t>‹#›</a:t>
            </a:fld>
            <a:endParaRPr lang="en-US" altLang="en-US"/>
          </a:p>
        </p:txBody>
      </p:sp>
    </p:spTree>
    <p:extLst>
      <p:ext uri="{BB962C8B-B14F-4D97-AF65-F5344CB8AC3E}">
        <p14:creationId xmlns:p14="http://schemas.microsoft.com/office/powerpoint/2010/main" val="42342949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A6D9F2-1A13-4185-BE53-EEEF038B96E6}" type="slidenum">
              <a:rPr lang="en-US" altLang="en-US"/>
              <a:pPr>
                <a:defRPr/>
              </a:pPr>
              <a:t>‹#›</a:t>
            </a:fld>
            <a:endParaRPr lang="en-US" altLang="en-US"/>
          </a:p>
        </p:txBody>
      </p:sp>
    </p:spTree>
    <p:extLst>
      <p:ext uri="{BB962C8B-B14F-4D97-AF65-F5344CB8AC3E}">
        <p14:creationId xmlns:p14="http://schemas.microsoft.com/office/powerpoint/2010/main" val="6187761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362C91-36FA-4667-8B5A-A6FC060AD7BD}" type="slidenum">
              <a:rPr lang="en-US" altLang="en-US"/>
              <a:pPr>
                <a:defRPr/>
              </a:pPr>
              <a:t>‹#›</a:t>
            </a:fld>
            <a:endParaRPr lang="en-US" altLang="en-US"/>
          </a:p>
        </p:txBody>
      </p:sp>
    </p:spTree>
    <p:extLst>
      <p:ext uri="{BB962C8B-B14F-4D97-AF65-F5344CB8AC3E}">
        <p14:creationId xmlns:p14="http://schemas.microsoft.com/office/powerpoint/2010/main" val="1822500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F49CDE-6AB6-4806-98AF-4E3E15C7FB2F}" type="slidenum">
              <a:rPr lang="en-US" altLang="en-US"/>
              <a:pPr>
                <a:defRPr/>
              </a:pPr>
              <a:t>‹#›</a:t>
            </a:fld>
            <a:endParaRPr lang="en-US" altLang="en-US"/>
          </a:p>
        </p:txBody>
      </p:sp>
    </p:spTree>
    <p:extLst>
      <p:ext uri="{BB962C8B-B14F-4D97-AF65-F5344CB8AC3E}">
        <p14:creationId xmlns:p14="http://schemas.microsoft.com/office/powerpoint/2010/main" val="1698442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FC10EC-1442-4216-A46B-C4583D85B74B}" type="slidenum">
              <a:rPr lang="en-US" altLang="en-US"/>
              <a:pPr>
                <a:defRPr/>
              </a:pPr>
              <a:t>‹#›</a:t>
            </a:fld>
            <a:endParaRPr lang="en-US" altLang="en-US"/>
          </a:p>
        </p:txBody>
      </p:sp>
    </p:spTree>
    <p:extLst>
      <p:ext uri="{BB962C8B-B14F-4D97-AF65-F5344CB8AC3E}">
        <p14:creationId xmlns:p14="http://schemas.microsoft.com/office/powerpoint/2010/main" val="338188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24F006-3085-40B9-95CE-F0893AA4675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666541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7E4756-FB91-4DD0-8A6F-8682BA30FB30}" type="slidenum">
              <a:rPr lang="en-US" altLang="en-US"/>
              <a:pPr>
                <a:defRPr/>
              </a:pPr>
              <a:t>‹#›</a:t>
            </a:fld>
            <a:endParaRPr lang="en-US" altLang="en-US"/>
          </a:p>
        </p:txBody>
      </p:sp>
    </p:spTree>
    <p:extLst>
      <p:ext uri="{BB962C8B-B14F-4D97-AF65-F5344CB8AC3E}">
        <p14:creationId xmlns:p14="http://schemas.microsoft.com/office/powerpoint/2010/main" val="20370327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E53138-EF93-4931-9009-EADF50019A9F}" type="slidenum">
              <a:rPr lang="en-US" altLang="en-US"/>
              <a:pPr>
                <a:defRPr/>
              </a:pPr>
              <a:t>‹#›</a:t>
            </a:fld>
            <a:endParaRPr lang="en-US" altLang="en-US"/>
          </a:p>
        </p:txBody>
      </p:sp>
    </p:spTree>
    <p:extLst>
      <p:ext uri="{BB962C8B-B14F-4D97-AF65-F5344CB8AC3E}">
        <p14:creationId xmlns:p14="http://schemas.microsoft.com/office/powerpoint/2010/main" val="14829281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AA1C4C3-4761-4709-8882-8BEA8800F989}" type="slidenum">
              <a:rPr lang="en-US" altLang="en-US"/>
              <a:pPr>
                <a:defRPr/>
              </a:pPr>
              <a:t>‹#›</a:t>
            </a:fld>
            <a:endParaRPr lang="en-US" altLang="en-US"/>
          </a:p>
        </p:txBody>
      </p:sp>
    </p:spTree>
    <p:extLst>
      <p:ext uri="{BB962C8B-B14F-4D97-AF65-F5344CB8AC3E}">
        <p14:creationId xmlns:p14="http://schemas.microsoft.com/office/powerpoint/2010/main" val="11097453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9D5A4F-CCD8-47CC-BA33-98A3A1839244}" type="slidenum">
              <a:rPr lang="en-US" altLang="en-US"/>
              <a:pPr>
                <a:defRPr/>
              </a:pPr>
              <a:t>‹#›</a:t>
            </a:fld>
            <a:endParaRPr lang="en-US" altLang="en-US"/>
          </a:p>
        </p:txBody>
      </p:sp>
    </p:spTree>
    <p:extLst>
      <p:ext uri="{BB962C8B-B14F-4D97-AF65-F5344CB8AC3E}">
        <p14:creationId xmlns:p14="http://schemas.microsoft.com/office/powerpoint/2010/main" val="3765350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F39CE8-0C17-4463-B01A-C40D7D87E2F8}" type="slidenum">
              <a:rPr lang="en-US" altLang="en-US"/>
              <a:pPr>
                <a:defRPr/>
              </a:pPr>
              <a:t>‹#›</a:t>
            </a:fld>
            <a:endParaRPr lang="en-US" altLang="en-US"/>
          </a:p>
        </p:txBody>
      </p:sp>
    </p:spTree>
    <p:extLst>
      <p:ext uri="{BB962C8B-B14F-4D97-AF65-F5344CB8AC3E}">
        <p14:creationId xmlns:p14="http://schemas.microsoft.com/office/powerpoint/2010/main" val="32079291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750395-C769-4938-A948-A1FFB2AB07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418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7DE034-4D94-4A34-9060-685CEAE852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44458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E8267A-234D-4561-82B1-B8B9D9B8F0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16114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67F03D7-5315-400A-B2D8-24D4996404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91788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0146765-AE36-4375-8D27-C587AE042D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3130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74A0B1-BC24-487E-A3D3-95107FE1C0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3602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76144DD-08F2-47FA-B34E-CE5FE0EE4B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03045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47F07E-AEE6-4851-92B8-375CB34064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84155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AA6235-AAD1-4B1B-A210-D1AD1D1382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03832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11AD59-4AB4-421E-A96A-A356F5C04F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12664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D46420-2024-4F7B-A6F6-A92F5C2200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22653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ACE0FC-C480-4B57-ADE2-40A8A50614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27910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530F82-DA7F-4F47-B3F0-8C1BA4B5EE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85870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F0A5B0-7D80-42DD-9E67-9822CF3541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24420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4114DD-83BD-45EF-9983-03C45AEBC4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11554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BDD63C-289B-4F99-A1B2-ECAE5963F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36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629372-E373-4275-B574-6432FEBE94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16814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B6BA50-6A65-4767-A836-A7E7B68E5B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41549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E645C2-45CE-494C-971A-685526C652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50748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F37983-1CE6-4D83-AE69-6FA9AB33E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3337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B9EB22-FC4B-4B40-9A53-A3591054E2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1229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6D0FAA-3940-402E-9B4A-0D8F74CFA5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13238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D8EE8A-4178-4746-9EF7-ABF616350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008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1F26FE-A169-4667-B94C-A00D1EFA15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70183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62EC69-51B9-43EA-B3C9-5381CC86A7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32180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C8A033-B810-4A23-BEC9-337598C7F5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5572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6DD3D9-853E-485E-AB11-8EDEF574B1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11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75A3CF-CFE4-4BE8-8A62-B925CC5A528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5715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0331C6E-F65F-49D1-8FF1-87D4903504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3159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C7E7B2D-C1C2-46EE-93E3-D01358ED67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09670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389E6A-AA24-40ED-AB73-E4F8CA0950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71794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5AE34B-74E0-4E6E-9C01-00A82C0C69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994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4.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theme" Target="../theme/theme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AB65413F-13F9-4264-A29B-0F5DFD7B0BF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14339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57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fld id="{F818D7AB-72DE-4721-A093-ED09BD289E15}" type="datetimeFigureOut">
              <a:rPr lang="en-US">
                <a:solidFill>
                  <a:srgbClr val="000000"/>
                </a:solidFill>
              </a:rPr>
              <a:pPr fontAlgn="base">
                <a:spcBef>
                  <a:spcPct val="0"/>
                </a:spcBef>
                <a:spcAft>
                  <a:spcPct val="0"/>
                </a:spcAft>
                <a:defRPr/>
              </a:pPr>
              <a:t>6/1/2016</a:t>
            </a:fld>
            <a:endParaRPr lang="en-US">
              <a:solidFill>
                <a:srgbClr val="000000"/>
              </a:solidFill>
            </a:endParaRPr>
          </a:p>
        </p:txBody>
      </p:sp>
      <p:sp>
        <p:nvSpPr>
          <p:cNvPr id="2857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2857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A359CA80-509C-4197-BC76-C1EAE8A163B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6012195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3BB87B8-8380-4C3B-8122-93E7E0CC6D5F}" type="datetimeFigureOut">
              <a:rPr lang="en-US">
                <a:solidFill>
                  <a:srgbClr val="000000">
                    <a:tint val="75000"/>
                  </a:srgbClr>
                </a:solidFill>
              </a:rPr>
              <a:pPr>
                <a:defRPr/>
              </a:pPr>
              <a:t>6/1/2016</a:t>
            </a:fld>
            <a:endParaRPr lang="en-US">
              <a:solidFill>
                <a:srgbClr val="000000">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Times New Roman" panose="02020603050405020304" pitchFamily="18" charset="0"/>
              </a:defRPr>
            </a:lvl1pPr>
          </a:lstStyle>
          <a:p>
            <a:pPr fontAlgn="base">
              <a:spcBef>
                <a:spcPct val="0"/>
              </a:spcBef>
              <a:spcAft>
                <a:spcPct val="0"/>
              </a:spcAft>
              <a:defRPr/>
            </a:pPr>
            <a:fld id="{8DA354A8-5B3D-4B15-87D3-1C33AD540ED0}"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046342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85041166-66FC-4390-AEE2-EDE20C79C240}"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0630631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18DF40-5DE9-41F1-8D2A-8BD3EC72A68F}"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4503471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64D0CCCC-2613-4D92-9A8B-DF51FADBC4E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7927509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imnortonphd.com/"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5.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9.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7.xml"/><Relationship Id="rId1" Type="http://schemas.openxmlformats.org/officeDocument/2006/relationships/themeOverride" Target="../theme/themeOverride3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7.xml"/><Relationship Id="rId1" Type="http://schemas.openxmlformats.org/officeDocument/2006/relationships/themeOverride" Target="../theme/themeOverride3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7.xml"/><Relationship Id="rId1" Type="http://schemas.openxmlformats.org/officeDocument/2006/relationships/themeOverride" Target="../theme/themeOverride3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7.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981200" y="274638"/>
            <a:ext cx="8229600" cy="944562"/>
          </a:xfrm>
        </p:spPr>
        <p:txBody>
          <a:bodyPr/>
          <a:lstStyle/>
          <a:p>
            <a:r>
              <a:rPr lang="en-US" altLang="en-US" sz="4000" dirty="0" smtClean="0"/>
              <a:t>Fallacies in Numerical Reasoning</a:t>
            </a:r>
            <a:br>
              <a:rPr lang="en-US" altLang="en-US" sz="4000" dirty="0" smtClean="0"/>
            </a:br>
            <a:r>
              <a:rPr lang="en-US" altLang="en-US" sz="2400" dirty="0" smtClean="0"/>
              <a:t>by H. James </a:t>
            </a:r>
            <a:r>
              <a:rPr lang="en-US" altLang="en-US" sz="2400" dirty="0" smtClean="0"/>
              <a:t>Norton</a:t>
            </a:r>
            <a:r>
              <a:rPr lang="en-US" altLang="en-US" sz="2400" smtClean="0"/>
              <a:t>, </a:t>
            </a:r>
            <a:r>
              <a:rPr lang="en-US" altLang="en-US" sz="2400" smtClean="0">
                <a:hlinkClick r:id="rId3"/>
              </a:rPr>
              <a:t>www.jimnortonphd.com</a:t>
            </a:r>
            <a:r>
              <a:rPr lang="en-US" altLang="en-US" sz="2400" smtClean="0"/>
              <a:t> </a:t>
            </a:r>
            <a:endParaRPr lang="en-US" altLang="en-US" sz="4000" dirty="0"/>
          </a:p>
        </p:txBody>
      </p:sp>
      <p:sp>
        <p:nvSpPr>
          <p:cNvPr id="118787" name="Rectangle 3"/>
          <p:cNvSpPr>
            <a:spLocks noGrp="1" noChangeArrowheads="1"/>
          </p:cNvSpPr>
          <p:nvPr>
            <p:ph type="body" idx="1"/>
          </p:nvPr>
        </p:nvSpPr>
        <p:spPr>
          <a:xfrm>
            <a:off x="1981200" y="1371601"/>
            <a:ext cx="8229600" cy="4754563"/>
          </a:xfrm>
        </p:spPr>
        <p:txBody>
          <a:bodyPr/>
          <a:lstStyle/>
          <a:p>
            <a:pPr>
              <a:lnSpc>
                <a:spcPct val="90000"/>
              </a:lnSpc>
            </a:pPr>
            <a:r>
              <a:rPr lang="en-US" altLang="en-US" sz="2400" b="1" dirty="0" smtClean="0"/>
              <a:t> </a:t>
            </a:r>
            <a:r>
              <a:rPr lang="en-US" altLang="en-US" sz="2400" b="1" dirty="0"/>
              <a:t>“s” statistics = technical aspects of statistics such as assumptions or differences between t-test &amp; Wilcoxon rank sum test.</a:t>
            </a:r>
          </a:p>
          <a:p>
            <a:pPr>
              <a:lnSpc>
                <a:spcPct val="90000"/>
              </a:lnSpc>
            </a:pPr>
            <a:endParaRPr lang="en-US" altLang="en-US" sz="2400" b="1" dirty="0"/>
          </a:p>
          <a:p>
            <a:pPr>
              <a:lnSpc>
                <a:spcPct val="90000"/>
              </a:lnSpc>
            </a:pPr>
            <a:r>
              <a:rPr lang="en-US" altLang="en-US" sz="2400" b="1" dirty="0"/>
              <a:t>“S” Statistics = study design and interpretation of data.</a:t>
            </a:r>
          </a:p>
          <a:p>
            <a:pPr>
              <a:lnSpc>
                <a:spcPct val="90000"/>
              </a:lnSpc>
            </a:pPr>
            <a:endParaRPr lang="en-US" altLang="en-US" sz="2400" b="1" dirty="0"/>
          </a:p>
          <a:p>
            <a:pPr>
              <a:lnSpc>
                <a:spcPct val="90000"/>
              </a:lnSpc>
            </a:pPr>
            <a:r>
              <a:rPr lang="en-US" altLang="en-US" sz="2400" b="1" dirty="0" smtClean="0"/>
              <a:t>Dr. John </a:t>
            </a:r>
            <a:r>
              <a:rPr lang="en-US" altLang="en-US" sz="2400" b="1" dirty="0" err="1" smtClean="0"/>
              <a:t>Bailar</a:t>
            </a:r>
            <a:r>
              <a:rPr lang="en-US" altLang="en-US" sz="2400" b="1" dirty="0" smtClean="0"/>
              <a:t> III has </a:t>
            </a:r>
            <a:r>
              <a:rPr lang="en-US" altLang="en-US" sz="2400" b="1" dirty="0"/>
              <a:t>said that the majority of the articles rejected at NEJM were due to “S” Statistics.</a:t>
            </a:r>
          </a:p>
          <a:p>
            <a:pPr>
              <a:lnSpc>
                <a:spcPct val="90000"/>
              </a:lnSpc>
            </a:pPr>
            <a:endParaRPr lang="en-US" altLang="en-US" sz="2400" b="1" dirty="0"/>
          </a:p>
          <a:p>
            <a:pPr>
              <a:lnSpc>
                <a:spcPct val="90000"/>
              </a:lnSpc>
            </a:pPr>
            <a:r>
              <a:rPr lang="en-US" altLang="en-US" sz="2400" b="1" dirty="0"/>
              <a:t>Victor Cohn – “The rules of statistics are the rules of good thinking codified.”</a:t>
            </a:r>
          </a:p>
          <a:p>
            <a:pPr>
              <a:lnSpc>
                <a:spcPct val="90000"/>
              </a:lnSpc>
            </a:pPr>
            <a:endParaRPr lang="en-US" altLang="en-US" sz="2400" b="1" dirty="0"/>
          </a:p>
          <a:p>
            <a:pPr>
              <a:lnSpc>
                <a:spcPct val="90000"/>
              </a:lnSpc>
            </a:pPr>
            <a:r>
              <a:rPr lang="en-US" altLang="en-US" sz="2800" b="1" dirty="0"/>
              <a:t>Most texts focus on “s” statistics.</a:t>
            </a:r>
          </a:p>
          <a:p>
            <a:pPr>
              <a:lnSpc>
                <a:spcPct val="90000"/>
              </a:lnSpc>
              <a:buFontTx/>
              <a:buNone/>
            </a:pPr>
            <a:endParaRPr lang="en-US" altLang="en-US" sz="2800" b="1" dirty="0"/>
          </a:p>
          <a:p>
            <a:pPr>
              <a:lnSpc>
                <a:spcPct val="90000"/>
              </a:lnSpc>
              <a:buFontTx/>
              <a:buNone/>
            </a:pPr>
            <a:endParaRPr lang="en-US" altLang="en-US" sz="2800" b="1" dirty="0"/>
          </a:p>
        </p:txBody>
      </p:sp>
    </p:spTree>
    <p:extLst>
      <p:ext uri="{BB962C8B-B14F-4D97-AF65-F5344CB8AC3E}">
        <p14:creationId xmlns:p14="http://schemas.microsoft.com/office/powerpoint/2010/main" val="8105004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E80440"/>
            </a:gs>
            <a:gs pos="50000">
              <a:schemeClr val="bg1"/>
            </a:gs>
            <a:gs pos="100000">
              <a:srgbClr val="E80440"/>
            </a:gs>
          </a:gsLst>
          <a:lin ang="5400000" scaled="1"/>
        </a:gra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smtClean="0"/>
              <a:t>Answer</a:t>
            </a:r>
          </a:p>
        </p:txBody>
      </p:sp>
      <p:sp>
        <p:nvSpPr>
          <p:cNvPr id="128003" name="Rectangle 3"/>
          <p:cNvSpPr>
            <a:spLocks noGrp="1" noChangeArrowheads="1"/>
          </p:cNvSpPr>
          <p:nvPr>
            <p:ph type="body" idx="1"/>
          </p:nvPr>
        </p:nvSpPr>
        <p:spPr/>
        <p:txBody>
          <a:bodyPr/>
          <a:lstStyle/>
          <a:p>
            <a:r>
              <a:rPr lang="en-US" altLang="en-US" smtClean="0"/>
              <a:t>A) Because more Honda Accords were sold during this period than any other model of car in the U.S.</a:t>
            </a:r>
          </a:p>
          <a:p>
            <a:endParaRPr lang="en-US" altLang="en-US" smtClean="0"/>
          </a:p>
          <a:p>
            <a:r>
              <a:rPr lang="en-US" altLang="en-US" smtClean="0"/>
              <a:t>B) They thought the number of cars stolen in each category should be divided by how many were on the road at this time and get a stolen car rate for each model.</a:t>
            </a:r>
          </a:p>
        </p:txBody>
      </p:sp>
    </p:spTree>
    <p:extLst>
      <p:ext uri="{BB962C8B-B14F-4D97-AF65-F5344CB8AC3E}">
        <p14:creationId xmlns:p14="http://schemas.microsoft.com/office/powerpoint/2010/main" val="125571104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80440"/>
            </a:gs>
            <a:gs pos="50000">
              <a:schemeClr val="bg1"/>
            </a:gs>
            <a:gs pos="100000">
              <a:srgbClr val="E80440"/>
            </a:gs>
          </a:gsLst>
          <a:lin ang="5400000" scaled="1"/>
        </a:gra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1981200" y="533400"/>
            <a:ext cx="8229600" cy="5715000"/>
          </a:xfrm>
        </p:spPr>
        <p:txBody>
          <a:bodyPr/>
          <a:lstStyle/>
          <a:p>
            <a:pPr>
              <a:defRPr/>
            </a:pPr>
            <a:r>
              <a:rPr lang="en-US" b="1" smtClean="0">
                <a:effectLst>
                  <a:outerShdw blurRad="38100" dist="38100" dir="2700000" algn="tl">
                    <a:srgbClr val="FFFFFF"/>
                  </a:outerShdw>
                </a:effectLst>
                <a:latin typeface="Book Antiqua" pitchFamily="18" charset="0"/>
              </a:rPr>
              <a:t>This fallacy is known as a lack of denominators</a:t>
            </a:r>
          </a:p>
        </p:txBody>
      </p:sp>
    </p:spTree>
    <p:extLst>
      <p:ext uri="{BB962C8B-B14F-4D97-AF65-F5344CB8AC3E}">
        <p14:creationId xmlns:p14="http://schemas.microsoft.com/office/powerpoint/2010/main" val="61982589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200400" y="-73025"/>
            <a:ext cx="586105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b="1">
                <a:solidFill>
                  <a:srgbClr val="000000"/>
                </a:solidFill>
              </a:rPr>
              <a:t>Example (from Colton)</a:t>
            </a:r>
            <a:endParaRPr lang="en-US" altLang="en-US" sz="2800">
              <a:solidFill>
                <a:srgbClr val="000000"/>
              </a:solidFill>
            </a:endParaRPr>
          </a:p>
          <a:p>
            <a:pPr algn="ctr" fontAlgn="base">
              <a:spcBef>
                <a:spcPct val="0"/>
              </a:spcBef>
              <a:spcAft>
                <a:spcPct val="0"/>
              </a:spcAft>
              <a:buFontTx/>
              <a:buNone/>
            </a:pPr>
            <a:r>
              <a:rPr lang="en-US" altLang="en-US" sz="2800" b="1">
                <a:solidFill>
                  <a:srgbClr val="000000"/>
                </a:solidFill>
              </a:rPr>
              <a:t> Sex and race distribution </a:t>
            </a:r>
          </a:p>
          <a:p>
            <a:pPr algn="ctr" fontAlgn="base">
              <a:spcBef>
                <a:spcPct val="0"/>
              </a:spcBef>
              <a:spcAft>
                <a:spcPct val="0"/>
              </a:spcAft>
              <a:buFontTx/>
              <a:buNone/>
            </a:pPr>
            <a:r>
              <a:rPr lang="en-US" altLang="en-US" sz="2800" b="1">
                <a:solidFill>
                  <a:srgbClr val="000000"/>
                </a:solidFill>
              </a:rPr>
              <a:t>of 158 cases of  </a:t>
            </a:r>
          </a:p>
          <a:p>
            <a:pPr algn="ctr" fontAlgn="base">
              <a:spcBef>
                <a:spcPct val="0"/>
              </a:spcBef>
              <a:spcAft>
                <a:spcPct val="0"/>
              </a:spcAft>
              <a:buFontTx/>
              <a:buNone/>
            </a:pPr>
            <a:r>
              <a:rPr lang="en-US" altLang="en-US" sz="2800" b="1">
                <a:solidFill>
                  <a:srgbClr val="000000"/>
                </a:solidFill>
              </a:rPr>
              <a:t>abdominal aortic aneurysms</a:t>
            </a:r>
          </a:p>
          <a:p>
            <a:pPr algn="ctr" fontAlgn="base">
              <a:spcBef>
                <a:spcPct val="0"/>
              </a:spcBef>
              <a:spcAft>
                <a:spcPct val="0"/>
              </a:spcAft>
              <a:buFontTx/>
              <a:buNone/>
            </a:pPr>
            <a:r>
              <a:rPr lang="en-US" altLang="en-US" sz="2800" b="1">
                <a:solidFill>
                  <a:srgbClr val="000000"/>
                </a:solidFill>
              </a:rPr>
              <a:t> at metropolitan hospitals</a:t>
            </a:r>
          </a:p>
          <a:p>
            <a:pPr algn="ctr" fontAlgn="base">
              <a:spcBef>
                <a:spcPct val="0"/>
              </a:spcBef>
              <a:spcAft>
                <a:spcPct val="0"/>
              </a:spcAft>
              <a:buFontTx/>
              <a:buNone/>
            </a:pPr>
            <a:r>
              <a:rPr lang="en-US" altLang="en-US" sz="2800" b="1">
                <a:solidFill>
                  <a:srgbClr val="000000"/>
                </a:solidFill>
              </a:rPr>
              <a:t> in a Southern city</a:t>
            </a:r>
          </a:p>
          <a:p>
            <a:pPr algn="ctr" fontAlgn="base">
              <a:spcBef>
                <a:spcPct val="0"/>
              </a:spcBef>
              <a:spcAft>
                <a:spcPct val="0"/>
              </a:spcAft>
              <a:buFontTx/>
              <a:buNone/>
            </a:pPr>
            <a:endParaRPr lang="en-US" altLang="en-US" sz="2800" b="1">
              <a:solidFill>
                <a:srgbClr val="000000"/>
              </a:solidFill>
            </a:endParaRPr>
          </a:p>
          <a:p>
            <a:pPr algn="ctr" fontAlgn="base">
              <a:spcBef>
                <a:spcPct val="0"/>
              </a:spcBef>
              <a:spcAft>
                <a:spcPct val="0"/>
              </a:spcAft>
              <a:buFontTx/>
              <a:buNone/>
            </a:pPr>
            <a:endParaRPr lang="en-US" altLang="en-US" sz="2800">
              <a:solidFill>
                <a:srgbClr val="000000"/>
              </a:solidFill>
            </a:endParaRPr>
          </a:p>
          <a:p>
            <a:pPr algn="ctr" fontAlgn="base">
              <a:spcBef>
                <a:spcPct val="0"/>
              </a:spcBef>
              <a:spcAft>
                <a:spcPct val="0"/>
              </a:spcAft>
              <a:buFontTx/>
              <a:buNone/>
            </a:pPr>
            <a:r>
              <a:rPr lang="en-US" altLang="en-US" sz="2800" b="1">
                <a:solidFill>
                  <a:srgbClr val="000000"/>
                </a:solidFill>
              </a:rPr>
              <a:t>                                  </a:t>
            </a:r>
            <a:endParaRPr lang="en-US" altLang="en-US" sz="2800">
              <a:solidFill>
                <a:srgbClr val="000000"/>
              </a:solidFill>
            </a:endParaRPr>
          </a:p>
        </p:txBody>
      </p:sp>
      <p:graphicFrame>
        <p:nvGraphicFramePr>
          <p:cNvPr id="229379" name="Group 3"/>
          <p:cNvGraphicFramePr>
            <a:graphicFrameLocks noGrp="1"/>
          </p:cNvGraphicFramePr>
          <p:nvPr/>
        </p:nvGraphicFramePr>
        <p:xfrm>
          <a:off x="3048000" y="2851150"/>
          <a:ext cx="6096000" cy="3348037"/>
        </p:xfrm>
        <a:graphic>
          <a:graphicData uri="http://schemas.openxmlformats.org/drawingml/2006/table">
            <a:tbl>
              <a:tblPr/>
              <a:tblGrid>
                <a:gridCol w="3124200"/>
                <a:gridCol w="2971800"/>
              </a:tblGrid>
              <a:tr h="5181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Sex &amp; Race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#AAA</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78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White Males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78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AA Males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2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White Females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78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AA Females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502824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2209800" y="762000"/>
            <a:ext cx="7772400" cy="2838450"/>
          </a:xfrm>
        </p:spPr>
        <p:txBody>
          <a:bodyPr/>
          <a:lstStyle/>
          <a:p>
            <a:r>
              <a:rPr lang="en-US" altLang="en-US" smtClean="0"/>
              <a:t>Authors’ Conclusion:</a:t>
            </a:r>
          </a:p>
        </p:txBody>
      </p:sp>
      <p:sp>
        <p:nvSpPr>
          <p:cNvPr id="131075" name="Rectangle 3"/>
          <p:cNvSpPr>
            <a:spLocks noGrp="1" noChangeArrowheads="1"/>
          </p:cNvSpPr>
          <p:nvPr>
            <p:ph type="subTitle" idx="1"/>
          </p:nvPr>
        </p:nvSpPr>
        <p:spPr>
          <a:xfrm>
            <a:off x="1230085" y="3320142"/>
            <a:ext cx="9318172" cy="2993571"/>
          </a:xfrm>
        </p:spPr>
        <p:txBody>
          <a:bodyPr/>
          <a:lstStyle/>
          <a:p>
            <a:r>
              <a:rPr lang="en-US" altLang="en-US" b="1" dirty="0" smtClean="0"/>
              <a:t>The incidence of AAA is almost 3 times more frequent in Whites  than African-Americans.</a:t>
            </a:r>
          </a:p>
          <a:p>
            <a:r>
              <a:rPr lang="en-US" altLang="en-US" b="1" dirty="0" smtClean="0"/>
              <a:t>Whites have greater risk of developing </a:t>
            </a:r>
            <a:r>
              <a:rPr lang="en-US" altLang="en-US" b="1" dirty="0" smtClean="0">
                <a:solidFill>
                  <a:srgbClr val="000000"/>
                </a:solidFill>
              </a:rPr>
              <a:t>AAA than African-Americans</a:t>
            </a:r>
            <a:r>
              <a:rPr lang="en-US" altLang="en-US" b="1" dirty="0">
                <a:solidFill>
                  <a:srgbClr val="000000"/>
                </a:solidFill>
              </a:rPr>
              <a:t>.</a:t>
            </a:r>
            <a:endParaRPr lang="en-US" altLang="en-US" b="1" dirty="0" smtClean="0"/>
          </a:p>
          <a:p>
            <a:r>
              <a:rPr lang="en-US" altLang="en-US" b="1" dirty="0" smtClean="0"/>
              <a:t>.</a:t>
            </a:r>
          </a:p>
        </p:txBody>
      </p:sp>
    </p:spTree>
    <p:extLst>
      <p:ext uri="{BB962C8B-B14F-4D97-AF65-F5344CB8AC3E}">
        <p14:creationId xmlns:p14="http://schemas.microsoft.com/office/powerpoint/2010/main" val="25075949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1426028" y="-1306286"/>
            <a:ext cx="8229600" cy="6738257"/>
          </a:xfrm>
        </p:spPr>
        <p:txBody>
          <a:bodyPr/>
          <a:lstStyle/>
          <a:p>
            <a:pPr>
              <a:defRPr/>
            </a:pPr>
            <a:r>
              <a:rPr lang="en-US" sz="2800" b="1" dirty="0" smtClean="0">
                <a:effectLst>
                  <a:outerShdw blurRad="38100" dist="38100" dir="2700000" algn="tl">
                    <a:srgbClr val="FFFFFF"/>
                  </a:outerShdw>
                </a:effectLst>
                <a:latin typeface="Book Antiqua" pitchFamily="18" charset="0"/>
              </a:rPr>
              <a:t/>
            </a:r>
            <a:br>
              <a:rPr lang="en-US" sz="2800" b="1" dirty="0" smtClean="0">
                <a:effectLst>
                  <a:outerShdw blurRad="38100" dist="38100" dir="2700000" algn="tl">
                    <a:srgbClr val="FFFFFF"/>
                  </a:outerShdw>
                </a:effectLst>
                <a:latin typeface="Book Antiqua" pitchFamily="18" charset="0"/>
              </a:rPr>
            </a:br>
            <a:r>
              <a:rPr lang="en-US" sz="2800" b="1" dirty="0">
                <a:effectLst>
                  <a:outerShdw blurRad="38100" dist="38100" dir="2700000" algn="tl">
                    <a:srgbClr val="FFFFFF"/>
                  </a:outerShdw>
                </a:effectLst>
                <a:latin typeface="Book Antiqua" pitchFamily="18" charset="0"/>
              </a:rPr>
              <a:t/>
            </a:r>
            <a:br>
              <a:rPr lang="en-US" sz="2800" b="1" dirty="0">
                <a:effectLst>
                  <a:outerShdw blurRad="38100" dist="38100" dir="2700000" algn="tl">
                    <a:srgbClr val="FFFFFF"/>
                  </a:outerShdw>
                </a:effectLst>
                <a:latin typeface="Book Antiqua" pitchFamily="18" charset="0"/>
              </a:rPr>
            </a:br>
            <a:r>
              <a:rPr lang="en-US" sz="2800" b="1" dirty="0" smtClean="0">
                <a:effectLst>
                  <a:outerShdw blurRad="38100" dist="38100" dir="2700000" algn="tl">
                    <a:srgbClr val="FFFFFF"/>
                  </a:outerShdw>
                </a:effectLst>
                <a:latin typeface="Book Antiqua" pitchFamily="18" charset="0"/>
              </a:rPr>
              <a:t/>
            </a:r>
            <a:br>
              <a:rPr lang="en-US" sz="2800" b="1" dirty="0" smtClean="0">
                <a:effectLst>
                  <a:outerShdw blurRad="38100" dist="38100" dir="2700000" algn="tl">
                    <a:srgbClr val="FFFFFF"/>
                  </a:outerShdw>
                </a:effectLst>
                <a:latin typeface="Book Antiqua" pitchFamily="18" charset="0"/>
              </a:rPr>
            </a:br>
            <a:r>
              <a:rPr lang="en-US" sz="2800" b="1" dirty="0">
                <a:effectLst>
                  <a:outerShdw blurRad="38100" dist="38100" dir="2700000" algn="tl">
                    <a:srgbClr val="FFFFFF"/>
                  </a:outerShdw>
                </a:effectLst>
                <a:latin typeface="Book Antiqua" pitchFamily="18" charset="0"/>
              </a:rPr>
              <a:t/>
            </a:r>
            <a:br>
              <a:rPr lang="en-US" sz="2800" b="1" dirty="0">
                <a:effectLst>
                  <a:outerShdw blurRad="38100" dist="38100" dir="2700000" algn="tl">
                    <a:srgbClr val="FFFFFF"/>
                  </a:outerShdw>
                </a:effectLst>
                <a:latin typeface="Book Antiqua" pitchFamily="18" charset="0"/>
              </a:rPr>
            </a:br>
            <a:r>
              <a:rPr lang="en-US" sz="2800" b="1" dirty="0" smtClean="0">
                <a:effectLst>
                  <a:outerShdw blurRad="38100" dist="38100" dir="2700000" algn="tl">
                    <a:srgbClr val="FFFFFF"/>
                  </a:outerShdw>
                </a:effectLst>
                <a:latin typeface="Book Antiqua" pitchFamily="18" charset="0"/>
              </a:rPr>
              <a:t>What if the population of the city has 3 times as many whites as African-Americans?</a:t>
            </a:r>
            <a:br>
              <a:rPr lang="en-US" sz="2800" b="1" dirty="0" smtClean="0">
                <a:effectLst>
                  <a:outerShdw blurRad="38100" dist="38100" dir="2700000" algn="tl">
                    <a:srgbClr val="FFFFFF"/>
                  </a:outerShdw>
                </a:effectLst>
                <a:latin typeface="Book Antiqua" pitchFamily="18" charset="0"/>
              </a:rPr>
            </a:br>
            <a:r>
              <a:rPr lang="en-US" sz="2800" b="1" dirty="0" smtClean="0">
                <a:effectLst>
                  <a:outerShdw blurRad="38100" dist="38100" dir="2700000" algn="tl">
                    <a:srgbClr val="FFFFFF"/>
                  </a:outerShdw>
                </a:effectLst>
                <a:latin typeface="Book Antiqua" pitchFamily="18" charset="0"/>
              </a:rPr>
              <a:t>Then this would not be a far comparison of the</a:t>
            </a:r>
            <a:br>
              <a:rPr lang="en-US" sz="2800" b="1" dirty="0" smtClean="0">
                <a:effectLst>
                  <a:outerShdw blurRad="38100" dist="38100" dir="2700000" algn="tl">
                    <a:srgbClr val="FFFFFF"/>
                  </a:outerShdw>
                </a:effectLst>
                <a:latin typeface="Book Antiqua" pitchFamily="18" charset="0"/>
              </a:rPr>
            </a:br>
            <a:r>
              <a:rPr lang="en-US" sz="2800" b="1" dirty="0" smtClean="0">
                <a:effectLst>
                  <a:outerShdw blurRad="38100" dist="38100" dir="2700000" algn="tl">
                    <a:srgbClr val="FFFFFF"/>
                  </a:outerShdw>
                </a:effectLst>
                <a:latin typeface="Book Antiqua" pitchFamily="18" charset="0"/>
              </a:rPr>
              <a:t> 2 groups.  The number of AAA for each group needs to be divided by population of each group. Comparing  rate of AAA per 100,000 between each of the 2 groups would be fair comparison. </a:t>
            </a:r>
            <a:br>
              <a:rPr lang="en-US" sz="2800" b="1" dirty="0" smtClean="0">
                <a:effectLst>
                  <a:outerShdw blurRad="38100" dist="38100" dir="2700000" algn="tl">
                    <a:srgbClr val="FFFFFF"/>
                  </a:outerShdw>
                </a:effectLst>
                <a:latin typeface="Book Antiqua" pitchFamily="18" charset="0"/>
              </a:rPr>
            </a:br>
            <a:r>
              <a:rPr lang="en-US" sz="2800" b="1" dirty="0">
                <a:effectLst>
                  <a:outerShdw blurRad="38100" dist="38100" dir="2700000" algn="tl">
                    <a:srgbClr val="FFFFFF"/>
                  </a:outerShdw>
                </a:effectLst>
                <a:latin typeface="Book Antiqua" pitchFamily="18" charset="0"/>
              </a:rPr>
              <a:t/>
            </a:r>
            <a:br>
              <a:rPr lang="en-US" sz="2800" b="1" dirty="0">
                <a:effectLst>
                  <a:outerShdw blurRad="38100" dist="38100" dir="2700000" algn="tl">
                    <a:srgbClr val="FFFFFF"/>
                  </a:outerShdw>
                </a:effectLst>
                <a:latin typeface="Book Antiqua" pitchFamily="18" charset="0"/>
              </a:rPr>
            </a:br>
            <a:r>
              <a:rPr lang="en-US" sz="2800" b="1" dirty="0" smtClean="0">
                <a:effectLst>
                  <a:outerShdw blurRad="38100" dist="38100" dir="2700000" algn="tl">
                    <a:srgbClr val="FFFFFF"/>
                  </a:outerShdw>
                </a:effectLst>
                <a:latin typeface="Book Antiqua" pitchFamily="18" charset="0"/>
              </a:rPr>
              <a:t>This is another example of lack of denominators.</a:t>
            </a:r>
          </a:p>
        </p:txBody>
      </p:sp>
    </p:spTree>
    <p:extLst>
      <p:ext uri="{BB962C8B-B14F-4D97-AF65-F5344CB8AC3E}">
        <p14:creationId xmlns:p14="http://schemas.microsoft.com/office/powerpoint/2010/main" val="3841138628"/>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dentist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
            <a:ext cx="8077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Text Box 4"/>
          <p:cNvSpPr txBox="1">
            <a:spLocks noChangeArrowheads="1"/>
          </p:cNvSpPr>
          <p:nvPr/>
        </p:nvSpPr>
        <p:spPr bwMode="auto">
          <a:xfrm>
            <a:off x="6038850" y="6583364"/>
            <a:ext cx="4629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200" b="1">
                <a:solidFill>
                  <a:srgbClr val="000000"/>
                </a:solidFill>
              </a:rPr>
              <a:t>From: Statistics Concepts and Controversies by David Moore</a:t>
            </a:r>
          </a:p>
        </p:txBody>
      </p:sp>
    </p:spTree>
    <p:extLst>
      <p:ext uri="{BB962C8B-B14F-4D97-AF65-F5344CB8AC3E}">
        <p14:creationId xmlns:p14="http://schemas.microsoft.com/office/powerpoint/2010/main" val="2630711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981200" y="274638"/>
            <a:ext cx="8229600" cy="868362"/>
          </a:xfrm>
        </p:spPr>
        <p:txBody>
          <a:bodyPr/>
          <a:lstStyle/>
          <a:p>
            <a:r>
              <a:rPr lang="en-US" altLang="en-US" smtClean="0"/>
              <a:t>Example (from Colton)</a:t>
            </a:r>
          </a:p>
        </p:txBody>
      </p:sp>
      <p:sp>
        <p:nvSpPr>
          <p:cNvPr id="134147" name="Rectangle 3"/>
          <p:cNvSpPr>
            <a:spLocks noGrp="1" noChangeArrowheads="1"/>
          </p:cNvSpPr>
          <p:nvPr>
            <p:ph type="body" idx="1"/>
          </p:nvPr>
        </p:nvSpPr>
        <p:spPr/>
        <p:txBody>
          <a:bodyPr/>
          <a:lstStyle/>
          <a:p>
            <a:r>
              <a:rPr lang="en-US" altLang="en-US" b="1" dirty="0" smtClean="0"/>
              <a:t>A review of medical records for 3000 diabetic patients</a:t>
            </a:r>
          </a:p>
          <a:p>
            <a:r>
              <a:rPr lang="en-US" altLang="en-US" b="1" dirty="0" smtClean="0"/>
              <a:t>Approximately two-thirds of patients at some time were 11% or more overweight</a:t>
            </a:r>
          </a:p>
          <a:p>
            <a:r>
              <a:rPr lang="en-US" altLang="en-US" b="1" dirty="0" smtClean="0"/>
              <a:t>Conclusion: This provides  evidence of an association between obesity and diabetes</a:t>
            </a:r>
          </a:p>
          <a:p>
            <a:r>
              <a:rPr lang="en-US" altLang="en-US" b="1" dirty="0" smtClean="0"/>
              <a:t>Do you agree? What evidence is needed to prove the association?</a:t>
            </a:r>
          </a:p>
        </p:txBody>
      </p:sp>
    </p:spTree>
    <p:extLst>
      <p:ext uri="{BB962C8B-B14F-4D97-AF65-F5344CB8AC3E}">
        <p14:creationId xmlns:p14="http://schemas.microsoft.com/office/powerpoint/2010/main" val="7360806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785257" y="892628"/>
            <a:ext cx="8229600" cy="2198913"/>
          </a:xfrm>
        </p:spPr>
        <p:txBody>
          <a:bodyPr/>
          <a:lstStyle/>
          <a:p>
            <a:pPr>
              <a:defRPr/>
            </a:pPr>
            <a:r>
              <a:rPr lang="en-US" sz="3200" b="1" u="sng" dirty="0" smtClean="0">
                <a:effectLst>
                  <a:outerShdw blurRad="38100" dist="38100" dir="2700000" algn="tl">
                    <a:srgbClr val="FFFFFF"/>
                  </a:outerShdw>
                </a:effectLst>
              </a:rPr>
              <a:t/>
            </a:r>
            <a:br>
              <a:rPr lang="en-US" sz="3200" b="1" u="sng" dirty="0" smtClean="0">
                <a:effectLst>
                  <a:outerShdw blurRad="38100" dist="38100" dir="2700000" algn="tl">
                    <a:srgbClr val="FFFFFF"/>
                  </a:outerShdw>
                </a:effectLst>
              </a:rPr>
            </a:br>
            <a:r>
              <a:rPr lang="en-US" sz="3200" b="1" u="sng" dirty="0" smtClean="0">
                <a:effectLst>
                  <a:outerShdw blurRad="38100" dist="38100" dir="2700000" algn="tl">
                    <a:srgbClr val="FFFFFF"/>
                  </a:outerShdw>
                </a:effectLst>
              </a:rPr>
              <a:t/>
            </a:r>
            <a:br>
              <a:rPr lang="en-US" sz="3200" b="1" u="sng" dirty="0" smtClean="0">
                <a:effectLst>
                  <a:outerShdw blurRad="38100" dist="38100" dir="2700000" algn="tl">
                    <a:srgbClr val="FFFFFF"/>
                  </a:outerShdw>
                </a:effectLst>
              </a:rPr>
            </a:br>
            <a:r>
              <a:rPr lang="en-US" sz="3200" b="1" u="sng" dirty="0">
                <a:effectLst>
                  <a:outerShdw blurRad="38100" dist="38100" dir="2700000" algn="tl">
                    <a:srgbClr val="FFFFFF"/>
                  </a:outerShdw>
                </a:effectLst>
              </a:rPr>
              <a:t/>
            </a:r>
            <a:br>
              <a:rPr lang="en-US" sz="3200" b="1" u="sng" dirty="0">
                <a:effectLst>
                  <a:outerShdw blurRad="38100" dist="38100" dir="2700000" algn="tl">
                    <a:srgbClr val="FFFFFF"/>
                  </a:outerShdw>
                </a:effectLst>
              </a:rPr>
            </a:br>
            <a:r>
              <a:rPr lang="en-US" sz="3200" b="1" u="sng" dirty="0" smtClean="0">
                <a:effectLst>
                  <a:outerShdw blurRad="38100" dist="38100" dir="2700000" algn="tl">
                    <a:srgbClr val="FFFFFF"/>
                  </a:outerShdw>
                </a:effectLst>
              </a:rPr>
              <a:t/>
            </a:r>
            <a:br>
              <a:rPr lang="en-US" sz="3200" b="1" u="sng" dirty="0" smtClean="0">
                <a:effectLst>
                  <a:outerShdw blurRad="38100" dist="38100" dir="2700000" algn="tl">
                    <a:srgbClr val="FFFFFF"/>
                  </a:outerShdw>
                </a:effectLst>
              </a:rPr>
            </a:br>
            <a:r>
              <a:rPr lang="en-US" sz="3200" b="1" dirty="0" smtClean="0">
                <a:latin typeface="+mn-lt"/>
              </a:rPr>
              <a:t>What if </a:t>
            </a:r>
            <a:r>
              <a:rPr lang="en-US" altLang="en-US" sz="3200" b="1" dirty="0"/>
              <a:t>two-thirds of </a:t>
            </a:r>
            <a:r>
              <a:rPr lang="en-US" sz="3200" b="1" dirty="0" smtClean="0">
                <a:solidFill>
                  <a:srgbClr val="000000"/>
                </a:solidFill>
              </a:rPr>
              <a:t>non-diabetic </a:t>
            </a:r>
            <a:r>
              <a:rPr lang="en-US" altLang="en-US" sz="3200" b="1" dirty="0" smtClean="0"/>
              <a:t>patients </a:t>
            </a:r>
            <a:r>
              <a:rPr lang="en-US" altLang="en-US" sz="3200" b="1" dirty="0"/>
              <a:t>at some time were 11% or more </a:t>
            </a:r>
            <a:r>
              <a:rPr lang="en-US" altLang="en-US" sz="3200" b="1" dirty="0" smtClean="0"/>
              <a:t>overweight?  Then there would be no association between </a:t>
            </a:r>
            <a:r>
              <a:rPr lang="en-US" altLang="en-US" sz="3200" b="1" dirty="0"/>
              <a:t>obesity and </a:t>
            </a:r>
            <a:r>
              <a:rPr lang="en-US" altLang="en-US" sz="3200" b="1" dirty="0" smtClean="0"/>
              <a:t>diabetes in this study. A comparison group of non-diabetic patients is needed.</a:t>
            </a:r>
            <a:r>
              <a:rPr lang="en-US" altLang="en-US" sz="3200" b="1" dirty="0"/>
              <a:t/>
            </a:r>
            <a:br>
              <a:rPr lang="en-US" altLang="en-US" sz="3200" b="1" dirty="0"/>
            </a:br>
            <a:r>
              <a:rPr lang="en-US" sz="3200" b="1" dirty="0" smtClean="0">
                <a:latin typeface="+mn-lt"/>
              </a:rPr>
              <a:t> </a:t>
            </a:r>
            <a:br>
              <a:rPr lang="en-US" sz="3200" b="1" dirty="0" smtClean="0">
                <a:latin typeface="+mn-lt"/>
              </a:rPr>
            </a:br>
            <a:r>
              <a:rPr lang="en-US" sz="3200" b="1" dirty="0" smtClean="0">
                <a:latin typeface="+mn-lt"/>
              </a:rPr>
              <a:t>This fallacy is known as a</a:t>
            </a:r>
            <a:br>
              <a:rPr lang="en-US" sz="3200" b="1" dirty="0" smtClean="0">
                <a:latin typeface="+mn-lt"/>
              </a:rPr>
            </a:br>
            <a:r>
              <a:rPr lang="en-US" sz="3200" b="1" dirty="0" smtClean="0">
                <a:latin typeface="+mn-lt"/>
              </a:rPr>
              <a:t> lack of a control group.</a:t>
            </a:r>
          </a:p>
        </p:txBody>
      </p:sp>
    </p:spTree>
    <p:extLst>
      <p:ext uri="{BB962C8B-B14F-4D97-AF65-F5344CB8AC3E}">
        <p14:creationId xmlns:p14="http://schemas.microsoft.com/office/powerpoint/2010/main" val="2221486055"/>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1653702" y="433123"/>
            <a:ext cx="9299643" cy="5355312"/>
          </a:xfrm>
          <a:prstGeom prst="rect">
            <a:avLst/>
          </a:prstGeom>
        </p:spPr>
        <p:txBody>
          <a:bodyPr wrap="square">
            <a:spAutoFit/>
          </a:bodyPr>
          <a:lstStyle/>
          <a:p>
            <a:pPr>
              <a:defRPr/>
            </a:pPr>
            <a:r>
              <a:rPr lang="en-US" sz="3600" b="1" kern="0" dirty="0">
                <a:solidFill>
                  <a:srgbClr val="000000"/>
                </a:solidFill>
                <a:latin typeface="Arial"/>
              </a:rPr>
              <a:t> That Utah is a healthier environment than Florida is supported by the fact that in 2012 the mortality rate for Florida was 918 deaths per 100,000 population, while in Utah it was 519 deaths per 100,000 population, almost a twofold difference.   Citizens of Florida should move to Utah so that they would probably live longer.</a:t>
            </a:r>
            <a:endParaRPr lang="en-US" sz="3600" kern="0" dirty="0">
              <a:solidFill>
                <a:srgbClr val="000000"/>
              </a:solidFill>
              <a:latin typeface="Arial"/>
            </a:endParaRPr>
          </a:p>
          <a:p>
            <a:pPr>
              <a:defRPr/>
            </a:pPr>
            <a:endParaRPr lang="en-US" sz="3600" kern="0" dirty="0">
              <a:solidFill>
                <a:srgbClr val="000000"/>
              </a:solidFill>
              <a:latin typeface="Arial"/>
            </a:endParaRPr>
          </a:p>
          <a:p>
            <a:pPr>
              <a:defRPr/>
            </a:pPr>
            <a:endParaRPr lang="en-US" kern="0" dirty="0">
              <a:solidFill>
                <a:sysClr val="windowText" lastClr="000000"/>
              </a:solidFill>
            </a:endParaRPr>
          </a:p>
        </p:txBody>
      </p:sp>
    </p:spTree>
    <p:extLst>
      <p:ext uri="{BB962C8B-B14F-4D97-AF65-F5344CB8AC3E}">
        <p14:creationId xmlns:p14="http://schemas.microsoft.com/office/powerpoint/2010/main" val="2914147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932562" y="214008"/>
            <a:ext cx="8229600" cy="1478605"/>
          </a:xfrm>
        </p:spPr>
        <p:txBody>
          <a:bodyPr/>
          <a:lstStyle/>
          <a:p>
            <a:r>
              <a:rPr lang="en-US" sz="3200" b="1" dirty="0" smtClean="0"/>
              <a:t>Why is this not a fair comparison of the two states &amp; therefore what is  </a:t>
            </a:r>
            <a:r>
              <a:rPr lang="en-US" sz="3200" b="1" dirty="0"/>
              <a:t>wrong with this conclusion?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4387" y="1877298"/>
            <a:ext cx="4231238" cy="3200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908" y="1692613"/>
            <a:ext cx="3108960" cy="3569770"/>
          </a:xfrm>
          <a:prstGeom prst="rect">
            <a:avLst/>
          </a:prstGeom>
        </p:spPr>
      </p:pic>
      <p:sp>
        <p:nvSpPr>
          <p:cNvPr id="4" name="TextBox 3"/>
          <p:cNvSpPr txBox="1"/>
          <p:nvPr/>
        </p:nvSpPr>
        <p:spPr>
          <a:xfrm>
            <a:off x="-1177047" y="5525311"/>
            <a:ext cx="14558321" cy="830997"/>
          </a:xfrm>
          <a:prstGeom prst="rect">
            <a:avLst/>
          </a:prstGeom>
          <a:noFill/>
        </p:spPr>
        <p:txBody>
          <a:bodyPr wrap="square" rtlCol="0">
            <a:spAutoFit/>
          </a:bodyPr>
          <a:lstStyle/>
          <a:p>
            <a:pPr algn="ctr"/>
            <a:r>
              <a:rPr lang="en-US" sz="2400" b="1" dirty="0">
                <a:solidFill>
                  <a:srgbClr val="000000"/>
                </a:solidFill>
              </a:rPr>
              <a:t>Utah has the lowest median age of all the states, while Florida is among the highest.</a:t>
            </a:r>
          </a:p>
          <a:p>
            <a:pPr algn="ctr"/>
            <a:r>
              <a:rPr lang="en-US" sz="2400" b="1" dirty="0">
                <a:solidFill>
                  <a:srgbClr val="000000"/>
                </a:solidFill>
              </a:rPr>
              <a:t>This fallacy is known as lack of age adjustment.</a:t>
            </a:r>
          </a:p>
        </p:txBody>
      </p:sp>
    </p:spTree>
    <p:extLst>
      <p:ext uri="{BB962C8B-B14F-4D97-AF65-F5344CB8AC3E}">
        <p14:creationId xmlns:p14="http://schemas.microsoft.com/office/powerpoint/2010/main" val="35966667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D0E6"/>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905000" y="304800"/>
            <a:ext cx="8229600" cy="266700"/>
          </a:xfrm>
        </p:spPr>
        <p:txBody>
          <a:bodyPr/>
          <a:lstStyle/>
          <a:p>
            <a:endParaRPr lang="en-US" altLang="en-US" sz="4000"/>
          </a:p>
        </p:txBody>
      </p:sp>
      <p:sp>
        <p:nvSpPr>
          <p:cNvPr id="119811" name="Rectangle 3"/>
          <p:cNvSpPr>
            <a:spLocks noGrp="1" noChangeArrowheads="1"/>
          </p:cNvSpPr>
          <p:nvPr>
            <p:ph type="body" idx="1"/>
          </p:nvPr>
        </p:nvSpPr>
        <p:spPr>
          <a:xfrm>
            <a:off x="1981200" y="1295401"/>
            <a:ext cx="8229600" cy="4830763"/>
          </a:xfrm>
        </p:spPr>
        <p:txBody>
          <a:bodyPr/>
          <a:lstStyle/>
          <a:p>
            <a:r>
              <a:rPr lang="en-US" altLang="en-US" sz="3600"/>
              <a:t>I try to introduce “S” Statistics to my students using:</a:t>
            </a:r>
          </a:p>
          <a:p>
            <a:r>
              <a:rPr lang="en-US" altLang="en-US" sz="3600"/>
              <a:t>Fallacies in Numerical Reasoning</a:t>
            </a:r>
          </a:p>
          <a:p>
            <a:r>
              <a:rPr lang="en-US" altLang="en-US" sz="3600"/>
              <a:t>Papers with whoppers of mistakes</a:t>
            </a:r>
          </a:p>
          <a:p>
            <a:r>
              <a:rPr lang="en-US" altLang="en-US" sz="3600"/>
              <a:t>“Wonderfully bad” articles</a:t>
            </a:r>
          </a:p>
        </p:txBody>
      </p:sp>
    </p:spTree>
    <p:extLst>
      <p:ext uri="{BB962C8B-B14F-4D97-AF65-F5344CB8AC3E}">
        <p14:creationId xmlns:p14="http://schemas.microsoft.com/office/powerpoint/2010/main" val="3869717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34" name="Picture 2" descr="median_age_by_state_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66800"/>
            <a:ext cx="542925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Text Box 3"/>
          <p:cNvSpPr txBox="1">
            <a:spLocks noChangeArrowheads="1"/>
          </p:cNvSpPr>
          <p:nvPr/>
        </p:nvSpPr>
        <p:spPr bwMode="auto">
          <a:xfrm>
            <a:off x="1905001" y="307976"/>
            <a:ext cx="8537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b="1" dirty="0" smtClean="0">
                <a:solidFill>
                  <a:srgbClr val="000000"/>
                </a:solidFill>
              </a:rPr>
              <a:t>                       Median Age by State</a:t>
            </a:r>
            <a:endParaRPr lang="en-US" altLang="en-US" sz="2800" b="1" dirty="0">
              <a:solidFill>
                <a:srgbClr val="000000"/>
              </a:solidFill>
            </a:endParaRPr>
          </a:p>
        </p:txBody>
      </p:sp>
      <p:sp>
        <p:nvSpPr>
          <p:cNvPr id="140292" name="Text Box 4"/>
          <p:cNvSpPr txBox="1">
            <a:spLocks noChangeArrowheads="1"/>
          </p:cNvSpPr>
          <p:nvPr/>
        </p:nvSpPr>
        <p:spPr bwMode="auto">
          <a:xfrm>
            <a:off x="5394325" y="1179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428037" name="Text Box 5"/>
          <p:cNvSpPr txBox="1">
            <a:spLocks noChangeArrowheads="1"/>
          </p:cNvSpPr>
          <p:nvPr/>
        </p:nvSpPr>
        <p:spPr bwMode="auto">
          <a:xfrm>
            <a:off x="2520176" y="5181601"/>
            <a:ext cx="7922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b="1" dirty="0" smtClean="0">
                <a:solidFill>
                  <a:srgbClr val="000000"/>
                </a:solidFill>
              </a:rPr>
              <a:t>Utah has the lowest median age (28.5). </a:t>
            </a:r>
          </a:p>
          <a:p>
            <a:pPr lvl="0" fontAlgn="base">
              <a:spcBef>
                <a:spcPct val="0"/>
              </a:spcBef>
              <a:spcAft>
                <a:spcPct val="0"/>
              </a:spcAft>
              <a:buNone/>
            </a:pPr>
            <a:r>
              <a:rPr lang="en-US" altLang="en-US" sz="2800" b="1" dirty="0" smtClean="0">
                <a:solidFill>
                  <a:srgbClr val="000000"/>
                </a:solidFill>
                <a:latin typeface="Arial"/>
              </a:rPr>
              <a:t>Vermont </a:t>
            </a:r>
            <a:r>
              <a:rPr lang="en-US" altLang="en-US" sz="2800" b="1" dirty="0">
                <a:solidFill>
                  <a:srgbClr val="000000"/>
                </a:solidFill>
                <a:latin typeface="Arial"/>
              </a:rPr>
              <a:t>has the </a:t>
            </a:r>
            <a:r>
              <a:rPr lang="en-US" altLang="en-US" sz="2800" b="1" dirty="0" smtClean="0">
                <a:solidFill>
                  <a:srgbClr val="000000"/>
                </a:solidFill>
                <a:latin typeface="Arial"/>
              </a:rPr>
              <a:t>highest </a:t>
            </a:r>
            <a:r>
              <a:rPr lang="en-US" altLang="en-US" sz="2800" b="1" dirty="0">
                <a:solidFill>
                  <a:srgbClr val="000000"/>
                </a:solidFill>
                <a:latin typeface="Arial"/>
              </a:rPr>
              <a:t>median age </a:t>
            </a:r>
            <a:r>
              <a:rPr lang="en-US" altLang="en-US" sz="2800" b="1" dirty="0" smtClean="0">
                <a:solidFill>
                  <a:srgbClr val="000000"/>
                </a:solidFill>
                <a:latin typeface="Arial"/>
              </a:rPr>
              <a:t>(40.8). </a:t>
            </a:r>
            <a:endParaRPr lang="en-US" altLang="en-US" sz="2800" b="1" dirty="0">
              <a:solidFill>
                <a:srgbClr val="000000"/>
              </a:solidFill>
              <a:latin typeface="Arial"/>
            </a:endParaRPr>
          </a:p>
          <a:p>
            <a:pPr fontAlgn="base">
              <a:spcBef>
                <a:spcPct val="0"/>
              </a:spcBef>
              <a:spcAft>
                <a:spcPct val="0"/>
              </a:spcAft>
              <a:buFontTx/>
              <a:buNone/>
            </a:pPr>
            <a:endParaRPr lang="en-US" altLang="en-US" sz="2800" b="1" dirty="0" smtClean="0">
              <a:solidFill>
                <a:srgbClr val="000000"/>
              </a:solidFill>
            </a:endParaRPr>
          </a:p>
          <a:p>
            <a:pPr fontAlgn="base">
              <a:spcBef>
                <a:spcPct val="0"/>
              </a:spcBef>
              <a:spcAft>
                <a:spcPct val="0"/>
              </a:spcAft>
              <a:buFontTx/>
              <a:buNone/>
            </a:pPr>
            <a:endParaRPr lang="en-US" altLang="en-US" sz="2800" b="1" dirty="0">
              <a:solidFill>
                <a:srgbClr val="000000"/>
              </a:solidFill>
            </a:endParaRPr>
          </a:p>
        </p:txBody>
      </p:sp>
    </p:spTree>
    <p:extLst>
      <p:ext uri="{BB962C8B-B14F-4D97-AF65-F5344CB8AC3E}">
        <p14:creationId xmlns:p14="http://schemas.microsoft.com/office/powerpoint/2010/main" val="2930341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28034"/>
                                        </p:tgtEl>
                                        <p:attrNameLst>
                                          <p:attrName>style.visibility</p:attrName>
                                        </p:attrNameLst>
                                      </p:cBhvr>
                                      <p:to>
                                        <p:strVal val="visible"/>
                                      </p:to>
                                    </p:set>
                                    <p:anim calcmode="lin" valueType="num">
                                      <p:cBhvr additive="base">
                                        <p:cTn id="7" dur="500" fill="hold"/>
                                        <p:tgtEl>
                                          <p:spTgt spid="428034"/>
                                        </p:tgtEl>
                                        <p:attrNameLst>
                                          <p:attrName>ppt_x</p:attrName>
                                        </p:attrNameLst>
                                      </p:cBhvr>
                                      <p:tavLst>
                                        <p:tav tm="0">
                                          <p:val>
                                            <p:strVal val="0-#ppt_w/2"/>
                                          </p:val>
                                        </p:tav>
                                        <p:tav tm="100000">
                                          <p:val>
                                            <p:strVal val="#ppt_x"/>
                                          </p:val>
                                        </p:tav>
                                      </p:tavLst>
                                    </p:anim>
                                    <p:anim calcmode="lin" valueType="num">
                                      <p:cBhvr additive="base">
                                        <p:cTn id="8" dur="500" fill="hold"/>
                                        <p:tgtEl>
                                          <p:spTgt spid="4280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8037"/>
                                        </p:tgtEl>
                                        <p:attrNameLst>
                                          <p:attrName>style.visibility</p:attrName>
                                        </p:attrNameLst>
                                      </p:cBhvr>
                                      <p:to>
                                        <p:strVal val="visible"/>
                                      </p:to>
                                    </p:set>
                                    <p:anim calcmode="lin" valueType="num">
                                      <p:cBhvr additive="base">
                                        <p:cTn id="13" dur="500" fill="hold"/>
                                        <p:tgtEl>
                                          <p:spTgt spid="428037"/>
                                        </p:tgtEl>
                                        <p:attrNameLst>
                                          <p:attrName>ppt_x</p:attrName>
                                        </p:attrNameLst>
                                      </p:cBhvr>
                                      <p:tavLst>
                                        <p:tav tm="0">
                                          <p:val>
                                            <p:strVal val="0-#ppt_w/2"/>
                                          </p:val>
                                        </p:tav>
                                        <p:tav tm="100000">
                                          <p:val>
                                            <p:strVal val="#ppt_x"/>
                                          </p:val>
                                        </p:tav>
                                      </p:tavLst>
                                    </p:anim>
                                    <p:anim calcmode="lin" valueType="num">
                                      <p:cBhvr additive="base">
                                        <p:cTn id="14" dur="500" fill="hold"/>
                                        <p:tgtEl>
                                          <p:spTgt spid="428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1314" name="Rectangle 3"/>
          <p:cNvSpPr>
            <a:spLocks noGrp="1" noChangeArrowheads="1"/>
          </p:cNvSpPr>
          <p:nvPr>
            <p:ph type="body" idx="1"/>
          </p:nvPr>
        </p:nvSpPr>
        <p:spPr>
          <a:xfrm>
            <a:off x="1524000" y="0"/>
            <a:ext cx="9144000" cy="6858000"/>
          </a:xfrm>
        </p:spPr>
        <p:txBody>
          <a:bodyPr/>
          <a:lstStyle/>
          <a:p>
            <a:pPr algn="ctr" eaLnBrk="1" hangingPunct="1">
              <a:lnSpc>
                <a:spcPct val="80000"/>
              </a:lnSpc>
              <a:buFontTx/>
              <a:buNone/>
            </a:pPr>
            <a:r>
              <a:rPr lang="en-US" altLang="en-US" sz="2800" b="1">
                <a:solidFill>
                  <a:srgbClr val="FFFFFF"/>
                </a:solidFill>
              </a:rPr>
              <a:t>Papadrianos E, Haagnesen CD, Cooley E. Cancer of the breast as a familiar disease. Ann Surg 1967;165:10-19.</a:t>
            </a:r>
          </a:p>
          <a:p>
            <a:pPr eaLnBrk="1" hangingPunct="1">
              <a:lnSpc>
                <a:spcPct val="80000"/>
              </a:lnSpc>
              <a:buFontTx/>
              <a:buNone/>
            </a:pPr>
            <a:endParaRPr lang="en-US" altLang="en-US" sz="2800" b="1">
              <a:solidFill>
                <a:srgbClr val="FFFFFF"/>
              </a:solidFill>
            </a:endParaRPr>
          </a:p>
          <a:p>
            <a:pPr eaLnBrk="1" hangingPunct="1">
              <a:lnSpc>
                <a:spcPct val="80000"/>
              </a:lnSpc>
              <a:buFontTx/>
              <a:buNone/>
            </a:pPr>
            <a:endParaRPr lang="en-US" altLang="en-US" sz="2800" b="1">
              <a:solidFill>
                <a:srgbClr val="FFFFFF"/>
              </a:solidFill>
            </a:endParaRPr>
          </a:p>
          <a:p>
            <a:pPr eaLnBrk="1" hangingPunct="1">
              <a:lnSpc>
                <a:spcPct val="80000"/>
              </a:lnSpc>
              <a:buFontTx/>
              <a:buNone/>
            </a:pPr>
            <a:endParaRPr lang="en-US" altLang="en-US" sz="2800" b="1">
              <a:solidFill>
                <a:srgbClr val="FFFFFF"/>
              </a:solidFill>
            </a:endParaRPr>
          </a:p>
          <a:p>
            <a:pPr eaLnBrk="1" hangingPunct="1">
              <a:lnSpc>
                <a:spcPct val="80000"/>
              </a:lnSpc>
              <a:buFontTx/>
              <a:buNone/>
            </a:pPr>
            <a:endParaRPr lang="en-US" altLang="en-US" sz="2800" b="1">
              <a:solidFill>
                <a:srgbClr val="FFFFFF"/>
              </a:solidFill>
            </a:endParaRPr>
          </a:p>
          <a:p>
            <a:pPr eaLnBrk="1" hangingPunct="1">
              <a:lnSpc>
                <a:spcPct val="80000"/>
              </a:lnSpc>
              <a:buFontTx/>
              <a:buNone/>
            </a:pPr>
            <a:endParaRPr lang="en-US" altLang="en-US" sz="2800" b="1">
              <a:solidFill>
                <a:srgbClr val="FFFFFF"/>
              </a:solidFill>
            </a:endParaRPr>
          </a:p>
          <a:p>
            <a:pPr eaLnBrk="1" hangingPunct="1">
              <a:lnSpc>
                <a:spcPct val="80000"/>
              </a:lnSpc>
              <a:buFontTx/>
              <a:buNone/>
            </a:pPr>
            <a:endParaRPr lang="en-US" altLang="en-US" sz="2800" b="1">
              <a:solidFill>
                <a:srgbClr val="FFFFFF"/>
              </a:solidFill>
            </a:endParaRPr>
          </a:p>
          <a:p>
            <a:pPr algn="ctr" eaLnBrk="1" hangingPunct="1">
              <a:lnSpc>
                <a:spcPct val="80000"/>
              </a:lnSpc>
              <a:buFontTx/>
              <a:buNone/>
            </a:pPr>
            <a:endParaRPr lang="en-US" altLang="en-US" sz="3600" b="1">
              <a:solidFill>
                <a:srgbClr val="FFFFFF"/>
              </a:solidFill>
            </a:endParaRPr>
          </a:p>
          <a:p>
            <a:pPr algn="ctr" eaLnBrk="1" hangingPunct="1">
              <a:lnSpc>
                <a:spcPct val="80000"/>
              </a:lnSpc>
              <a:buFontTx/>
              <a:buNone/>
            </a:pPr>
            <a:r>
              <a:rPr lang="en-US" altLang="en-US" sz="3600" b="1">
                <a:solidFill>
                  <a:srgbClr val="FFFFFF"/>
                </a:solidFill>
              </a:rPr>
              <a:t>Hypothesis: “Whether or not the transmission of a predisposition to mammary cancer carries with it a tendency to develop the disease at an earlier age.”</a:t>
            </a:r>
          </a:p>
        </p:txBody>
      </p:sp>
    </p:spTree>
    <p:extLst>
      <p:ext uri="{BB962C8B-B14F-4D97-AF65-F5344CB8AC3E}">
        <p14:creationId xmlns:p14="http://schemas.microsoft.com/office/powerpoint/2010/main" val="20987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altLang="en-US" b="1" smtClean="0">
                <a:solidFill>
                  <a:srgbClr val="FFFFFF"/>
                </a:solidFill>
              </a:rPr>
              <a:t>Results:</a:t>
            </a:r>
          </a:p>
        </p:txBody>
      </p:sp>
      <p:sp>
        <p:nvSpPr>
          <p:cNvPr id="142339" name="Rectangle 3"/>
          <p:cNvSpPr>
            <a:spLocks noGrp="1" noChangeArrowheads="1"/>
          </p:cNvSpPr>
          <p:nvPr>
            <p:ph type="body" idx="1"/>
          </p:nvPr>
        </p:nvSpPr>
        <p:spPr>
          <a:xfrm>
            <a:off x="1981200" y="4114800"/>
            <a:ext cx="8229600" cy="2514600"/>
          </a:xfrm>
        </p:spPr>
        <p:txBody>
          <a:bodyPr/>
          <a:lstStyle/>
          <a:p>
            <a:pPr algn="ctr" eaLnBrk="1" hangingPunct="1">
              <a:lnSpc>
                <a:spcPct val="80000"/>
              </a:lnSpc>
              <a:buFontTx/>
              <a:buNone/>
            </a:pPr>
            <a:r>
              <a:rPr lang="en-US" altLang="en-US" sz="2800" b="1">
                <a:solidFill>
                  <a:srgbClr val="FFFFFF"/>
                </a:solidFill>
              </a:rPr>
              <a:t> “The mean age of the mothers was 59.7 years: that of the daughters 47.5 years.  This difference of 12.2 is convincing evidence that mothers with mammary carcinoma pass on to their daughters a likelihood of developing the disease at an earlier age than they themselves get it.”</a:t>
            </a:r>
          </a:p>
        </p:txBody>
      </p:sp>
    </p:spTree>
    <p:extLst>
      <p:ext uri="{BB962C8B-B14F-4D97-AF65-F5344CB8AC3E}">
        <p14:creationId xmlns:p14="http://schemas.microsoft.com/office/powerpoint/2010/main" val="50753561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80440"/>
            </a:gs>
            <a:gs pos="50000">
              <a:schemeClr val="bg1"/>
            </a:gs>
            <a:gs pos="100000">
              <a:srgbClr val="E80440"/>
            </a:gs>
          </a:gsLst>
          <a:lin ang="5400000" scaled="1"/>
        </a:gra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altLang="en-US" b="1" smtClean="0"/>
              <a:t>Conclusion:</a:t>
            </a:r>
          </a:p>
        </p:txBody>
      </p:sp>
      <p:sp>
        <p:nvSpPr>
          <p:cNvPr id="143363" name="Rectangle 3"/>
          <p:cNvSpPr>
            <a:spLocks noGrp="1" noChangeArrowheads="1"/>
          </p:cNvSpPr>
          <p:nvPr>
            <p:ph type="body" idx="1"/>
          </p:nvPr>
        </p:nvSpPr>
        <p:spPr>
          <a:xfrm>
            <a:off x="1752600" y="1600201"/>
            <a:ext cx="8915400" cy="4525963"/>
          </a:xfrm>
        </p:spPr>
        <p:txBody>
          <a:bodyPr/>
          <a:lstStyle/>
          <a:p>
            <a:pPr eaLnBrk="1" hangingPunct="1">
              <a:buFontTx/>
              <a:buNone/>
            </a:pPr>
            <a:endParaRPr lang="en-US" altLang="en-US" smtClean="0"/>
          </a:p>
          <a:p>
            <a:pPr eaLnBrk="1" hangingPunct="1">
              <a:buFontTx/>
              <a:buNone/>
            </a:pPr>
            <a:r>
              <a:rPr lang="en-US" altLang="en-US" b="1" smtClean="0"/>
              <a:t>“No matter how statisticians may interpret</a:t>
            </a:r>
          </a:p>
          <a:p>
            <a:pPr eaLnBrk="1" hangingPunct="1">
              <a:buFontTx/>
              <a:buNone/>
            </a:pPr>
            <a:r>
              <a:rPr lang="en-US" altLang="en-US" b="1" smtClean="0"/>
              <a:t>  these data, they are too real to be ignored.” </a:t>
            </a:r>
          </a:p>
        </p:txBody>
      </p:sp>
    </p:spTree>
    <p:extLst>
      <p:ext uri="{BB962C8B-B14F-4D97-AF65-F5344CB8AC3E}">
        <p14:creationId xmlns:p14="http://schemas.microsoft.com/office/powerpoint/2010/main" val="31607233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80440"/>
            </a:gs>
            <a:gs pos="50000">
              <a:schemeClr val="bg1"/>
            </a:gs>
            <a:gs pos="100000">
              <a:srgbClr val="E80440"/>
            </a:gs>
          </a:gsLst>
          <a:lin ang="5400000" scaled="1"/>
        </a:gra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altLang="en-US" b="1" smtClean="0"/>
              <a:t>Problems with the study</a:t>
            </a:r>
          </a:p>
        </p:txBody>
      </p:sp>
      <p:sp>
        <p:nvSpPr>
          <p:cNvPr id="144387" name="Rectangle 3"/>
          <p:cNvSpPr>
            <a:spLocks noGrp="1" noChangeArrowheads="1"/>
          </p:cNvSpPr>
          <p:nvPr>
            <p:ph type="body" idx="1"/>
          </p:nvPr>
        </p:nvSpPr>
        <p:spPr>
          <a:xfrm>
            <a:off x="1981200" y="1905001"/>
            <a:ext cx="8229600" cy="4221163"/>
          </a:xfrm>
        </p:spPr>
        <p:txBody>
          <a:bodyPr/>
          <a:lstStyle/>
          <a:p>
            <a:pPr eaLnBrk="1" hangingPunct="1"/>
            <a:r>
              <a:rPr lang="en-US" altLang="en-US" b="1" smtClean="0"/>
              <a:t>There was a bias in that they compared only those pairs where the daughter had developed the disease</a:t>
            </a:r>
          </a:p>
          <a:p>
            <a:pPr eaLnBrk="1" hangingPunct="1"/>
            <a:r>
              <a:rPr lang="en-US" altLang="en-US" b="1" smtClean="0"/>
              <a:t>They did not consider the possibility of new techniques to detect cancer earlier</a:t>
            </a:r>
          </a:p>
          <a:p>
            <a:pPr eaLnBrk="1" hangingPunct="1"/>
            <a:r>
              <a:rPr lang="en-US" altLang="en-US" b="1" smtClean="0"/>
              <a:t>The phenomenon of anticipation in genetic diseases was not taken into account</a:t>
            </a:r>
          </a:p>
        </p:txBody>
      </p:sp>
    </p:spTree>
    <p:extLst>
      <p:ext uri="{BB962C8B-B14F-4D97-AF65-F5344CB8AC3E}">
        <p14:creationId xmlns:p14="http://schemas.microsoft.com/office/powerpoint/2010/main" val="1973775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981200" y="274638"/>
            <a:ext cx="8229600" cy="258762"/>
          </a:xfrm>
        </p:spPr>
        <p:txBody>
          <a:bodyPr/>
          <a:lstStyle/>
          <a:p>
            <a:r>
              <a:rPr lang="en-US" altLang="en-US" sz="4000"/>
              <a:t> </a:t>
            </a:r>
          </a:p>
        </p:txBody>
      </p:sp>
      <p:sp>
        <p:nvSpPr>
          <p:cNvPr id="145411" name="Rectangle 3"/>
          <p:cNvSpPr>
            <a:spLocks noGrp="1" noChangeArrowheads="1"/>
          </p:cNvSpPr>
          <p:nvPr>
            <p:ph type="body" idx="1"/>
          </p:nvPr>
        </p:nvSpPr>
        <p:spPr>
          <a:xfrm>
            <a:off x="1981200" y="381001"/>
            <a:ext cx="8229600" cy="5745163"/>
          </a:xfrm>
        </p:spPr>
        <p:txBody>
          <a:bodyPr/>
          <a:lstStyle/>
          <a:p>
            <a:r>
              <a:rPr lang="en-US" altLang="en-US" smtClean="0"/>
              <a:t>Galton (1889) studied the heights of sons compared to the heights of their fathers.</a:t>
            </a:r>
          </a:p>
          <a:p>
            <a:r>
              <a:rPr lang="en-US" altLang="en-US" smtClean="0"/>
              <a:t>In 2007, the average height of adult males in the U.S. is approximately 5’10”.</a:t>
            </a:r>
          </a:p>
          <a:p>
            <a:pPr>
              <a:buFontTx/>
              <a:buNone/>
            </a:pPr>
            <a:endParaRPr lang="en-US" altLang="en-US" smtClean="0"/>
          </a:p>
          <a:p>
            <a:r>
              <a:rPr lang="en-US" altLang="en-US" smtClean="0"/>
              <a:t>Suppose we study this relationship for tall fathers (6’4” or taller).</a:t>
            </a:r>
          </a:p>
          <a:p>
            <a:r>
              <a:rPr lang="en-US" altLang="en-US" smtClean="0"/>
              <a:t>On average will their sons be approximately the same height,       shorter, or taller than the fathers?</a:t>
            </a:r>
          </a:p>
          <a:p>
            <a:pPr>
              <a:buFontTx/>
              <a:buNone/>
            </a:pPr>
            <a:endParaRPr lang="en-US" altLang="en-US" smtClean="0"/>
          </a:p>
          <a:p>
            <a:pPr>
              <a:buFontTx/>
              <a:buNone/>
            </a:pPr>
            <a:endParaRPr lang="en-US" altLang="en-US" smtClean="0"/>
          </a:p>
          <a:p>
            <a:pPr>
              <a:buFontTx/>
              <a:buNone/>
            </a:pPr>
            <a:endParaRPr lang="en-US" altLang="en-US" smtClean="0"/>
          </a:p>
        </p:txBody>
      </p:sp>
    </p:spTree>
    <p:extLst>
      <p:ext uri="{BB962C8B-B14F-4D97-AF65-F5344CB8AC3E}">
        <p14:creationId xmlns:p14="http://schemas.microsoft.com/office/powerpoint/2010/main" val="21081381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981200" y="274638"/>
            <a:ext cx="8229600" cy="487362"/>
          </a:xfrm>
        </p:spPr>
        <p:txBody>
          <a:bodyPr/>
          <a:lstStyle/>
          <a:p>
            <a:r>
              <a:rPr lang="en-US" altLang="en-US" sz="4000"/>
              <a:t> </a:t>
            </a:r>
          </a:p>
        </p:txBody>
      </p:sp>
      <p:sp>
        <p:nvSpPr>
          <p:cNvPr id="272387" name="Rectangle 3"/>
          <p:cNvSpPr>
            <a:spLocks noGrp="1" noChangeArrowheads="1"/>
          </p:cNvSpPr>
          <p:nvPr>
            <p:ph type="body" idx="1"/>
          </p:nvPr>
        </p:nvSpPr>
        <p:spPr>
          <a:xfrm>
            <a:off x="1981200" y="609601"/>
            <a:ext cx="8229600" cy="5516563"/>
          </a:xfrm>
        </p:spPr>
        <p:txBody>
          <a:bodyPr/>
          <a:lstStyle/>
          <a:p>
            <a:pPr>
              <a:buFontTx/>
              <a:buNone/>
            </a:pPr>
            <a:endParaRPr lang="en-US" altLang="en-US" smtClean="0"/>
          </a:p>
          <a:p>
            <a:r>
              <a:rPr lang="en-US" altLang="en-US" smtClean="0"/>
              <a:t>Shorter!</a:t>
            </a:r>
          </a:p>
          <a:p>
            <a:r>
              <a:rPr lang="en-US" altLang="en-US" smtClean="0"/>
              <a:t>Galton was surprised.  He thought          the sons would be at least as tall              as their fathers due to better nutrition     and health care.</a:t>
            </a:r>
          </a:p>
          <a:p>
            <a:r>
              <a:rPr lang="en-US" altLang="en-US" smtClean="0"/>
              <a:t>What did Galton fail to consider?</a:t>
            </a:r>
          </a:p>
          <a:p>
            <a:r>
              <a:rPr lang="en-US" altLang="en-US" smtClean="0"/>
              <a:t>The heights of the mothers!</a:t>
            </a:r>
          </a:p>
        </p:txBody>
      </p:sp>
    </p:spTree>
    <p:extLst>
      <p:ext uri="{BB962C8B-B14F-4D97-AF65-F5344CB8AC3E}">
        <p14:creationId xmlns:p14="http://schemas.microsoft.com/office/powerpoint/2010/main" val="2904858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huff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0651" y="381000"/>
            <a:ext cx="838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Line 3"/>
          <p:cNvSpPr>
            <a:spLocks noChangeShapeType="1"/>
          </p:cNvSpPr>
          <p:nvPr/>
        </p:nvSpPr>
        <p:spPr bwMode="auto">
          <a:xfrm flipV="1">
            <a:off x="3352800" y="990600"/>
            <a:ext cx="6934200" cy="487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147460" name="Line 4"/>
          <p:cNvSpPr>
            <a:spLocks noChangeShapeType="1"/>
          </p:cNvSpPr>
          <p:nvPr/>
        </p:nvSpPr>
        <p:spPr bwMode="auto">
          <a:xfrm>
            <a:off x="3352800" y="4724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147461" name="Line 5"/>
          <p:cNvSpPr>
            <a:spLocks noChangeShapeType="1"/>
          </p:cNvSpPr>
          <p:nvPr/>
        </p:nvSpPr>
        <p:spPr bwMode="auto">
          <a:xfrm>
            <a:off x="3429000" y="46482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147462" name="Text Box 6"/>
          <p:cNvSpPr txBox="1">
            <a:spLocks noChangeArrowheads="1"/>
          </p:cNvSpPr>
          <p:nvPr/>
        </p:nvSpPr>
        <p:spPr bwMode="auto">
          <a:xfrm>
            <a:off x="6689725" y="2703513"/>
            <a:ext cx="749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a:solidFill>
                  <a:srgbClr val="000000"/>
                </a:solidFill>
              </a:rPr>
              <a:t>Y = X</a:t>
            </a:r>
          </a:p>
        </p:txBody>
      </p:sp>
      <p:sp>
        <p:nvSpPr>
          <p:cNvPr id="147463" name="Text Box 7"/>
          <p:cNvSpPr txBox="1">
            <a:spLocks noChangeArrowheads="1"/>
          </p:cNvSpPr>
          <p:nvPr/>
        </p:nvSpPr>
        <p:spPr bwMode="auto">
          <a:xfrm>
            <a:off x="3717925" y="4303713"/>
            <a:ext cx="31085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rgbClr val="000000"/>
                </a:solidFill>
              </a:rPr>
              <a:t>5’10</a:t>
            </a:r>
            <a:r>
              <a:rPr lang="en-US" altLang="en-US" sz="1800" dirty="0" smtClean="0">
                <a:solidFill>
                  <a:srgbClr val="000000"/>
                </a:solidFill>
              </a:rPr>
              <a:t>”                      mean line</a:t>
            </a:r>
            <a:endParaRPr lang="en-US" altLang="en-US" sz="1800" dirty="0">
              <a:solidFill>
                <a:srgbClr val="000000"/>
              </a:solidFill>
            </a:endParaRPr>
          </a:p>
        </p:txBody>
      </p:sp>
      <p:sp>
        <p:nvSpPr>
          <p:cNvPr id="147464" name="Text Box 8"/>
          <p:cNvSpPr txBox="1">
            <a:spLocks noChangeArrowheads="1"/>
          </p:cNvSpPr>
          <p:nvPr/>
        </p:nvSpPr>
        <p:spPr bwMode="auto">
          <a:xfrm>
            <a:off x="3934423" y="1179513"/>
            <a:ext cx="263405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1800" dirty="0">
                <a:solidFill>
                  <a:srgbClr val="000000"/>
                </a:solidFill>
              </a:rPr>
              <a:t>Regression to the mean</a:t>
            </a:r>
          </a:p>
          <a:p>
            <a:pPr algn="ctr" fontAlgn="base">
              <a:spcBef>
                <a:spcPct val="0"/>
              </a:spcBef>
              <a:spcAft>
                <a:spcPct val="0"/>
              </a:spcAft>
              <a:buFontTx/>
              <a:buNone/>
            </a:pPr>
            <a:r>
              <a:rPr lang="en-US" altLang="en-US" sz="1800" dirty="0">
                <a:solidFill>
                  <a:srgbClr val="000000"/>
                </a:solidFill>
              </a:rPr>
              <a:t>Galton (1889</a:t>
            </a:r>
            <a:r>
              <a:rPr lang="en-US" altLang="en-US" sz="1800" dirty="0" smtClean="0">
                <a:solidFill>
                  <a:srgbClr val="000000"/>
                </a:solidFill>
              </a:rPr>
              <a:t>)</a:t>
            </a:r>
          </a:p>
          <a:p>
            <a:pPr algn="ctr" fontAlgn="base">
              <a:spcBef>
                <a:spcPct val="0"/>
              </a:spcBef>
              <a:spcAft>
                <a:spcPct val="0"/>
              </a:spcAft>
              <a:buFontTx/>
              <a:buNone/>
            </a:pPr>
            <a:r>
              <a:rPr lang="en-US" altLang="en-US" sz="1000" dirty="0" smtClean="0">
                <a:solidFill>
                  <a:srgbClr val="000000"/>
                </a:solidFill>
              </a:rPr>
              <a:t>(hypothetical data)</a:t>
            </a:r>
            <a:endParaRPr lang="en-US" altLang="en-US" sz="1000" dirty="0">
              <a:solidFill>
                <a:srgbClr val="000000"/>
              </a:solidFill>
            </a:endParaRPr>
          </a:p>
        </p:txBody>
      </p:sp>
      <p:sp>
        <p:nvSpPr>
          <p:cNvPr id="3" name="TextBox 2"/>
          <p:cNvSpPr txBox="1"/>
          <p:nvPr/>
        </p:nvSpPr>
        <p:spPr>
          <a:xfrm>
            <a:off x="5070764" y="5245331"/>
            <a:ext cx="3967753" cy="246221"/>
          </a:xfrm>
          <a:prstGeom prst="rect">
            <a:avLst/>
          </a:prstGeom>
          <a:noFill/>
        </p:spPr>
        <p:txBody>
          <a:bodyPr wrap="none" rtlCol="0">
            <a:spAutoFit/>
          </a:bodyPr>
          <a:lstStyle/>
          <a:p>
            <a:r>
              <a:rPr lang="en-US" sz="1000" dirty="0" smtClean="0"/>
              <a:t>Majority of sons are shorter than dad but taller than mean of 5’10”</a:t>
            </a:r>
            <a:endParaRPr lang="en-US" sz="1000" dirty="0"/>
          </a:p>
        </p:txBody>
      </p:sp>
    </p:spTree>
    <p:extLst>
      <p:ext uri="{BB962C8B-B14F-4D97-AF65-F5344CB8AC3E}">
        <p14:creationId xmlns:p14="http://schemas.microsoft.com/office/powerpoint/2010/main" val="947924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1909764" y="1676400"/>
            <a:ext cx="8283575"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en-US" altLang="en-US" sz="4800">
                <a:solidFill>
                  <a:srgbClr val="000000"/>
                </a:solidFill>
              </a:rPr>
              <a:t>Suppose a wizard claims to              have invented an elixir that                will lower blood pressure.</a:t>
            </a:r>
          </a:p>
        </p:txBody>
      </p:sp>
    </p:spTree>
    <p:extLst>
      <p:ext uri="{BB962C8B-B14F-4D97-AF65-F5344CB8AC3E}">
        <p14:creationId xmlns:p14="http://schemas.microsoft.com/office/powerpoint/2010/main" val="20788803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Wizard-of-Oz-w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0" y="1308100"/>
            <a:ext cx="56515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328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D3EBED"/>
            </a:gs>
          </a:gsLst>
          <a:lin ang="5400000" scaled="1"/>
        </a:grad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pPr eaLnBrk="1" hangingPunct="1">
              <a:defRPr/>
            </a:pPr>
            <a:r>
              <a:rPr lang="en-US" b="1" smtClean="0">
                <a:solidFill>
                  <a:schemeClr val="bg1"/>
                </a:solidFill>
                <a:effectLst>
                  <a:outerShdw blurRad="38100" dist="38100" dir="2700000" algn="tl">
                    <a:srgbClr val="000000"/>
                  </a:outerShdw>
                </a:effectLst>
                <a:latin typeface="Book Antiqua" pitchFamily="18" charset="0"/>
              </a:rPr>
              <a:t>References for Fallacies in Numerical Reasoning:</a:t>
            </a:r>
          </a:p>
        </p:txBody>
      </p:sp>
      <p:sp>
        <p:nvSpPr>
          <p:cNvPr id="120835" name="Rectangle 3"/>
          <p:cNvSpPr>
            <a:spLocks noGrp="1" noChangeArrowheads="1"/>
          </p:cNvSpPr>
          <p:nvPr>
            <p:ph type="body" idx="1"/>
          </p:nvPr>
        </p:nvSpPr>
        <p:spPr>
          <a:xfrm>
            <a:off x="1981200" y="1752601"/>
            <a:ext cx="8229600" cy="4373563"/>
          </a:xfrm>
        </p:spPr>
        <p:txBody>
          <a:bodyPr/>
          <a:lstStyle/>
          <a:p>
            <a:pPr eaLnBrk="1" hangingPunct="1"/>
            <a:r>
              <a:rPr lang="en-US" altLang="en-US" smtClean="0">
                <a:latin typeface="Sylfaen" panose="010A0502050306030303" pitchFamily="18" charset="0"/>
              </a:rPr>
              <a:t>Andersen B.  </a:t>
            </a:r>
            <a:r>
              <a:rPr lang="en-US" altLang="en-US" i="1" smtClean="0">
                <a:latin typeface="Sylfaen" panose="010A0502050306030303" pitchFamily="18" charset="0"/>
              </a:rPr>
              <a:t>Methodological Errors in Medical Research</a:t>
            </a:r>
          </a:p>
          <a:p>
            <a:pPr eaLnBrk="1" hangingPunct="1"/>
            <a:r>
              <a:rPr lang="en-US" altLang="en-US" smtClean="0">
                <a:latin typeface="Sylfaen" panose="010A0502050306030303" pitchFamily="18" charset="0"/>
              </a:rPr>
              <a:t>Cohn V.  </a:t>
            </a:r>
            <a:r>
              <a:rPr lang="en-US" altLang="en-US" i="1" smtClean="0">
                <a:latin typeface="Sylfaen" panose="010A0502050306030303" pitchFamily="18" charset="0"/>
              </a:rPr>
              <a:t>News and Numbers</a:t>
            </a:r>
          </a:p>
          <a:p>
            <a:pPr eaLnBrk="1" hangingPunct="1"/>
            <a:r>
              <a:rPr lang="en-US" altLang="en-US" smtClean="0">
                <a:latin typeface="Sylfaen" panose="010A0502050306030303" pitchFamily="18" charset="0"/>
              </a:rPr>
              <a:t>Colton T.  </a:t>
            </a:r>
            <a:r>
              <a:rPr lang="en-US" altLang="en-US" i="1" smtClean="0">
                <a:latin typeface="Sylfaen" panose="010A0502050306030303" pitchFamily="18" charset="0"/>
              </a:rPr>
              <a:t>Statistics in Medicine</a:t>
            </a:r>
          </a:p>
          <a:p>
            <a:pPr eaLnBrk="1" hangingPunct="1"/>
            <a:r>
              <a:rPr lang="en-US" altLang="en-US" smtClean="0">
                <a:latin typeface="Sylfaen" panose="010A0502050306030303" pitchFamily="18" charset="0"/>
              </a:rPr>
              <a:t>Huff D.  </a:t>
            </a:r>
            <a:r>
              <a:rPr lang="en-US" altLang="en-US" i="1" smtClean="0">
                <a:latin typeface="Sylfaen" panose="010A0502050306030303" pitchFamily="18" charset="0"/>
              </a:rPr>
              <a:t>How to Lie with Statistics</a:t>
            </a:r>
            <a:r>
              <a:rPr lang="en-US" altLang="en-US" smtClean="0">
                <a:latin typeface="Sylfaen" panose="010A0502050306030303" pitchFamily="18" charset="0"/>
              </a:rPr>
              <a:t> </a:t>
            </a:r>
          </a:p>
          <a:p>
            <a:pPr eaLnBrk="1" hangingPunct="1"/>
            <a:r>
              <a:rPr lang="en-US" altLang="en-US" smtClean="0">
                <a:latin typeface="Sylfaen" panose="010A0502050306030303" pitchFamily="18" charset="0"/>
              </a:rPr>
              <a:t> Moore D.  </a:t>
            </a:r>
            <a:r>
              <a:rPr lang="en-US" altLang="en-US" i="1" smtClean="0">
                <a:latin typeface="Sylfaen" panose="010A0502050306030303" pitchFamily="18" charset="0"/>
              </a:rPr>
              <a:t>Statistics Concepts and Controversies</a:t>
            </a:r>
          </a:p>
          <a:p>
            <a:pPr eaLnBrk="1" hangingPunct="1"/>
            <a:r>
              <a:rPr lang="en-US" altLang="en-US" i="1" smtClean="0">
                <a:latin typeface="Sylfaen" panose="010A0502050306030303" pitchFamily="18" charset="0"/>
              </a:rPr>
              <a:t>Roht L.  Principles of Epidemiology: </a:t>
            </a:r>
          </a:p>
          <a:p>
            <a:pPr eaLnBrk="1" hangingPunct="1">
              <a:buFontTx/>
              <a:buNone/>
            </a:pPr>
            <a:r>
              <a:rPr lang="en-US" altLang="en-US" i="1" smtClean="0">
                <a:latin typeface="Sylfaen" panose="010A0502050306030303" pitchFamily="18" charset="0"/>
              </a:rPr>
              <a:t>	A Self-Teaching Guide                        </a:t>
            </a:r>
          </a:p>
          <a:p>
            <a:pPr eaLnBrk="1" hangingPunct="1"/>
            <a:endParaRPr lang="en-US" altLang="en-US" i="1" smtClean="0">
              <a:latin typeface="Sylfaen" panose="010A0502050306030303" pitchFamily="18" charset="0"/>
            </a:endParaRPr>
          </a:p>
        </p:txBody>
      </p:sp>
    </p:spTree>
    <p:extLst>
      <p:ext uri="{BB962C8B-B14F-4D97-AF65-F5344CB8AC3E}">
        <p14:creationId xmlns:p14="http://schemas.microsoft.com/office/powerpoint/2010/main" val="1505152050"/>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981200" y="274638"/>
            <a:ext cx="8229600" cy="487362"/>
          </a:xfrm>
        </p:spPr>
        <p:txBody>
          <a:bodyPr/>
          <a:lstStyle/>
          <a:p>
            <a:r>
              <a:rPr lang="en-US" altLang="en-US" sz="4000"/>
              <a:t> </a:t>
            </a:r>
          </a:p>
        </p:txBody>
      </p:sp>
      <p:sp>
        <p:nvSpPr>
          <p:cNvPr id="150531" name="Rectangle 3"/>
          <p:cNvSpPr>
            <a:spLocks noGrp="1" noChangeArrowheads="1"/>
          </p:cNvSpPr>
          <p:nvPr>
            <p:ph type="body" idx="1"/>
          </p:nvPr>
        </p:nvSpPr>
        <p:spPr>
          <a:xfrm>
            <a:off x="1981200" y="762001"/>
            <a:ext cx="8229600" cy="5364163"/>
          </a:xfrm>
        </p:spPr>
        <p:txBody>
          <a:bodyPr/>
          <a:lstStyle/>
          <a:p>
            <a:r>
              <a:rPr lang="en-US" altLang="en-US" smtClean="0"/>
              <a:t>To convince you it works he designs a clinical trial.  He enrolls 100 patients who have a systolic pressure of at least 160. They take the “medicine” for 6 months.</a:t>
            </a:r>
          </a:p>
          <a:p>
            <a:r>
              <a:rPr lang="en-US" altLang="en-US" smtClean="0"/>
              <a:t>Suppose the elixir is just a placebo and he measures their BP at the end of the study.</a:t>
            </a:r>
          </a:p>
          <a:p>
            <a:r>
              <a:rPr lang="en-US" altLang="en-US" smtClean="0"/>
              <a:t>On average will their BP be approximately the same, lower, or higher than at the start of the study?</a:t>
            </a:r>
          </a:p>
        </p:txBody>
      </p:sp>
    </p:spTree>
    <p:extLst>
      <p:ext uri="{BB962C8B-B14F-4D97-AF65-F5344CB8AC3E}">
        <p14:creationId xmlns:p14="http://schemas.microsoft.com/office/powerpoint/2010/main" val="38477489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057400" y="304800"/>
            <a:ext cx="8229600" cy="266700"/>
          </a:xfrm>
        </p:spPr>
        <p:txBody>
          <a:bodyPr/>
          <a:lstStyle/>
          <a:p>
            <a:r>
              <a:rPr lang="en-US" altLang="en-US" sz="4000"/>
              <a:t> </a:t>
            </a:r>
          </a:p>
        </p:txBody>
      </p:sp>
      <p:sp>
        <p:nvSpPr>
          <p:cNvPr id="151555" name="Rectangle 3"/>
          <p:cNvSpPr>
            <a:spLocks noGrp="1" noChangeArrowheads="1"/>
          </p:cNvSpPr>
          <p:nvPr>
            <p:ph type="body" idx="1"/>
          </p:nvPr>
        </p:nvSpPr>
        <p:spPr/>
        <p:txBody>
          <a:bodyPr/>
          <a:lstStyle/>
          <a:p>
            <a:pPr algn="ctr"/>
            <a:r>
              <a:rPr lang="en-US" altLang="en-US" smtClean="0"/>
              <a:t>On average their blood pressure will be lower!  </a:t>
            </a:r>
          </a:p>
          <a:p>
            <a:pPr>
              <a:buFontTx/>
              <a:buNone/>
            </a:pPr>
            <a:endParaRPr lang="en-US" altLang="en-US" smtClean="0"/>
          </a:p>
          <a:p>
            <a:endParaRPr lang="en-US" altLang="en-US" smtClean="0"/>
          </a:p>
          <a:p>
            <a:pPr algn="ctr"/>
            <a:r>
              <a:rPr lang="en-US" altLang="en-US" smtClean="0"/>
              <a:t>This is another example of </a:t>
            </a:r>
          </a:p>
          <a:p>
            <a:pPr algn="ctr">
              <a:buFontTx/>
              <a:buNone/>
            </a:pPr>
            <a:r>
              <a:rPr lang="en-US" altLang="en-US" smtClean="0"/>
              <a:t>“Regression to the Mean”.</a:t>
            </a:r>
          </a:p>
        </p:txBody>
      </p:sp>
    </p:spTree>
    <p:extLst>
      <p:ext uri="{BB962C8B-B14F-4D97-AF65-F5344CB8AC3E}">
        <p14:creationId xmlns:p14="http://schemas.microsoft.com/office/powerpoint/2010/main" val="30626579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981200" y="274638"/>
            <a:ext cx="8229600" cy="563562"/>
          </a:xfrm>
        </p:spPr>
        <p:txBody>
          <a:bodyPr/>
          <a:lstStyle/>
          <a:p>
            <a:r>
              <a:rPr lang="en-US" altLang="en-US" sz="4000"/>
              <a:t> </a:t>
            </a:r>
          </a:p>
        </p:txBody>
      </p:sp>
      <p:sp>
        <p:nvSpPr>
          <p:cNvPr id="278531" name="Rectangle 3"/>
          <p:cNvSpPr>
            <a:spLocks noGrp="1" noChangeArrowheads="1"/>
          </p:cNvSpPr>
          <p:nvPr>
            <p:ph type="body" idx="1"/>
          </p:nvPr>
        </p:nvSpPr>
        <p:spPr/>
        <p:txBody>
          <a:bodyPr/>
          <a:lstStyle/>
          <a:p>
            <a:r>
              <a:rPr lang="en-US" altLang="en-US" smtClean="0"/>
              <a:t>Suggest two ways to improve the design of his clinical trial.</a:t>
            </a:r>
          </a:p>
          <a:p>
            <a:pPr>
              <a:buFontTx/>
              <a:buNone/>
            </a:pPr>
            <a:endParaRPr lang="en-US" altLang="en-US" smtClean="0"/>
          </a:p>
          <a:p>
            <a:r>
              <a:rPr lang="en-US" altLang="en-US" smtClean="0"/>
              <a:t>Measure each person several times to insure that they actually have high BP.</a:t>
            </a:r>
          </a:p>
          <a:p>
            <a:r>
              <a:rPr lang="en-US" altLang="en-US" smtClean="0"/>
              <a:t>Have a control group.</a:t>
            </a:r>
          </a:p>
        </p:txBody>
      </p:sp>
    </p:spTree>
    <p:extLst>
      <p:ext uri="{BB962C8B-B14F-4D97-AF65-F5344CB8AC3E}">
        <p14:creationId xmlns:p14="http://schemas.microsoft.com/office/powerpoint/2010/main" val="22406776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8531">
                                            <p:txEl>
                                              <p:pRg st="2" end="2"/>
                                            </p:txEl>
                                          </p:spTgt>
                                        </p:tgtEl>
                                        <p:attrNameLst>
                                          <p:attrName>style.visibility</p:attrName>
                                        </p:attrNameLst>
                                      </p:cBhvr>
                                      <p:to>
                                        <p:strVal val="visible"/>
                                      </p:to>
                                    </p:set>
                                    <p:anim calcmode="lin" valueType="num">
                                      <p:cBhvr additive="base">
                                        <p:cTn id="7" dur="500" fill="hold"/>
                                        <p:tgtEl>
                                          <p:spTgt spid="27853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8531">
                                            <p:txEl>
                                              <p:pRg st="3" end="3"/>
                                            </p:txEl>
                                          </p:spTgt>
                                        </p:tgtEl>
                                        <p:attrNameLst>
                                          <p:attrName>style.visibility</p:attrName>
                                        </p:attrNameLst>
                                      </p:cBhvr>
                                      <p:to>
                                        <p:strVal val="visible"/>
                                      </p:to>
                                    </p:set>
                                    <p:anim calcmode="lin" valueType="num">
                                      <p:cBhvr additive="base">
                                        <p:cTn id="13" dur="500" fill="hold"/>
                                        <p:tgtEl>
                                          <p:spTgt spid="27853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8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981200" y="762000"/>
            <a:ext cx="8229600" cy="1066800"/>
          </a:xfrm>
        </p:spPr>
        <p:txBody>
          <a:bodyPr/>
          <a:lstStyle/>
          <a:p>
            <a:r>
              <a:rPr lang="en-US" altLang="en-US" sz="3200"/>
              <a:t>In 1918 there was an influenza pandemic.</a:t>
            </a:r>
          </a:p>
        </p:txBody>
      </p:sp>
      <p:sp>
        <p:nvSpPr>
          <p:cNvPr id="319491" name="Rectangle 3"/>
          <p:cNvSpPr>
            <a:spLocks noGrp="1" noChangeArrowheads="1"/>
          </p:cNvSpPr>
          <p:nvPr>
            <p:ph type="body" idx="1"/>
          </p:nvPr>
        </p:nvSpPr>
        <p:spPr>
          <a:xfrm>
            <a:off x="1981200" y="2286001"/>
            <a:ext cx="8229600" cy="3840163"/>
          </a:xfrm>
        </p:spPr>
        <p:txBody>
          <a:bodyPr/>
          <a:lstStyle/>
          <a:p>
            <a:r>
              <a:rPr lang="en-US" altLang="en-US" smtClean="0"/>
              <a:t>The next fallacy concerns this event.</a:t>
            </a:r>
          </a:p>
          <a:p>
            <a:r>
              <a:rPr lang="en-US" altLang="en-US" smtClean="0"/>
              <a:t>How many people died in the U.S.          due to the flu during the pandemic?</a:t>
            </a:r>
          </a:p>
          <a:p>
            <a:r>
              <a:rPr lang="en-US" altLang="en-US" smtClean="0"/>
              <a:t>Approximately 500,000 to 675,000.</a:t>
            </a:r>
          </a:p>
          <a:p>
            <a:r>
              <a:rPr lang="en-US" altLang="en-US" smtClean="0"/>
              <a:t>How many people died worldwide?</a:t>
            </a:r>
          </a:p>
          <a:p>
            <a:r>
              <a:rPr lang="en-US" altLang="en-US" smtClean="0"/>
              <a:t>Approximately 20 – 40 million.</a:t>
            </a:r>
          </a:p>
        </p:txBody>
      </p:sp>
    </p:spTree>
    <p:extLst>
      <p:ext uri="{BB962C8B-B14F-4D97-AF65-F5344CB8AC3E}">
        <p14:creationId xmlns:p14="http://schemas.microsoft.com/office/powerpoint/2010/main" val="17629165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19491">
                                            <p:txEl>
                                              <p:pRg st="2" end="2"/>
                                            </p:txEl>
                                          </p:spTgt>
                                        </p:tgtEl>
                                        <p:attrNameLst>
                                          <p:attrName>style.visibility</p:attrName>
                                        </p:attrNameLst>
                                      </p:cBhvr>
                                      <p:to>
                                        <p:strVal val="visible"/>
                                      </p:to>
                                    </p:set>
                                    <p:anim calcmode="lin" valueType="num">
                                      <p:cBhvr additive="base">
                                        <p:cTn id="7" dur="500" fill="hold"/>
                                        <p:tgtEl>
                                          <p:spTgt spid="31949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9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19491">
                                            <p:txEl>
                                              <p:pRg st="3" end="3"/>
                                            </p:txEl>
                                          </p:spTgt>
                                        </p:tgtEl>
                                        <p:attrNameLst>
                                          <p:attrName>style.visibility</p:attrName>
                                        </p:attrNameLst>
                                      </p:cBhvr>
                                      <p:to>
                                        <p:strVal val="visible"/>
                                      </p:to>
                                    </p:set>
                                    <p:anim calcmode="lin" valueType="num">
                                      <p:cBhvr additive="base">
                                        <p:cTn id="13" dur="500" fill="hold"/>
                                        <p:tgtEl>
                                          <p:spTgt spid="319491">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9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19491">
                                            <p:txEl>
                                              <p:pRg st="4" end="4"/>
                                            </p:txEl>
                                          </p:spTgt>
                                        </p:tgtEl>
                                        <p:attrNameLst>
                                          <p:attrName>style.visibility</p:attrName>
                                        </p:attrNameLst>
                                      </p:cBhvr>
                                      <p:to>
                                        <p:strVal val="visible"/>
                                      </p:to>
                                    </p:set>
                                    <p:anim calcmode="lin" valueType="num">
                                      <p:cBhvr additive="base">
                                        <p:cTn id="19" dur="500" fill="hold"/>
                                        <p:tgtEl>
                                          <p:spTgt spid="31949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94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981200" y="274638"/>
            <a:ext cx="8229600" cy="411162"/>
          </a:xfrm>
        </p:spPr>
        <p:txBody>
          <a:bodyPr/>
          <a:lstStyle/>
          <a:p>
            <a:r>
              <a:rPr lang="en-US" altLang="en-US" sz="4000"/>
              <a:t> </a:t>
            </a:r>
          </a:p>
        </p:txBody>
      </p:sp>
      <p:sp>
        <p:nvSpPr>
          <p:cNvPr id="320515" name="Rectangle 3"/>
          <p:cNvSpPr>
            <a:spLocks noGrp="1" noChangeArrowheads="1"/>
          </p:cNvSpPr>
          <p:nvPr>
            <p:ph type="body" idx="1"/>
          </p:nvPr>
        </p:nvSpPr>
        <p:spPr>
          <a:xfrm>
            <a:off x="1981200" y="838201"/>
            <a:ext cx="8229600" cy="5287963"/>
          </a:xfrm>
        </p:spPr>
        <p:txBody>
          <a:bodyPr/>
          <a:lstStyle/>
          <a:p>
            <a:r>
              <a:rPr lang="en-US" altLang="en-US" smtClean="0"/>
              <a:t>Immediately following the 1918 influenza pandemic there was a sharp decline in the tuberculosis mortality rate in the U.S.</a:t>
            </a:r>
          </a:p>
          <a:p>
            <a:r>
              <a:rPr lang="en-US" altLang="en-US" smtClean="0"/>
              <a:t>Does this provide evidence that an attack of the flu protects against TB?</a:t>
            </a:r>
          </a:p>
          <a:p>
            <a:endParaRPr lang="en-US" altLang="en-US" smtClean="0"/>
          </a:p>
          <a:p>
            <a:r>
              <a:rPr lang="en-US" altLang="en-US" smtClean="0"/>
              <a:t>No, since both diseases have a respiratory component, it may be that influenza killed those persons who might also be at a higher risk of dying from TB.</a:t>
            </a:r>
          </a:p>
        </p:txBody>
      </p:sp>
    </p:spTree>
    <p:extLst>
      <p:ext uri="{BB962C8B-B14F-4D97-AF65-F5344CB8AC3E}">
        <p14:creationId xmlns:p14="http://schemas.microsoft.com/office/powerpoint/2010/main" val="15163717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0515">
                                            <p:txEl>
                                              <p:pRg st="3" end="3"/>
                                            </p:txEl>
                                          </p:spTgt>
                                        </p:tgtEl>
                                        <p:attrNameLst>
                                          <p:attrName>style.visibility</p:attrName>
                                        </p:attrNameLst>
                                      </p:cBhvr>
                                      <p:to>
                                        <p:strVal val="visible"/>
                                      </p:to>
                                    </p:set>
                                    <p:anim calcmode="lin" valueType="num">
                                      <p:cBhvr additive="base">
                                        <p:cTn id="7" dur="500" fill="hold"/>
                                        <p:tgtEl>
                                          <p:spTgt spid="32051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05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p:txBody>
          <a:bodyPr/>
          <a:lstStyle/>
          <a:p>
            <a:pPr eaLnBrk="1" hangingPunct="1"/>
            <a:r>
              <a:rPr lang="en-US" altLang="en-US" sz="3200" b="1"/>
              <a:t>Survival-times after cardiac allografts</a:t>
            </a:r>
          </a:p>
        </p:txBody>
      </p:sp>
      <p:sp>
        <p:nvSpPr>
          <p:cNvPr id="155651" name="Rectangle 3"/>
          <p:cNvSpPr>
            <a:spLocks noGrp="1" noChangeArrowheads="1"/>
          </p:cNvSpPr>
          <p:nvPr>
            <p:ph type="subTitle" idx="1"/>
          </p:nvPr>
        </p:nvSpPr>
        <p:spPr/>
        <p:txBody>
          <a:bodyPr/>
          <a:lstStyle/>
          <a:p>
            <a:pPr eaLnBrk="1" hangingPunct="1"/>
            <a:r>
              <a:rPr lang="en-US" altLang="en-US" sz="2400" b="1"/>
              <a:t>Messmer BJ, Nora JJ, Leachman RD, Cooley DA. The Lancet.                            May 10, 1969; 954-956.</a:t>
            </a:r>
          </a:p>
        </p:txBody>
      </p:sp>
    </p:spTree>
    <p:extLst>
      <p:ext uri="{BB962C8B-B14F-4D97-AF65-F5344CB8AC3E}">
        <p14:creationId xmlns:p14="http://schemas.microsoft.com/office/powerpoint/2010/main" val="127654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body" idx="4294967295"/>
          </p:nvPr>
        </p:nvSpPr>
        <p:spPr>
          <a:xfrm>
            <a:off x="1524000" y="685801"/>
            <a:ext cx="8229600" cy="5440363"/>
          </a:xfrm>
        </p:spPr>
        <p:txBody>
          <a:bodyPr/>
          <a:lstStyle/>
          <a:p>
            <a:pPr eaLnBrk="1" hangingPunct="1"/>
            <a:r>
              <a:rPr lang="en-US" altLang="en-US" smtClean="0"/>
              <a:t>57 patients who were eligible                  for a heart transplant</a:t>
            </a:r>
          </a:p>
          <a:p>
            <a:pPr eaLnBrk="1" hangingPunct="1"/>
            <a:r>
              <a:rPr lang="en-US" altLang="en-US" smtClean="0"/>
              <a:t>Patients divided into those who did       and did not receive a transplant</a:t>
            </a:r>
          </a:p>
          <a:p>
            <a:pPr eaLnBrk="1" hangingPunct="1"/>
            <a:r>
              <a:rPr lang="en-US" altLang="en-US" smtClean="0"/>
              <a:t>Either time to death or follow-up time     was recorded</a:t>
            </a:r>
          </a:p>
          <a:p>
            <a:pPr eaLnBrk="1" hangingPunct="1"/>
            <a:r>
              <a:rPr lang="en-US" altLang="en-US" smtClean="0"/>
              <a:t>Mean time to death or follow-up was computed for each group</a:t>
            </a:r>
          </a:p>
          <a:p>
            <a:pPr eaLnBrk="1" hangingPunct="1"/>
            <a:r>
              <a:rPr lang="en-US" altLang="en-US" smtClean="0"/>
              <a:t>The mean was higher in the group who received transplant (111 days vs. 74 days)</a:t>
            </a:r>
          </a:p>
        </p:txBody>
      </p:sp>
    </p:spTree>
    <p:extLst>
      <p:ext uri="{BB962C8B-B14F-4D97-AF65-F5344CB8AC3E}">
        <p14:creationId xmlns:p14="http://schemas.microsoft.com/office/powerpoint/2010/main" val="24809001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body" idx="4294967295"/>
          </p:nvPr>
        </p:nvSpPr>
        <p:spPr>
          <a:xfrm>
            <a:off x="1524000" y="1447800"/>
            <a:ext cx="8839200" cy="3962400"/>
          </a:xfrm>
        </p:spPr>
        <p:txBody>
          <a:bodyPr/>
          <a:lstStyle/>
          <a:p>
            <a:pPr eaLnBrk="1" hangingPunct="1"/>
            <a:r>
              <a:rPr lang="en-US" altLang="en-US" b="1" smtClean="0"/>
              <a:t>By utilizing the follow-up times for the patients who are still alive in the data analysis, statistically speaking, what have the authors done to these patients?</a:t>
            </a:r>
          </a:p>
          <a:p>
            <a:pPr eaLnBrk="1" hangingPunct="1"/>
            <a:endParaRPr lang="en-US" altLang="en-US" smtClean="0"/>
          </a:p>
        </p:txBody>
      </p:sp>
    </p:spTree>
    <p:extLst>
      <p:ext uri="{BB962C8B-B14F-4D97-AF65-F5344CB8AC3E}">
        <p14:creationId xmlns:p14="http://schemas.microsoft.com/office/powerpoint/2010/main" val="40719117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4" descr="machine gu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1"/>
            <a:ext cx="56769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Text Box 5"/>
          <p:cNvSpPr txBox="1">
            <a:spLocks noChangeArrowheads="1"/>
          </p:cNvSpPr>
          <p:nvPr/>
        </p:nvSpPr>
        <p:spPr bwMode="auto">
          <a:xfrm>
            <a:off x="2270125" y="417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58724" name="Text Box 7"/>
          <p:cNvSpPr txBox="1">
            <a:spLocks noChangeArrowheads="1"/>
          </p:cNvSpPr>
          <p:nvPr/>
        </p:nvSpPr>
        <p:spPr bwMode="auto">
          <a:xfrm>
            <a:off x="3352800" y="304801"/>
            <a:ext cx="6400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a:solidFill>
                  <a:srgbClr val="000000"/>
                </a:solidFill>
              </a:rPr>
              <a:t>The authors treated the living patients as if they died on their last day of follow-up.   Statistically speaking they murdered the patients still alive!</a:t>
            </a:r>
          </a:p>
          <a:p>
            <a:pPr fontAlgn="base">
              <a:spcBef>
                <a:spcPct val="0"/>
              </a:spcBef>
              <a:spcAft>
                <a:spcPct val="0"/>
              </a:spcAft>
              <a:buFontTx/>
              <a:buNone/>
            </a:pPr>
            <a:endParaRPr lang="en-US" altLang="en-US" sz="2000">
              <a:solidFill>
                <a:srgbClr val="000000"/>
              </a:solidFill>
            </a:endParaRPr>
          </a:p>
        </p:txBody>
      </p:sp>
    </p:spTree>
    <p:extLst>
      <p:ext uri="{BB962C8B-B14F-4D97-AF65-F5344CB8AC3E}">
        <p14:creationId xmlns:p14="http://schemas.microsoft.com/office/powerpoint/2010/main" val="3077322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body" idx="4294967295"/>
          </p:nvPr>
        </p:nvSpPr>
        <p:spPr>
          <a:xfrm>
            <a:off x="1524000" y="1447800"/>
            <a:ext cx="9601200" cy="3962400"/>
          </a:xfrm>
        </p:spPr>
        <p:txBody>
          <a:bodyPr/>
          <a:lstStyle/>
          <a:p>
            <a:pPr eaLnBrk="1" hangingPunct="1"/>
            <a:endParaRPr lang="en-US" altLang="en-US" smtClean="0"/>
          </a:p>
          <a:p>
            <a:pPr eaLnBrk="1" hangingPunct="1">
              <a:buFontTx/>
              <a:buNone/>
            </a:pPr>
            <a:r>
              <a:rPr lang="en-US" altLang="en-US" b="1" smtClean="0"/>
              <a:t>What statistical procedure correctly accounts</a:t>
            </a:r>
          </a:p>
          <a:p>
            <a:pPr eaLnBrk="1" hangingPunct="1">
              <a:buFontTx/>
              <a:buNone/>
            </a:pPr>
            <a:r>
              <a:rPr lang="en-US" altLang="en-US" b="1" smtClean="0"/>
              <a:t>for patients who are lost to follow-up or still </a:t>
            </a:r>
          </a:p>
          <a:p>
            <a:pPr eaLnBrk="1" hangingPunct="1">
              <a:buFontTx/>
              <a:buNone/>
            </a:pPr>
            <a:r>
              <a:rPr lang="en-US" altLang="en-US" b="1" smtClean="0"/>
              <a:t>alive (censored)?</a:t>
            </a:r>
          </a:p>
        </p:txBody>
      </p:sp>
    </p:spTree>
    <p:extLst>
      <p:ext uri="{BB962C8B-B14F-4D97-AF65-F5344CB8AC3E}">
        <p14:creationId xmlns:p14="http://schemas.microsoft.com/office/powerpoint/2010/main" val="14115260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D3EBED"/>
            </a:gs>
          </a:gsLst>
          <a:lin ang="5400000" scaled="1"/>
        </a:gra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1981200" y="304800"/>
            <a:ext cx="8229600" cy="1447800"/>
          </a:xfrm>
        </p:spPr>
        <p:txBody>
          <a:bodyPr/>
          <a:lstStyle/>
          <a:p>
            <a:pPr eaLnBrk="1" hangingPunct="1"/>
            <a:r>
              <a:rPr lang="en-US" altLang="en-US" sz="3600">
                <a:solidFill>
                  <a:schemeClr val="bg1"/>
                </a:solidFill>
              </a:rPr>
              <a:t>From Huff’s</a:t>
            </a:r>
            <a:br>
              <a:rPr lang="en-US" altLang="en-US" sz="3600">
                <a:solidFill>
                  <a:schemeClr val="bg1"/>
                </a:solidFill>
              </a:rPr>
            </a:br>
            <a:r>
              <a:rPr lang="en-US" altLang="en-US" sz="3600">
                <a:solidFill>
                  <a:schemeClr val="bg1"/>
                </a:solidFill>
              </a:rPr>
              <a:t>“How to Lie with Statistics”</a:t>
            </a:r>
          </a:p>
        </p:txBody>
      </p:sp>
      <p:sp>
        <p:nvSpPr>
          <p:cNvPr id="121859" name="Rectangle 3"/>
          <p:cNvSpPr>
            <a:spLocks noGrp="1" noChangeArrowheads="1"/>
          </p:cNvSpPr>
          <p:nvPr>
            <p:ph type="body" idx="4294967295"/>
          </p:nvPr>
        </p:nvSpPr>
        <p:spPr>
          <a:xfrm>
            <a:off x="1828800" y="2209800"/>
            <a:ext cx="8610600" cy="4343400"/>
          </a:xfrm>
        </p:spPr>
        <p:txBody>
          <a:bodyPr/>
          <a:lstStyle/>
          <a:p>
            <a:pPr eaLnBrk="1" hangingPunct="1"/>
            <a:r>
              <a:rPr lang="en-US" altLang="en-US" smtClean="0"/>
              <a:t>The following are profits (in millions $) per month from January to December:</a:t>
            </a:r>
          </a:p>
          <a:p>
            <a:pPr eaLnBrk="1" hangingPunct="1"/>
            <a:r>
              <a:rPr lang="en-US" altLang="en-US" smtClean="0"/>
              <a:t>20, 20.4,20.8, 20.9 21, 21.1,  21.2,21.2,21.4,21.6,21.8,22.</a:t>
            </a:r>
          </a:p>
          <a:p>
            <a:pPr eaLnBrk="1" hangingPunct="1"/>
            <a:r>
              <a:rPr lang="en-US" altLang="en-US" smtClean="0"/>
              <a:t>Suppose you want to show your boss how much the profits are growing over the year.</a:t>
            </a:r>
          </a:p>
          <a:p>
            <a:pPr eaLnBrk="1" hangingPunct="1"/>
            <a:r>
              <a:rPr lang="en-US" altLang="en-US" smtClean="0"/>
              <a:t>How should you graph the data?</a:t>
            </a:r>
          </a:p>
        </p:txBody>
      </p:sp>
    </p:spTree>
    <p:extLst>
      <p:ext uri="{BB962C8B-B14F-4D97-AF65-F5344CB8AC3E}">
        <p14:creationId xmlns:p14="http://schemas.microsoft.com/office/powerpoint/2010/main" val="824645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allograf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04800"/>
            <a:ext cx="861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Text Box 3"/>
          <p:cNvSpPr txBox="1">
            <a:spLocks noChangeArrowheads="1"/>
          </p:cNvSpPr>
          <p:nvPr/>
        </p:nvSpPr>
        <p:spPr bwMode="auto">
          <a:xfrm>
            <a:off x="3794125" y="4227513"/>
            <a:ext cx="144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a:solidFill>
                  <a:srgbClr val="000000"/>
                </a:solidFill>
              </a:rPr>
              <a:t>p = 0.861</a:t>
            </a:r>
          </a:p>
          <a:p>
            <a:pPr fontAlgn="base">
              <a:spcBef>
                <a:spcPct val="0"/>
              </a:spcBef>
              <a:spcAft>
                <a:spcPct val="0"/>
              </a:spcAft>
              <a:buFontTx/>
              <a:buNone/>
            </a:pPr>
            <a:r>
              <a:rPr lang="en-US" altLang="en-US" sz="1800">
                <a:solidFill>
                  <a:srgbClr val="000000"/>
                </a:solidFill>
              </a:rPr>
              <a:t>log-rank test</a:t>
            </a:r>
          </a:p>
        </p:txBody>
      </p:sp>
    </p:spTree>
    <p:extLst>
      <p:ext uri="{BB962C8B-B14F-4D97-AF65-F5344CB8AC3E}">
        <p14:creationId xmlns:p14="http://schemas.microsoft.com/office/powerpoint/2010/main" val="70417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524000" y="112714"/>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a:solidFill>
                  <a:srgbClr val="000000"/>
                </a:solidFill>
                <a:latin typeface="Times New Roman" panose="02020603050405020304" pitchFamily="18" charset="0"/>
                <a:cs typeface="Times New Roman" panose="02020603050405020304" pitchFamily="18" charset="0"/>
              </a:rPr>
              <a:t>A geneticist evaluates the charts of patients who are seen in his  practice for a particular genetic disease, for example neurofibromatosis.  He summarizes the data by the average life span and proportion of patients that have a full time job.  In the discussion section of his article he reports on the short life span and the low percentage of people with neurofibromatosis who are employed.</a:t>
            </a:r>
          </a:p>
          <a:p>
            <a:pPr eaLnBrk="0" fontAlgn="base" hangingPunct="0">
              <a:spcBef>
                <a:spcPct val="0"/>
              </a:spcBef>
              <a:spcAft>
                <a:spcPct val="0"/>
              </a:spcAft>
              <a:buFontTx/>
              <a:buNone/>
            </a:pPr>
            <a:r>
              <a:rPr lang="en-US" altLang="en-US" sz="2000" b="1">
                <a:solidFill>
                  <a:srgbClr val="000000"/>
                </a:solidFill>
                <a:latin typeface="Times New Roman" panose="02020603050405020304" pitchFamily="18" charset="0"/>
                <a:cs typeface="Times New Roman" panose="02020603050405020304" pitchFamily="18" charset="0"/>
              </a:rPr>
              <a:t>Q.    Why might his data be misleading and not apply to all people with the disease?</a:t>
            </a:r>
          </a:p>
          <a:p>
            <a:pPr eaLnBrk="0" fontAlgn="base" hangingPunct="0">
              <a:spcBef>
                <a:spcPct val="0"/>
              </a:spcBef>
              <a:spcAft>
                <a:spcPct val="0"/>
              </a:spcAft>
              <a:buFontTx/>
              <a:buAutoNum type="alphaUcPeriod"/>
            </a:pPr>
            <a:r>
              <a:rPr lang="en-US" altLang="en-US" sz="2000" b="1">
                <a:solidFill>
                  <a:srgbClr val="000000"/>
                </a:solidFill>
                <a:latin typeface="Times New Roman" panose="02020603050405020304" pitchFamily="18" charset="0"/>
                <a:cs typeface="Times New Roman" panose="02020603050405020304" pitchFamily="18" charset="0"/>
              </a:rPr>
              <a:t>The patients the geneticist evaluates might have a more severe case of neurofibromatosis than the typical patient with the disease. </a:t>
            </a:r>
          </a:p>
          <a:p>
            <a:pPr eaLnBrk="0" fontAlgn="base" hangingPunct="0">
              <a:spcBef>
                <a:spcPct val="0"/>
              </a:spcBef>
              <a:spcAft>
                <a:spcPct val="0"/>
              </a:spcAft>
              <a:buFontTx/>
              <a:buNone/>
            </a:pPr>
            <a:r>
              <a:rPr lang="en-US" altLang="en-US" sz="2000" b="1">
                <a:solidFill>
                  <a:srgbClr val="000000"/>
                </a:solidFill>
                <a:latin typeface="Times New Roman" panose="02020603050405020304" pitchFamily="18" charset="0"/>
                <a:cs typeface="Times New Roman" panose="02020603050405020304" pitchFamily="18" charset="0"/>
              </a:rPr>
              <a:t> With neurofibromatosis, the severe patients have numerous tumors on</a:t>
            </a:r>
          </a:p>
          <a:p>
            <a:pPr eaLnBrk="0" fontAlgn="base" hangingPunct="0">
              <a:spcBef>
                <a:spcPct val="0"/>
              </a:spcBef>
              <a:spcAft>
                <a:spcPct val="0"/>
              </a:spcAft>
              <a:buFontTx/>
              <a:buNone/>
            </a:pPr>
            <a:r>
              <a:rPr lang="en-US" altLang="en-US" sz="2000" b="1">
                <a:solidFill>
                  <a:srgbClr val="000000"/>
                </a:solidFill>
                <a:latin typeface="Times New Roman" panose="02020603050405020304" pitchFamily="18" charset="0"/>
                <a:cs typeface="Times New Roman" panose="02020603050405020304" pitchFamily="18" charset="0"/>
              </a:rPr>
              <a:t> their body while the mildest cases have café-au-lait spots that might be misdiagnosed  as a birthmarks or dermatological problems.</a:t>
            </a:r>
          </a:p>
          <a:p>
            <a:pPr eaLnBrk="0" fontAlgn="base" hangingPunct="0">
              <a:spcBef>
                <a:spcPct val="0"/>
              </a:spcBef>
              <a:spcAft>
                <a:spcPct val="0"/>
              </a:spcAft>
              <a:buFontTx/>
              <a:buNone/>
            </a:pPr>
            <a:endParaRPr lang="en-US" altLang="en-US" sz="2000" b="1">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AutoNum type="alphaUcPeriod" startAt="17"/>
            </a:pPr>
            <a:r>
              <a:rPr lang="en-US" altLang="en-US" sz="2000" b="1">
                <a:solidFill>
                  <a:srgbClr val="000000"/>
                </a:solidFill>
                <a:latin typeface="Times New Roman" panose="02020603050405020304" pitchFamily="18" charset="0"/>
                <a:cs typeface="Times New Roman" panose="02020603050405020304" pitchFamily="18" charset="0"/>
              </a:rPr>
              <a:t>In a genetic study what is the name given to the original person in a family who  identifies to the medical community that the family has a genetic disease?</a:t>
            </a:r>
          </a:p>
          <a:p>
            <a:pPr eaLnBrk="0" fontAlgn="base" hangingPunct="0">
              <a:spcBef>
                <a:spcPct val="0"/>
              </a:spcBef>
              <a:spcAft>
                <a:spcPct val="0"/>
              </a:spcAft>
              <a:buFontTx/>
              <a:buNone/>
            </a:pPr>
            <a:r>
              <a:rPr lang="en-US" altLang="en-US" sz="2000" b="1">
                <a:solidFill>
                  <a:srgbClr val="000000"/>
                </a:solidFill>
                <a:latin typeface="Times New Roman" panose="02020603050405020304" pitchFamily="18" charset="0"/>
                <a:cs typeface="Times New Roman" panose="02020603050405020304" pitchFamily="18" charset="0"/>
              </a:rPr>
              <a:t>A.    Probands, propositus, or index cases.</a:t>
            </a:r>
          </a:p>
          <a:p>
            <a:pPr eaLnBrk="0" fontAlgn="base" hangingPunct="0">
              <a:spcBef>
                <a:spcPct val="0"/>
              </a:spcBef>
              <a:spcAft>
                <a:spcPct val="0"/>
              </a:spcAft>
              <a:buFontTx/>
              <a:buNone/>
            </a:pPr>
            <a:endParaRPr lang="en-US" altLang="en-US" sz="2000" b="1">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r>
              <a:rPr lang="en-US" altLang="en-US" sz="2000" b="1">
                <a:solidFill>
                  <a:srgbClr val="000000"/>
                </a:solidFill>
                <a:latin typeface="Times New Roman" panose="02020603050405020304" pitchFamily="18" charset="0"/>
                <a:cs typeface="Times New Roman" panose="02020603050405020304" pitchFamily="18" charset="0"/>
              </a:rPr>
              <a:t>Q.    How do the probands compare in severity to the rest of the population </a:t>
            </a:r>
          </a:p>
          <a:p>
            <a:pPr eaLnBrk="0" fontAlgn="base" hangingPunct="0">
              <a:spcBef>
                <a:spcPct val="0"/>
              </a:spcBef>
              <a:spcAft>
                <a:spcPct val="0"/>
              </a:spcAft>
              <a:buFontTx/>
              <a:buNone/>
            </a:pPr>
            <a:r>
              <a:rPr lang="en-US" altLang="en-US" sz="2000" b="1">
                <a:solidFill>
                  <a:srgbClr val="000000"/>
                </a:solidFill>
                <a:latin typeface="Times New Roman" panose="02020603050405020304" pitchFamily="18" charset="0"/>
                <a:cs typeface="Times New Roman" panose="02020603050405020304" pitchFamily="18" charset="0"/>
              </a:rPr>
              <a:t>         who also have the genetic disease?</a:t>
            </a:r>
          </a:p>
          <a:p>
            <a:pPr eaLnBrk="0" fontAlgn="base" hangingPunct="0">
              <a:spcBef>
                <a:spcPct val="0"/>
              </a:spcBef>
              <a:spcAft>
                <a:spcPct val="0"/>
              </a:spcAft>
              <a:buFontTx/>
              <a:buAutoNum type="alphaUcPeriod"/>
            </a:pPr>
            <a:r>
              <a:rPr lang="en-US" altLang="en-US" sz="2000" b="1">
                <a:solidFill>
                  <a:srgbClr val="000000"/>
                </a:solidFill>
                <a:latin typeface="Times New Roman" panose="02020603050405020304" pitchFamily="18" charset="0"/>
                <a:cs typeface="Times New Roman" panose="02020603050405020304" pitchFamily="18" charset="0"/>
              </a:rPr>
              <a:t>    They tend to have more severe disease.  This is why they are the first family </a:t>
            </a:r>
          </a:p>
          <a:p>
            <a:pPr eaLnBrk="0" fontAlgn="base" hangingPunct="0">
              <a:spcBef>
                <a:spcPct val="0"/>
              </a:spcBef>
              <a:spcAft>
                <a:spcPct val="0"/>
              </a:spcAft>
              <a:buFontTx/>
              <a:buNone/>
            </a:pPr>
            <a:r>
              <a:rPr lang="en-US" altLang="en-US" sz="2000" b="1">
                <a:solidFill>
                  <a:srgbClr val="000000"/>
                </a:solidFill>
                <a:latin typeface="Times New Roman" panose="02020603050405020304" pitchFamily="18" charset="0"/>
                <a:cs typeface="Times New Roman" panose="02020603050405020304" pitchFamily="18" charset="0"/>
              </a:rPr>
              <a:t>        members to be recognized with the disease.</a:t>
            </a:r>
          </a:p>
          <a:p>
            <a:pPr eaLnBrk="0" fontAlgn="base" hangingPunct="0">
              <a:spcBef>
                <a:spcPct val="0"/>
              </a:spcBef>
              <a:spcAft>
                <a:spcPct val="0"/>
              </a:spcAft>
              <a:buFontTx/>
              <a:buNone/>
            </a:pPr>
            <a:endParaRPr lang="en-US" altLang="en-US" sz="20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4809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09">
                                            <p:txEl>
                                              <p:pRg st="2" end="2"/>
                                            </p:txEl>
                                          </p:spTgt>
                                        </p:tgtEl>
                                        <p:attrNameLst>
                                          <p:attrName>style.visibility</p:attrName>
                                        </p:attrNameLst>
                                      </p:cBhvr>
                                      <p:to>
                                        <p:strVal val="visible"/>
                                      </p:to>
                                    </p:set>
                                    <p:anim calcmode="lin" valueType="num">
                                      <p:cBhvr additive="base">
                                        <p:cTn id="7" dur="500" fill="hold"/>
                                        <p:tgtEl>
                                          <p:spTgt spid="1740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09">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409">
                                            <p:txEl>
                                              <p:pRg st="3" end="3"/>
                                            </p:txEl>
                                          </p:spTgt>
                                        </p:tgtEl>
                                        <p:attrNameLst>
                                          <p:attrName>style.visibility</p:attrName>
                                        </p:attrNameLst>
                                      </p:cBhvr>
                                      <p:to>
                                        <p:strVal val="visible"/>
                                      </p:to>
                                    </p:set>
                                    <p:anim calcmode="lin" valueType="num">
                                      <p:cBhvr additive="base">
                                        <p:cTn id="11" dur="500" fill="hold"/>
                                        <p:tgtEl>
                                          <p:spTgt spid="17409">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409">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7409">
                                            <p:txEl>
                                              <p:pRg st="4" end="4"/>
                                            </p:txEl>
                                          </p:spTgt>
                                        </p:tgtEl>
                                        <p:attrNameLst>
                                          <p:attrName>style.visibility</p:attrName>
                                        </p:attrNameLst>
                                      </p:cBhvr>
                                      <p:to>
                                        <p:strVal val="visible"/>
                                      </p:to>
                                    </p:set>
                                    <p:anim calcmode="lin" valueType="num">
                                      <p:cBhvr additive="base">
                                        <p:cTn id="15" dur="500" fill="hold"/>
                                        <p:tgtEl>
                                          <p:spTgt spid="17409">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40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17409">
                                            <p:txEl>
                                              <p:pRg st="6" end="6"/>
                                            </p:txEl>
                                          </p:spTgt>
                                        </p:tgtEl>
                                        <p:attrNameLst>
                                          <p:attrName>style.visibility</p:attrName>
                                        </p:attrNameLst>
                                      </p:cBhvr>
                                      <p:to>
                                        <p:strVal val="visible"/>
                                      </p:to>
                                    </p:set>
                                    <p:anim calcmode="lin" valueType="num">
                                      <p:cBhvr additive="base">
                                        <p:cTn id="21" dur="500" fill="hold"/>
                                        <p:tgtEl>
                                          <p:spTgt spid="17409">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740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7409">
                                            <p:txEl>
                                              <p:pRg st="7" end="7"/>
                                            </p:txEl>
                                          </p:spTgt>
                                        </p:tgtEl>
                                        <p:attrNameLst>
                                          <p:attrName>style.visibility</p:attrName>
                                        </p:attrNameLst>
                                      </p:cBhvr>
                                      <p:to>
                                        <p:strVal val="visible"/>
                                      </p:to>
                                    </p:set>
                                    <p:anim calcmode="lin" valueType="num">
                                      <p:cBhvr additive="base">
                                        <p:cTn id="27" dur="500" fill="hold"/>
                                        <p:tgtEl>
                                          <p:spTgt spid="17409">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40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17409">
                                            <p:txEl>
                                              <p:pRg st="9" end="9"/>
                                            </p:txEl>
                                          </p:spTgt>
                                        </p:tgtEl>
                                        <p:attrNameLst>
                                          <p:attrName>style.visibility</p:attrName>
                                        </p:attrNameLst>
                                      </p:cBhvr>
                                      <p:to>
                                        <p:strVal val="visible"/>
                                      </p:to>
                                    </p:set>
                                    <p:anim calcmode="lin" valueType="num">
                                      <p:cBhvr additive="base">
                                        <p:cTn id="33" dur="500" fill="hold"/>
                                        <p:tgtEl>
                                          <p:spTgt spid="17409">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7409">
                                            <p:txEl>
                                              <p:pRg st="9" end="9"/>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7409">
                                            <p:txEl>
                                              <p:pRg st="10" end="10"/>
                                            </p:txEl>
                                          </p:spTgt>
                                        </p:tgtEl>
                                        <p:attrNameLst>
                                          <p:attrName>style.visibility</p:attrName>
                                        </p:attrNameLst>
                                      </p:cBhvr>
                                      <p:to>
                                        <p:strVal val="visible"/>
                                      </p:to>
                                    </p:set>
                                    <p:anim calcmode="lin" valueType="num">
                                      <p:cBhvr additive="base">
                                        <p:cTn id="37" dur="500" fill="hold"/>
                                        <p:tgtEl>
                                          <p:spTgt spid="17409">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0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7409">
                                            <p:txEl>
                                              <p:pRg st="11" end="11"/>
                                            </p:txEl>
                                          </p:spTgt>
                                        </p:tgtEl>
                                        <p:attrNameLst>
                                          <p:attrName>style.visibility</p:attrName>
                                        </p:attrNameLst>
                                      </p:cBhvr>
                                      <p:to>
                                        <p:strVal val="visible"/>
                                      </p:to>
                                    </p:set>
                                    <p:anim calcmode="lin" valueType="num">
                                      <p:cBhvr additive="base">
                                        <p:cTn id="43" dur="500" fill="hold"/>
                                        <p:tgtEl>
                                          <p:spTgt spid="17409">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409">
                                            <p:txEl>
                                              <p:pRg st="11" end="11"/>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7409">
                                            <p:txEl>
                                              <p:pRg st="12" end="12"/>
                                            </p:txEl>
                                          </p:spTgt>
                                        </p:tgtEl>
                                        <p:attrNameLst>
                                          <p:attrName>style.visibility</p:attrName>
                                        </p:attrNameLst>
                                      </p:cBhvr>
                                      <p:to>
                                        <p:strVal val="visible"/>
                                      </p:to>
                                    </p:set>
                                    <p:anim calcmode="lin" valueType="num">
                                      <p:cBhvr additive="base">
                                        <p:cTn id="47" dur="500" fill="hold"/>
                                        <p:tgtEl>
                                          <p:spTgt spid="17409">
                                            <p:txEl>
                                              <p:pRg st="12" end="1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7409">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43200" y="2679701"/>
          <a:ext cx="7010400" cy="1465294"/>
        </p:xfrm>
        <a:graphic>
          <a:graphicData uri="http://schemas.openxmlformats.org/drawingml/2006/table">
            <a:tbl>
              <a:tblPr/>
              <a:tblGrid>
                <a:gridCol w="3590925"/>
                <a:gridCol w="2143125"/>
                <a:gridCol w="1276350"/>
              </a:tblGrid>
              <a:tr h="368014">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TB Present</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TB Absent</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Cancer Present</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54</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762</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Cancer Absent</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133</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683</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Total</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187</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1445</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Percent with Cancer</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28.9%</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52.7%</a:t>
                      </a:r>
                      <a:endParaRPr kumimoji="0" lang="en-US" sz="1800" b="1" i="0" u="none" strike="noStrike" cap="none" normalizeH="0" baseline="0" smtClean="0">
                        <a:ln>
                          <a:noFill/>
                        </a:ln>
                        <a:solidFill>
                          <a:schemeClr val="tx1"/>
                        </a:solidFill>
                        <a:effectLst/>
                        <a:latin typeface="Courier New" pitchFamily="49"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2844" name="TextBox 2"/>
          <p:cNvSpPr txBox="1">
            <a:spLocks noChangeArrowheads="1"/>
          </p:cNvSpPr>
          <p:nvPr/>
        </p:nvSpPr>
        <p:spPr bwMode="auto">
          <a:xfrm>
            <a:off x="2895600" y="304800"/>
            <a:ext cx="6172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a:solidFill>
                  <a:srgbClr val="000000"/>
                </a:solidFill>
                <a:latin typeface="Times New Roman" panose="02020603050405020304" pitchFamily="18" charset="0"/>
              </a:rPr>
              <a:t>(</a:t>
            </a:r>
            <a:r>
              <a:rPr lang="en-US" altLang="en-US" sz="2000" b="1">
                <a:solidFill>
                  <a:srgbClr val="000000"/>
                </a:solidFill>
                <a:latin typeface="Times New Roman" panose="02020603050405020304" pitchFamily="18" charset="0"/>
                <a:cs typeface="Times New Roman" panose="02020603050405020304" pitchFamily="18" charset="0"/>
              </a:rPr>
              <a:t>from Colton) A study was conducted to investigate a possible association between tuberculosis (TB) and cancer.  The data was from autopsies performed at a large teaching hospital. For each person it was noted whether there were signs of cancer and whether TB was present.  The following table was generated.  </a:t>
            </a:r>
          </a:p>
          <a:p>
            <a:pPr fontAlgn="base">
              <a:spcBef>
                <a:spcPct val="0"/>
              </a:spcBef>
              <a:spcAft>
                <a:spcPct val="0"/>
              </a:spcAft>
              <a:buFontTx/>
              <a:buNone/>
            </a:pPr>
            <a:endParaRPr lang="en-US" altLang="en-US" sz="1800">
              <a:solidFill>
                <a:srgbClr val="000000"/>
              </a:solidFill>
              <a:latin typeface="Times New Roman" panose="02020603050405020304" pitchFamily="18" charset="0"/>
            </a:endParaRPr>
          </a:p>
        </p:txBody>
      </p:sp>
      <p:sp>
        <p:nvSpPr>
          <p:cNvPr id="162845" name="TextBox 3"/>
          <p:cNvSpPr txBox="1">
            <a:spLocks noChangeArrowheads="1"/>
          </p:cNvSpPr>
          <p:nvPr/>
        </p:nvSpPr>
        <p:spPr bwMode="auto">
          <a:xfrm>
            <a:off x="2362200" y="4800600"/>
            <a:ext cx="807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a:solidFill>
                  <a:srgbClr val="000000"/>
                </a:solidFill>
                <a:latin typeface="Times New Roman" panose="02020603050405020304" pitchFamily="18" charset="0"/>
                <a:cs typeface="Times New Roman" panose="02020603050405020304" pitchFamily="18" charset="0"/>
              </a:rPr>
              <a:t>It appears that having TB offers a protection for developing cancer. Why is this apparent negative association between TB and cancer spurious?</a:t>
            </a:r>
          </a:p>
          <a:p>
            <a:pPr fontAlgn="base">
              <a:spcBef>
                <a:spcPct val="0"/>
              </a:spcBef>
              <a:spcAft>
                <a:spcPct val="0"/>
              </a:spcAft>
              <a:buFontTx/>
              <a:buNone/>
            </a:pPr>
            <a:endParaRPr lang="en-US" altLang="en-US" sz="20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108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2667000" y="304801"/>
            <a:ext cx="69342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a:solidFill>
                  <a:srgbClr val="000000"/>
                </a:solidFill>
                <a:latin typeface="Times New Roman" panose="02020603050405020304" pitchFamily="18" charset="0"/>
                <a:cs typeface="Times New Roman" panose="02020603050405020304" pitchFamily="18" charset="0"/>
              </a:rPr>
              <a:t>  </a:t>
            </a:r>
            <a:r>
              <a:rPr lang="en-US" altLang="en-US" sz="2400" b="1">
                <a:solidFill>
                  <a:srgbClr val="000000"/>
                </a:solidFill>
                <a:latin typeface="Times New Roman" panose="02020603050405020304" pitchFamily="18" charset="0"/>
                <a:cs typeface="Times New Roman" panose="02020603050405020304" pitchFamily="18" charset="0"/>
              </a:rPr>
              <a:t>A statistician named Berkson proved how misleading associations can occur from this type of data collection.  He showed spurious relationships can result when the admission rates to the study are not the same for the different groups.  In this example, suppose in the general population there is no relationship between having TB and having cancer.  Further, assume the probabilities that a person is admitted to the hospital and autopsied are different for patients having only TB, only cancer, and having both TB and cancer.  He showed that a false association between TB and cancer may appear in the results of the autopsy data.  The false associations generated by these types of differing admission rates to a study are now referred to as examples of Berkson’s bias or Berkson’s fallacy. </a:t>
            </a:r>
          </a:p>
        </p:txBody>
      </p:sp>
    </p:spTree>
    <p:extLst>
      <p:ext uri="{BB962C8B-B14F-4D97-AF65-F5344CB8AC3E}">
        <p14:creationId xmlns:p14="http://schemas.microsoft.com/office/powerpoint/2010/main" val="22302950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www.vegsource.com/harris/charts/intes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1"/>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133600" y="4191001"/>
            <a:ext cx="78486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2000" b="1">
                <a:solidFill>
                  <a:srgbClr val="000000"/>
                </a:solidFill>
              </a:rPr>
              <a:t>Q.  What does this graph suggest about the relationship between    calories from animal food and intestinal cancer?</a:t>
            </a:r>
          </a:p>
          <a:p>
            <a:pPr algn="ctr" fontAlgn="base">
              <a:spcBef>
                <a:spcPct val="0"/>
              </a:spcBef>
              <a:spcAft>
                <a:spcPct val="0"/>
              </a:spcAft>
              <a:buFontTx/>
              <a:buNone/>
            </a:pPr>
            <a:endParaRPr lang="en-US" altLang="en-US" sz="2000" b="1">
              <a:solidFill>
                <a:srgbClr val="000000"/>
              </a:solidFill>
            </a:endParaRPr>
          </a:p>
          <a:p>
            <a:pPr algn="ctr" fontAlgn="base">
              <a:spcBef>
                <a:spcPct val="0"/>
              </a:spcBef>
              <a:spcAft>
                <a:spcPct val="0"/>
              </a:spcAft>
              <a:buFontTx/>
              <a:buAutoNum type="alphaUcPeriod"/>
            </a:pPr>
            <a:r>
              <a:rPr lang="en-US" altLang="en-US" sz="2000" b="1">
                <a:solidFill>
                  <a:srgbClr val="000000"/>
                </a:solidFill>
              </a:rPr>
              <a:t>  It suggests that the more calories from animal food a person </a:t>
            </a:r>
          </a:p>
          <a:p>
            <a:pPr algn="ctr" fontAlgn="base">
              <a:spcBef>
                <a:spcPct val="0"/>
              </a:spcBef>
              <a:spcAft>
                <a:spcPct val="0"/>
              </a:spcAft>
              <a:buFontTx/>
              <a:buNone/>
            </a:pPr>
            <a:r>
              <a:rPr lang="en-US" altLang="en-US" sz="2000" b="1">
                <a:solidFill>
                  <a:srgbClr val="000000"/>
                </a:solidFill>
              </a:rPr>
              <a:t>           consumes, the more likely they are to develop intestinal cancer.</a:t>
            </a:r>
          </a:p>
          <a:p>
            <a:pPr fontAlgn="base">
              <a:spcBef>
                <a:spcPct val="0"/>
              </a:spcBef>
              <a:spcAft>
                <a:spcPct val="0"/>
              </a:spcAft>
              <a:buFontTx/>
              <a:buNone/>
            </a:pPr>
            <a:endParaRPr lang="en-US" altLang="en-US" sz="1800">
              <a:solidFill>
                <a:srgbClr val="000000"/>
              </a:solidFill>
            </a:endParaRPr>
          </a:p>
        </p:txBody>
      </p:sp>
    </p:spTree>
    <p:extLst>
      <p:ext uri="{BB962C8B-B14F-4D97-AF65-F5344CB8AC3E}">
        <p14:creationId xmlns:p14="http://schemas.microsoft.com/office/powerpoint/2010/main" val="3568148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09800" y="838201"/>
            <a:ext cx="7848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00"/>
                </a:solidFill>
                <a:latin typeface="Times New Roman" panose="02020603050405020304" pitchFamily="18" charset="0"/>
              </a:rPr>
              <a:t>Q.		What types of scientific studies would give stronger 	evidence of this relationship?</a:t>
            </a:r>
          </a:p>
          <a:p>
            <a:pPr fontAlgn="base">
              <a:spcBef>
                <a:spcPct val="0"/>
              </a:spcBef>
              <a:spcAft>
                <a:spcPct val="0"/>
              </a:spcAft>
              <a:buFontTx/>
              <a:buNone/>
            </a:pPr>
            <a:r>
              <a:rPr lang="en-US" altLang="en-US" sz="2400" b="1">
                <a:solidFill>
                  <a:srgbClr val="000000"/>
                </a:solidFill>
                <a:latin typeface="Times New Roman" panose="02020603050405020304" pitchFamily="18" charset="0"/>
              </a:rPr>
              <a:t> A.	Retrospective case control study.</a:t>
            </a:r>
          </a:p>
          <a:p>
            <a:pPr fontAlgn="base">
              <a:spcBef>
                <a:spcPct val="0"/>
              </a:spcBef>
              <a:spcAft>
                <a:spcPct val="0"/>
              </a:spcAft>
              <a:buFontTx/>
              <a:buNone/>
            </a:pPr>
            <a:r>
              <a:rPr lang="en-US" altLang="en-US" sz="2400" b="1">
                <a:solidFill>
                  <a:srgbClr val="000000"/>
                </a:solidFill>
                <a:latin typeface="Times New Roman" panose="02020603050405020304" pitchFamily="18" charset="0"/>
              </a:rPr>
              <a:t>       	 Prospective (observational) study.</a:t>
            </a:r>
          </a:p>
          <a:p>
            <a:pPr fontAlgn="base">
              <a:spcBef>
                <a:spcPct val="0"/>
              </a:spcBef>
              <a:spcAft>
                <a:spcPct val="0"/>
              </a:spcAft>
              <a:buFontTx/>
              <a:buNone/>
            </a:pPr>
            <a:r>
              <a:rPr lang="en-US" altLang="en-US" sz="2400" b="1">
                <a:solidFill>
                  <a:srgbClr val="000000"/>
                </a:solidFill>
                <a:latin typeface="Times New Roman" panose="02020603050405020304" pitchFamily="18" charset="0"/>
              </a:rPr>
              <a:t>        	Clinical trial.</a:t>
            </a:r>
          </a:p>
          <a:p>
            <a:pPr fontAlgn="base">
              <a:spcBef>
                <a:spcPct val="0"/>
              </a:spcBef>
              <a:spcAft>
                <a:spcPct val="0"/>
              </a:spcAft>
              <a:buFontTx/>
              <a:buNone/>
            </a:pPr>
            <a:endParaRPr lang="en-US" altLang="en-US" sz="2400" b="1">
              <a:solidFill>
                <a:srgbClr val="000000"/>
              </a:solidFill>
              <a:latin typeface="Times New Roman" panose="02020603050405020304" pitchFamily="18" charset="0"/>
            </a:endParaRPr>
          </a:p>
          <a:p>
            <a:pPr fontAlgn="base">
              <a:spcBef>
                <a:spcPct val="0"/>
              </a:spcBef>
              <a:spcAft>
                <a:spcPct val="0"/>
              </a:spcAft>
              <a:buFontTx/>
              <a:buNone/>
            </a:pPr>
            <a:endParaRPr lang="en-US" altLang="en-US" sz="2400" b="1">
              <a:solidFill>
                <a:srgbClr val="000000"/>
              </a:solidFill>
              <a:latin typeface="Times New Roman" panose="02020603050405020304" pitchFamily="18" charset="0"/>
            </a:endParaRPr>
          </a:p>
          <a:p>
            <a:pPr fontAlgn="base">
              <a:spcBef>
                <a:spcPct val="0"/>
              </a:spcBef>
              <a:spcAft>
                <a:spcPct val="0"/>
              </a:spcAft>
              <a:buFontTx/>
              <a:buNone/>
            </a:pPr>
            <a:r>
              <a:rPr lang="en-US" altLang="en-US" sz="2400" b="1">
                <a:solidFill>
                  <a:srgbClr val="000000"/>
                </a:solidFill>
                <a:latin typeface="Times New Roman" panose="02020603050405020304" pitchFamily="18" charset="0"/>
              </a:rPr>
              <a:t>Q.  	What is the name of the fallacy if the  data grouped 	by country (i.e. the data from the graph)  is 	contradicted by the better study?</a:t>
            </a:r>
          </a:p>
          <a:p>
            <a:pPr fontAlgn="base">
              <a:spcBef>
                <a:spcPct val="0"/>
              </a:spcBef>
              <a:spcAft>
                <a:spcPct val="0"/>
              </a:spcAft>
              <a:buFontTx/>
              <a:buNone/>
            </a:pPr>
            <a:r>
              <a:rPr lang="en-US" altLang="en-US" sz="2400" b="1">
                <a:solidFill>
                  <a:srgbClr val="000000"/>
                </a:solidFill>
                <a:latin typeface="Times New Roman" panose="02020603050405020304" pitchFamily="18" charset="0"/>
              </a:rPr>
              <a:t> A.   	An ecological fallacy.</a:t>
            </a:r>
          </a:p>
          <a:p>
            <a:pPr fontAlgn="base">
              <a:spcBef>
                <a:spcPct val="0"/>
              </a:spcBef>
              <a:spcAft>
                <a:spcPct val="0"/>
              </a:spcAft>
              <a:buFontTx/>
              <a:buNone/>
            </a:pPr>
            <a:endParaRPr lang="en-US" alt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250656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24962" name="TextBox 1"/>
          <p:cNvSpPr txBox="1">
            <a:spLocks noChangeArrowheads="1"/>
          </p:cNvSpPr>
          <p:nvPr/>
        </p:nvSpPr>
        <p:spPr bwMode="auto">
          <a:xfrm>
            <a:off x="2743200" y="304801"/>
            <a:ext cx="7467600"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00"/>
                </a:solidFill>
                <a:latin typeface="Times New Roman" panose="02020603050405020304" pitchFamily="18" charset="0"/>
                <a:cs typeface="Times New Roman" panose="02020603050405020304" pitchFamily="18" charset="0"/>
              </a:rPr>
              <a:t>Q. 	A company is concerned that a chemical used</a:t>
            </a:r>
          </a:p>
          <a:p>
            <a:pPr fontAlgn="base">
              <a:spcBef>
                <a:spcPct val="0"/>
              </a:spcBef>
              <a:spcAft>
                <a:spcPct val="0"/>
              </a:spcAft>
              <a:buFontTx/>
              <a:buNone/>
            </a:pPr>
            <a:r>
              <a:rPr lang="en-US" altLang="en-US" sz="2400" b="1">
                <a:solidFill>
                  <a:srgbClr val="000000"/>
                </a:solidFill>
                <a:latin typeface="Times New Roman" panose="02020603050405020304" pitchFamily="18" charset="0"/>
                <a:cs typeface="Times New Roman" panose="02020603050405020304" pitchFamily="18" charset="0"/>
              </a:rPr>
              <a:t>		 at one of their plants may be a carcinogen.  	They compare the cancer  rate of the workers 	exposed to the chemical to the cancer rates of the 	general population.  Assume that age, race, and 	gender are similar between the two groups.  	Suppose that the cancer rates are identical to the 	rates for the general population and they 	conclude that the chemical is not a carcinogen.  	Why  might this not be a fair comparison ?</a:t>
            </a:r>
          </a:p>
          <a:p>
            <a:pPr fontAlgn="base">
              <a:spcBef>
                <a:spcPct val="0"/>
              </a:spcBef>
              <a:spcAft>
                <a:spcPct val="0"/>
              </a:spcAft>
              <a:buFontTx/>
              <a:buNone/>
            </a:pPr>
            <a:r>
              <a:rPr lang="en-US" altLang="en-US" sz="2400" b="1">
                <a:solidFill>
                  <a:srgbClr val="000000"/>
                </a:solidFill>
                <a:latin typeface="Times New Roman" panose="02020603050405020304" pitchFamily="18" charset="0"/>
                <a:cs typeface="Times New Roman" panose="02020603050405020304" pitchFamily="18" charset="0"/>
              </a:rPr>
              <a:t>A. 	People who are employed tend to be healthier 	than the general population.  This phenomenon 	is known as the healthy worker effect. </a:t>
            </a:r>
          </a:p>
          <a:p>
            <a:pPr fontAlgn="base">
              <a:spcBef>
                <a:spcPct val="0"/>
              </a:spcBef>
              <a:spcAft>
                <a:spcPct val="0"/>
              </a:spcAft>
              <a:buFontTx/>
              <a:buNone/>
            </a:pPr>
            <a:endParaRPr lang="en-US" altLang="en-US" sz="2400" b="1">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400" b="1">
                <a:solidFill>
                  <a:srgbClr val="000000"/>
                </a:solidFill>
                <a:latin typeface="Times New Roman" panose="02020603050405020304" pitchFamily="18" charset="0"/>
              </a:rPr>
              <a:t>Q.		What would make a better control group? </a:t>
            </a:r>
          </a:p>
          <a:p>
            <a:pPr fontAlgn="base">
              <a:spcBef>
                <a:spcPct val="0"/>
              </a:spcBef>
              <a:spcAft>
                <a:spcPct val="0"/>
              </a:spcAft>
              <a:buFontTx/>
              <a:buNone/>
            </a:pPr>
            <a:r>
              <a:rPr lang="en-US" altLang="en-US" sz="2400" b="1">
                <a:solidFill>
                  <a:srgbClr val="000000"/>
                </a:solidFill>
                <a:latin typeface="Times New Roman" panose="02020603050405020304" pitchFamily="18" charset="0"/>
              </a:rPr>
              <a:t>A. 	</a:t>
            </a:r>
            <a:r>
              <a:rPr lang="en-US" altLang="en-US" sz="2400" b="1">
                <a:solidFill>
                  <a:srgbClr val="000000"/>
                </a:solidFill>
                <a:latin typeface="Times New Roman" panose="02020603050405020304" pitchFamily="18" charset="0"/>
                <a:cs typeface="Times New Roman" panose="02020603050405020304" pitchFamily="18" charset="0"/>
              </a:rPr>
              <a:t>Workers doing similar type jobs but not exposed 	to the chemical.</a:t>
            </a:r>
          </a:p>
          <a:p>
            <a:pPr fontAlgn="base">
              <a:spcBef>
                <a:spcPct val="0"/>
              </a:spcBef>
              <a:spcAft>
                <a:spcPct val="0"/>
              </a:spcAft>
              <a:buFontTx/>
              <a:buNone/>
            </a:pPr>
            <a:endParaRPr lang="en-US" altLang="en-US" sz="2400" b="1">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endParaRPr lang="en-US" altLang="en-US" sz="2400" b="1">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2301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24962">
                                            <p:txEl>
                                              <p:pRg st="2" end="2"/>
                                            </p:txEl>
                                          </p:spTgt>
                                        </p:tgtEl>
                                        <p:attrNameLst>
                                          <p:attrName>style.visibility</p:attrName>
                                        </p:attrNameLst>
                                      </p:cBhvr>
                                      <p:to>
                                        <p:strVal val="visible"/>
                                      </p:to>
                                    </p:set>
                                    <p:anim calcmode="lin" valueType="num">
                                      <p:cBhvr additive="base">
                                        <p:cTn id="7" dur="500" fill="hold"/>
                                        <p:tgtEl>
                                          <p:spTgt spid="42496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49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24962">
                                            <p:txEl>
                                              <p:pRg st="4" end="4"/>
                                            </p:txEl>
                                          </p:spTgt>
                                        </p:tgtEl>
                                        <p:attrNameLst>
                                          <p:attrName>style.visibility</p:attrName>
                                        </p:attrNameLst>
                                      </p:cBhvr>
                                      <p:to>
                                        <p:strVal val="visible"/>
                                      </p:to>
                                    </p:set>
                                    <p:anim calcmode="lin" valueType="num">
                                      <p:cBhvr additive="base">
                                        <p:cTn id="13" dur="500" fill="hold"/>
                                        <p:tgtEl>
                                          <p:spTgt spid="42496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496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24962">
                                            <p:txEl>
                                              <p:pRg st="5" end="5"/>
                                            </p:txEl>
                                          </p:spTgt>
                                        </p:tgtEl>
                                        <p:attrNameLst>
                                          <p:attrName>style.visibility</p:attrName>
                                        </p:attrNameLst>
                                      </p:cBhvr>
                                      <p:to>
                                        <p:strVal val="visible"/>
                                      </p:to>
                                    </p:set>
                                    <p:anim calcmode="lin" valueType="num">
                                      <p:cBhvr additive="base">
                                        <p:cTn id="19" dur="500" fill="hold"/>
                                        <p:tgtEl>
                                          <p:spTgt spid="42496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496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25986" name="TextBox 2"/>
          <p:cNvSpPr txBox="1">
            <a:spLocks noChangeArrowheads="1"/>
          </p:cNvSpPr>
          <p:nvPr/>
        </p:nvSpPr>
        <p:spPr bwMode="auto">
          <a:xfrm>
            <a:off x="2133600" y="762001"/>
            <a:ext cx="78486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a:solidFill>
                  <a:srgbClr val="000000"/>
                </a:solidFill>
                <a:latin typeface="Times New Roman" panose="02020603050405020304" pitchFamily="18" charset="0"/>
              </a:rPr>
              <a:t>(</a:t>
            </a:r>
            <a:r>
              <a:rPr lang="en-US" altLang="en-US" sz="2400" b="1">
                <a:solidFill>
                  <a:srgbClr val="000000"/>
                </a:solidFill>
                <a:latin typeface="Times New Roman" panose="02020603050405020304" pitchFamily="18" charset="0"/>
                <a:cs typeface="Times New Roman" panose="02020603050405020304" pitchFamily="18" charset="0"/>
              </a:rPr>
              <a:t>from Roht) In a study of malignant melanoma among women, the survival rate among women who became pregnant and completed pregnancy after diagnosis was found to be higher than the rate among nonpregnant women of the same age.  Does this information mean that a woman with melanoma should try to become pregnant in order to live longer?</a:t>
            </a:r>
          </a:p>
          <a:p>
            <a:pPr fontAlgn="base">
              <a:spcBef>
                <a:spcPct val="0"/>
              </a:spcBef>
              <a:spcAft>
                <a:spcPct val="0"/>
              </a:spcAft>
              <a:buFontTx/>
              <a:buNone/>
            </a:pPr>
            <a:endParaRPr lang="en-US" altLang="en-US" sz="2400" b="1">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400" b="1">
                <a:solidFill>
                  <a:srgbClr val="000000"/>
                </a:solidFill>
                <a:latin typeface="Times New Roman" panose="02020603050405020304" pitchFamily="18" charset="0"/>
                <a:cs typeface="Times New Roman" panose="02020603050405020304" pitchFamily="18" charset="0"/>
              </a:rPr>
              <a:t>First,  those women who are not able to become pregnant may be those with the most severe forms of melanoma.</a:t>
            </a:r>
          </a:p>
          <a:p>
            <a:pPr fontAlgn="base">
              <a:spcBef>
                <a:spcPct val="0"/>
              </a:spcBef>
              <a:spcAft>
                <a:spcPct val="0"/>
              </a:spcAft>
              <a:buFontTx/>
              <a:buNone/>
            </a:pPr>
            <a:endParaRPr lang="en-US" altLang="en-US" sz="2400" b="1">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400" b="1">
                <a:solidFill>
                  <a:srgbClr val="000000"/>
                </a:solidFill>
                <a:latin typeface="Times New Roman" panose="02020603050405020304" pitchFamily="18" charset="0"/>
                <a:cs typeface="Times New Roman" panose="02020603050405020304" pitchFamily="18" charset="0"/>
              </a:rPr>
              <a:t>Second, those who completed pregnancy have an additional 9 months of survival by definition.  Malignant melanoma is usually a disease of short duration.  Nine months additional survival would bias the rate in favor of pregnant women.</a:t>
            </a:r>
          </a:p>
          <a:p>
            <a:pPr fontAlgn="base">
              <a:spcBef>
                <a:spcPct val="0"/>
              </a:spcBef>
              <a:spcAft>
                <a:spcPct val="0"/>
              </a:spcAft>
              <a:buFontTx/>
              <a:buNone/>
            </a:pPr>
            <a:endParaRPr lang="en-US" altLang="en-US" sz="2400" b="1">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endParaRPr lang="en-US" alt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601177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25986">
                                            <p:txEl>
                                              <p:pRg st="2" end="2"/>
                                            </p:txEl>
                                          </p:spTgt>
                                        </p:tgtEl>
                                        <p:attrNameLst>
                                          <p:attrName>style.visibility</p:attrName>
                                        </p:attrNameLst>
                                      </p:cBhvr>
                                      <p:to>
                                        <p:strVal val="visible"/>
                                      </p:to>
                                    </p:set>
                                    <p:anim calcmode="lin" valueType="num">
                                      <p:cBhvr additive="base">
                                        <p:cTn id="7" dur="500" fill="hold"/>
                                        <p:tgtEl>
                                          <p:spTgt spid="42598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59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25986">
                                            <p:txEl>
                                              <p:pRg st="4" end="4"/>
                                            </p:txEl>
                                          </p:spTgt>
                                        </p:tgtEl>
                                        <p:attrNameLst>
                                          <p:attrName>style.visibility</p:attrName>
                                        </p:attrNameLst>
                                      </p:cBhvr>
                                      <p:to>
                                        <p:strVal val="visible"/>
                                      </p:to>
                                    </p:set>
                                    <p:anim calcmode="lin" valueType="num">
                                      <p:cBhvr additive="base">
                                        <p:cTn id="13" dur="500" fill="hold"/>
                                        <p:tgtEl>
                                          <p:spTgt spid="425986">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598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2057400" y="274638"/>
            <a:ext cx="8153400" cy="6202362"/>
          </a:xfrm>
        </p:spPr>
        <p:txBody>
          <a:bodyPr/>
          <a:lstStyle/>
          <a:p>
            <a:pPr>
              <a:defRPr/>
            </a:pPr>
            <a:r>
              <a:rPr lang="en-US" b="1" smtClean="0">
                <a:effectLst>
                  <a:outerShdw blurRad="38100" dist="38100" dir="2700000" algn="tl">
                    <a:srgbClr val="FFFFFF"/>
                  </a:outerShdw>
                </a:effectLst>
              </a:rPr>
              <a:t>“</a:t>
            </a:r>
            <a:r>
              <a:rPr lang="en-US" b="1" smtClean="0">
                <a:effectLst>
                  <a:outerShdw blurRad="38100" dist="38100" dir="2700000" algn="tl">
                    <a:srgbClr val="FFFFFF"/>
                  </a:outerShdw>
                </a:effectLst>
                <a:latin typeface="Comic Sans MS" pitchFamily="66" charset="0"/>
              </a:rPr>
              <a:t>William Tucker</a:t>
            </a:r>
            <a:r>
              <a:rPr lang="en-US" b="1" smtClean="0">
                <a:effectLst>
                  <a:outerShdw blurRad="38100" dist="38100" dir="2700000" algn="tl">
                    <a:srgbClr val="FFFFFF"/>
                  </a:outerShdw>
                </a:effectLst>
              </a:rPr>
              <a:t>’</a:t>
            </a:r>
            <a:r>
              <a:rPr lang="en-US" b="1" smtClean="0">
                <a:effectLst>
                  <a:outerShdw blurRad="38100" dist="38100" dir="2700000" algn="tl">
                    <a:srgbClr val="FFFFFF"/>
                  </a:outerShdw>
                </a:effectLst>
                <a:latin typeface="Comic Sans MS" pitchFamily="66" charset="0"/>
              </a:rPr>
              <a:t>s article brought to mind an experiment by a scientist with dubious credentials and recorded by him in his journal as follows.</a:t>
            </a:r>
          </a:p>
        </p:txBody>
      </p:sp>
      <p:sp>
        <p:nvSpPr>
          <p:cNvPr id="168963" name="Text Box 3"/>
          <p:cNvSpPr txBox="1">
            <a:spLocks noChangeArrowheads="1"/>
          </p:cNvSpPr>
          <p:nvPr/>
        </p:nvSpPr>
        <p:spPr bwMode="auto">
          <a:xfrm>
            <a:off x="3124200" y="6248401"/>
            <a:ext cx="577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a:solidFill>
                  <a:srgbClr val="000000"/>
                </a:solidFill>
              </a:rPr>
              <a:t>Irving Lepselter, Letter-to-editor, NY Times, 11/16/1987</a:t>
            </a:r>
          </a:p>
        </p:txBody>
      </p:sp>
    </p:spTree>
    <p:extLst>
      <p:ext uri="{BB962C8B-B14F-4D97-AF65-F5344CB8AC3E}">
        <p14:creationId xmlns:p14="http://schemas.microsoft.com/office/powerpoint/2010/main" val="32726446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1981200" y="228600"/>
            <a:ext cx="8229600" cy="1828800"/>
          </a:xfrm>
        </p:spPr>
        <p:txBody>
          <a:bodyPr/>
          <a:lstStyle/>
          <a:p>
            <a:pPr>
              <a:defRPr/>
            </a:pPr>
            <a:r>
              <a:rPr lang="en-US" sz="3600" b="1">
                <a:solidFill>
                  <a:schemeClr val="tx1"/>
                </a:solidFill>
                <a:effectLst>
                  <a:outerShdw blurRad="38100" dist="38100" dir="2700000" algn="tl">
                    <a:srgbClr val="FFFFFF"/>
                  </a:outerShdw>
                </a:effectLst>
              </a:rPr>
              <a:t>Day</a:t>
            </a:r>
            <a:r>
              <a:rPr lang="en-US" sz="3600" b="1">
                <a:solidFill>
                  <a:schemeClr val="tx1"/>
                </a:solidFill>
                <a:effectLst>
                  <a:outerShdw blurRad="38100" dist="38100" dir="2700000" algn="tl">
                    <a:srgbClr val="FFFFFF"/>
                  </a:outerShdw>
                </a:effectLst>
                <a:latin typeface="Comic Sans MS" pitchFamily="66" charset="0"/>
              </a:rPr>
              <a:t> One </a:t>
            </a:r>
            <a:r>
              <a:rPr lang="en-US" sz="3600" b="1">
                <a:solidFill>
                  <a:schemeClr val="tx1"/>
                </a:solidFill>
                <a:effectLst>
                  <a:outerShdw blurRad="38100" dist="38100" dir="2700000" algn="tl">
                    <a:srgbClr val="FFFFFF"/>
                  </a:outerShdw>
                </a:effectLst>
              </a:rPr>
              <a:t>–</a:t>
            </a:r>
            <a:r>
              <a:rPr lang="en-US" sz="3600" b="1">
                <a:solidFill>
                  <a:schemeClr val="tx1"/>
                </a:solidFill>
                <a:effectLst>
                  <a:outerShdw blurRad="38100" dist="38100" dir="2700000" algn="tl">
                    <a:srgbClr val="FFFFFF"/>
                  </a:outerShdw>
                </a:effectLst>
                <a:latin typeface="Comic Sans MS" pitchFamily="66" charset="0"/>
              </a:rPr>
              <a:t> made loud noise behind frog.  Frog jumped 15 feet.</a:t>
            </a:r>
          </a:p>
        </p:txBody>
      </p:sp>
      <p:sp>
        <p:nvSpPr>
          <p:cNvPr id="237571" name="Rectangle 3"/>
          <p:cNvSpPr>
            <a:spLocks noGrp="1" noChangeArrowheads="1"/>
          </p:cNvSpPr>
          <p:nvPr>
            <p:ph type="body" sz="half" idx="1"/>
          </p:nvPr>
        </p:nvSpPr>
        <p:spPr>
          <a:xfrm>
            <a:off x="1676400" y="2057401"/>
            <a:ext cx="4114800" cy="3459163"/>
          </a:xfrm>
        </p:spPr>
        <p:txBody>
          <a:bodyPr/>
          <a:lstStyle/>
          <a:p>
            <a:pPr algn="ctr">
              <a:buFontTx/>
              <a:buNone/>
              <a:defRPr/>
            </a:pPr>
            <a:r>
              <a:rPr lang="en-US" sz="3200">
                <a:effectLst>
                  <a:outerShdw blurRad="38100" dist="38100" dir="2700000" algn="tl">
                    <a:srgbClr val="FFFFFF"/>
                  </a:outerShdw>
                </a:effectLst>
                <a:latin typeface="Arial Black" pitchFamily="34" charset="0"/>
              </a:rPr>
              <a:t>Day Two </a:t>
            </a:r>
            <a:r>
              <a:rPr lang="en-US" sz="3200">
                <a:effectLst>
                  <a:outerShdw blurRad="38100" dist="38100" dir="2700000" algn="tl">
                    <a:srgbClr val="FFFFFF"/>
                  </a:outerShdw>
                </a:effectLst>
              </a:rPr>
              <a:t>–</a:t>
            </a:r>
            <a:r>
              <a:rPr lang="en-US" sz="3200">
                <a:effectLst>
                  <a:outerShdw blurRad="38100" dist="38100" dir="2700000" algn="tl">
                    <a:srgbClr val="FFFFFF"/>
                  </a:outerShdw>
                </a:effectLst>
                <a:latin typeface="Arial Black" pitchFamily="34" charset="0"/>
              </a:rPr>
              <a:t> immobilized one hind leg of frog; then made same loud noise as on day one.</a:t>
            </a:r>
          </a:p>
          <a:p>
            <a:pPr algn="ctr">
              <a:buFontTx/>
              <a:buNone/>
              <a:defRPr/>
            </a:pPr>
            <a:r>
              <a:rPr lang="en-US" sz="3200">
                <a:effectLst>
                  <a:outerShdw blurRad="38100" dist="38100" dir="2700000" algn="tl">
                    <a:srgbClr val="FFFFFF"/>
                  </a:outerShdw>
                </a:effectLst>
                <a:latin typeface="Arial Black" pitchFamily="34" charset="0"/>
              </a:rPr>
              <a:t>Frog jumped only 3 feet</a:t>
            </a:r>
          </a:p>
        </p:txBody>
      </p:sp>
      <p:sp>
        <p:nvSpPr>
          <p:cNvPr id="237572" name="Rectangle 4"/>
          <p:cNvSpPr>
            <a:spLocks noGrp="1" noChangeArrowheads="1"/>
          </p:cNvSpPr>
          <p:nvPr>
            <p:ph type="body" sz="half" idx="2"/>
          </p:nvPr>
        </p:nvSpPr>
        <p:spPr>
          <a:xfrm>
            <a:off x="6019800" y="2057401"/>
            <a:ext cx="4343400" cy="3459163"/>
          </a:xfrm>
        </p:spPr>
        <p:txBody>
          <a:bodyPr/>
          <a:lstStyle/>
          <a:p>
            <a:pPr algn="ctr">
              <a:buFontTx/>
              <a:buNone/>
              <a:defRPr/>
            </a:pPr>
            <a:r>
              <a:rPr lang="en-US" sz="3200">
                <a:effectLst>
                  <a:outerShdw blurRad="38100" dist="38100" dir="2700000" algn="tl">
                    <a:srgbClr val="FFFFFF"/>
                  </a:outerShdw>
                </a:effectLst>
                <a:latin typeface="Arial Black" pitchFamily="34" charset="0"/>
              </a:rPr>
              <a:t>Day Three </a:t>
            </a:r>
            <a:r>
              <a:rPr lang="en-US" sz="3200">
                <a:effectLst>
                  <a:outerShdw blurRad="38100" dist="38100" dir="2700000" algn="tl">
                    <a:srgbClr val="FFFFFF"/>
                  </a:outerShdw>
                </a:effectLst>
              </a:rPr>
              <a:t>–</a:t>
            </a:r>
            <a:r>
              <a:rPr lang="en-US" sz="3200">
                <a:effectLst>
                  <a:outerShdw blurRad="38100" dist="38100" dir="2700000" algn="tl">
                    <a:srgbClr val="FFFFFF"/>
                  </a:outerShdw>
                </a:effectLst>
                <a:latin typeface="Arial Black" pitchFamily="34" charset="0"/>
              </a:rPr>
              <a:t> immobilized both hind legs of frog, then made many loud noises, louder than days one and two.</a:t>
            </a:r>
          </a:p>
          <a:p>
            <a:pPr algn="ctr">
              <a:buFontTx/>
              <a:buNone/>
              <a:defRPr/>
            </a:pPr>
            <a:r>
              <a:rPr lang="en-US" sz="3200">
                <a:effectLst>
                  <a:outerShdw blurRad="38100" dist="38100" dir="2700000" algn="tl">
                    <a:srgbClr val="FFFFFF"/>
                  </a:outerShdw>
                </a:effectLst>
                <a:latin typeface="Arial Black" pitchFamily="34" charset="0"/>
              </a:rPr>
              <a:t>Frog did not jump at all</a:t>
            </a:r>
          </a:p>
        </p:txBody>
      </p:sp>
    </p:spTree>
    <p:extLst>
      <p:ext uri="{BB962C8B-B14F-4D97-AF65-F5344CB8AC3E}">
        <p14:creationId xmlns:p14="http://schemas.microsoft.com/office/powerpoint/2010/main" val="59443826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uf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0"/>
            <a:ext cx="6400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2178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1981200" y="274638"/>
            <a:ext cx="8229600" cy="639762"/>
          </a:xfrm>
        </p:spPr>
        <p:txBody>
          <a:bodyPr/>
          <a:lstStyle/>
          <a:p>
            <a:pPr>
              <a:defRPr/>
            </a:pPr>
            <a:r>
              <a:rPr lang="en-US" sz="5400" b="1" dirty="0">
                <a:effectLst>
                  <a:outerShdw blurRad="38100" dist="38100" dir="2700000" algn="tl">
                    <a:srgbClr val="FFFFFF"/>
                  </a:outerShdw>
                </a:effectLst>
                <a:latin typeface="Comic Sans MS" pitchFamily="66" charset="0"/>
              </a:rPr>
              <a:t>Conclusion</a:t>
            </a:r>
          </a:p>
        </p:txBody>
      </p:sp>
      <p:sp>
        <p:nvSpPr>
          <p:cNvPr id="61443" name="Rectangle 3"/>
          <p:cNvSpPr>
            <a:spLocks noGrp="1" noChangeArrowheads="1"/>
          </p:cNvSpPr>
          <p:nvPr>
            <p:ph type="body" sz="half" idx="1"/>
          </p:nvPr>
        </p:nvSpPr>
        <p:spPr>
          <a:xfrm>
            <a:off x="1981200" y="5181600"/>
            <a:ext cx="7696200" cy="1447800"/>
          </a:xfrm>
        </p:spPr>
        <p:txBody>
          <a:bodyPr/>
          <a:lstStyle/>
          <a:p>
            <a:pPr algn="ctr">
              <a:buFontTx/>
              <a:buChar char="-"/>
            </a:pPr>
            <a:r>
              <a:rPr lang="en-US" altLang="en-US" b="1" smtClean="0">
                <a:latin typeface="Comic Sans MS" panose="030F0702030302020204" pitchFamily="66" charset="0"/>
              </a:rPr>
              <a:t>when both hind legs of a frog are immobilized, </a:t>
            </a:r>
          </a:p>
          <a:p>
            <a:pPr algn="ctr">
              <a:buFontTx/>
              <a:buChar char="-"/>
            </a:pPr>
            <a:r>
              <a:rPr lang="en-US" altLang="en-US" b="1" smtClean="0">
                <a:latin typeface="Comic Sans MS" panose="030F0702030302020204" pitchFamily="66" charset="0"/>
              </a:rPr>
              <a:t>it becomes deaf.</a:t>
            </a:r>
            <a:r>
              <a:rPr lang="en-US" altLang="en-US" b="1" smtClean="0"/>
              <a:t>”</a:t>
            </a:r>
            <a:endParaRPr lang="en-US" altLang="en-US" b="1" smtClean="0">
              <a:latin typeface="Comic Sans MS" panose="030F0702030302020204" pitchFamily="66" charset="0"/>
            </a:endParaRPr>
          </a:p>
        </p:txBody>
      </p:sp>
      <p:pic>
        <p:nvPicPr>
          <p:cNvPr id="171012" name="Picture 5" descr="jumping-fro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24200" y="990601"/>
            <a:ext cx="6096000" cy="3929063"/>
          </a:xfrm>
        </p:spPr>
      </p:pic>
    </p:spTree>
    <p:extLst>
      <p:ext uri="{BB962C8B-B14F-4D97-AF65-F5344CB8AC3E}">
        <p14:creationId xmlns:p14="http://schemas.microsoft.com/office/powerpoint/2010/main" val="14954187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ltLang="en-US" sz="3200" b="1"/>
              <a:t>“Wonderfully bad” articles</a:t>
            </a:r>
          </a:p>
        </p:txBody>
      </p:sp>
      <p:sp>
        <p:nvSpPr>
          <p:cNvPr id="172035" name="Rectangle 3"/>
          <p:cNvSpPr>
            <a:spLocks noGrp="1" noChangeArrowheads="1"/>
          </p:cNvSpPr>
          <p:nvPr>
            <p:ph type="body" idx="1"/>
          </p:nvPr>
        </p:nvSpPr>
        <p:spPr/>
        <p:txBody>
          <a:bodyPr/>
          <a:lstStyle/>
          <a:p>
            <a:r>
              <a:rPr lang="en-US" altLang="en-US" sz="2800" b="1"/>
              <a:t>Eight published medical &amp; dental papers with numerous mistakes that undergraduates with one semester of biostatistics can detect</a:t>
            </a:r>
          </a:p>
          <a:p>
            <a:r>
              <a:rPr lang="en-US" altLang="en-US" sz="2800" b="1"/>
              <a:t>Allow for a wide range of critical ability     and insight</a:t>
            </a:r>
          </a:p>
          <a:p>
            <a:r>
              <a:rPr lang="en-US" altLang="en-US" sz="2800" b="1"/>
              <a:t>Handout – from Colton</a:t>
            </a:r>
          </a:p>
          <a:p>
            <a:pPr>
              <a:buFontTx/>
              <a:buNone/>
            </a:pPr>
            <a:r>
              <a:rPr lang="en-US" altLang="en-US" sz="2800" b="1"/>
              <a:t>  “Outline for critique of a medical report”</a:t>
            </a:r>
          </a:p>
        </p:txBody>
      </p:sp>
    </p:spTree>
    <p:extLst>
      <p:ext uri="{BB962C8B-B14F-4D97-AF65-F5344CB8AC3E}">
        <p14:creationId xmlns:p14="http://schemas.microsoft.com/office/powerpoint/2010/main" val="38223840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4" descr="MadHatt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47801"/>
            <a:ext cx="64071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Text Box 5"/>
          <p:cNvSpPr txBox="1">
            <a:spLocks noChangeArrowheads="1"/>
          </p:cNvSpPr>
          <p:nvPr/>
        </p:nvSpPr>
        <p:spPr bwMode="auto">
          <a:xfrm>
            <a:off x="2362200" y="493714"/>
            <a:ext cx="708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sz="2000" b="1">
                <a:solidFill>
                  <a:srgbClr val="000000"/>
                </a:solidFill>
              </a:rPr>
              <a:t>What’s the chemical toxin being studied and which character is associated with the toxin?</a:t>
            </a:r>
          </a:p>
        </p:txBody>
      </p:sp>
    </p:spTree>
    <p:extLst>
      <p:ext uri="{BB962C8B-B14F-4D97-AF65-F5344CB8AC3E}">
        <p14:creationId xmlns:p14="http://schemas.microsoft.com/office/powerpoint/2010/main" val="2866998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981200" y="274638"/>
            <a:ext cx="8229600" cy="411162"/>
          </a:xfrm>
        </p:spPr>
        <p:txBody>
          <a:bodyPr/>
          <a:lstStyle/>
          <a:p>
            <a:pPr eaLnBrk="1" hangingPunct="1"/>
            <a:r>
              <a:rPr lang="en-US" sz="4000"/>
              <a:t> </a:t>
            </a:r>
          </a:p>
        </p:txBody>
      </p:sp>
      <p:sp>
        <p:nvSpPr>
          <p:cNvPr id="119811" name="Rectangle 3"/>
          <p:cNvSpPr>
            <a:spLocks noGrp="1" noChangeArrowheads="1"/>
          </p:cNvSpPr>
          <p:nvPr>
            <p:ph type="body" idx="1"/>
          </p:nvPr>
        </p:nvSpPr>
        <p:spPr>
          <a:xfrm>
            <a:off x="1981200" y="1219201"/>
            <a:ext cx="8229600" cy="4906963"/>
          </a:xfrm>
        </p:spPr>
        <p:txBody>
          <a:bodyPr/>
          <a:lstStyle/>
          <a:p>
            <a:pPr eaLnBrk="1" hangingPunct="1"/>
            <a:r>
              <a:rPr lang="en-US" b="1" smtClean="0"/>
              <a:t>Felt hat makers were exposed to   mercuric oxide.</a:t>
            </a:r>
          </a:p>
          <a:p>
            <a:pPr eaLnBrk="1" hangingPunct="1">
              <a:buFontTx/>
              <a:buNone/>
            </a:pPr>
            <a:endParaRPr lang="en-US" smtClean="0"/>
          </a:p>
          <a:p>
            <a:pPr eaLnBrk="1" hangingPunct="1"/>
            <a:r>
              <a:rPr lang="en-US" b="1" smtClean="0"/>
              <a:t>They developed mercury poisoning       that lead to psychological problems. </a:t>
            </a:r>
          </a:p>
          <a:p>
            <a:pPr eaLnBrk="1" hangingPunct="1">
              <a:buFontTx/>
              <a:buNone/>
            </a:pPr>
            <a:endParaRPr lang="en-US" smtClean="0"/>
          </a:p>
          <a:p>
            <a:pPr eaLnBrk="1" hangingPunct="1"/>
            <a:r>
              <a:rPr lang="en-US" b="1" smtClean="0"/>
              <a:t>Hence the term “Mad as a Hatter.”</a:t>
            </a:r>
          </a:p>
        </p:txBody>
      </p:sp>
    </p:spTree>
    <p:extLst>
      <p:ext uri="{BB962C8B-B14F-4D97-AF65-F5344CB8AC3E}">
        <p14:creationId xmlns:p14="http://schemas.microsoft.com/office/powerpoint/2010/main" val="18924240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11">
                                            <p:txEl>
                                              <p:pRg st="4" end="4"/>
                                            </p:txEl>
                                          </p:spTgt>
                                        </p:tgtEl>
                                        <p:attrNameLst>
                                          <p:attrName>style.visibility</p:attrName>
                                        </p:attrNameLst>
                                      </p:cBhvr>
                                      <p:to>
                                        <p:strVal val="visible"/>
                                      </p:to>
                                    </p:set>
                                    <p:anim calcmode="lin" valueType="num">
                                      <p:cBhvr additive="base">
                                        <p:cTn id="7" dur="1000" fill="hold"/>
                                        <p:tgtEl>
                                          <p:spTgt spid="119811">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98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09600" y="274637"/>
            <a:ext cx="10972800" cy="1373187"/>
          </a:xfrm>
        </p:spPr>
        <p:txBody>
          <a:bodyPr/>
          <a:lstStyle/>
          <a:p>
            <a:pPr eaLnBrk="1" hangingPunct="1"/>
            <a:r>
              <a:rPr lang="en-US" sz="3200" b="1" dirty="0"/>
              <a:t>“The relationship between mercury </a:t>
            </a:r>
            <a:r>
              <a:rPr lang="en-US" sz="3200" b="1" dirty="0" smtClean="0"/>
              <a:t>from </a:t>
            </a:r>
            <a:r>
              <a:rPr lang="en-US" sz="3200" b="1" dirty="0"/>
              <a:t>dental amalgam and mental health</a:t>
            </a:r>
            <a:r>
              <a:rPr lang="en-US" sz="3200" b="1" dirty="0" smtClean="0"/>
              <a:t>”</a:t>
            </a:r>
            <a:br>
              <a:rPr lang="en-US" sz="3200" b="1" dirty="0" smtClean="0"/>
            </a:br>
            <a:r>
              <a:rPr lang="en-US" sz="3200" b="1" dirty="0" smtClean="0"/>
              <a:t>by SL </a:t>
            </a:r>
            <a:r>
              <a:rPr lang="en-US" sz="3200" b="1" dirty="0" err="1" smtClean="0"/>
              <a:t>Siblerud</a:t>
            </a:r>
            <a:r>
              <a:rPr lang="en-US" sz="3200" b="1" dirty="0" smtClean="0"/>
              <a:t> </a:t>
            </a:r>
            <a:endParaRPr lang="en-US" sz="3200" b="1" dirty="0"/>
          </a:p>
        </p:txBody>
      </p:sp>
      <p:sp>
        <p:nvSpPr>
          <p:cNvPr id="175107" name="Rectangle 3"/>
          <p:cNvSpPr>
            <a:spLocks noGrp="1" noChangeArrowheads="1"/>
          </p:cNvSpPr>
          <p:nvPr>
            <p:ph type="body" idx="1"/>
          </p:nvPr>
        </p:nvSpPr>
        <p:spPr>
          <a:xfrm>
            <a:off x="1981200" y="1981201"/>
            <a:ext cx="8229600" cy="4144963"/>
          </a:xfrm>
        </p:spPr>
        <p:txBody>
          <a:bodyPr/>
          <a:lstStyle/>
          <a:p>
            <a:pPr eaLnBrk="1" hangingPunct="1"/>
            <a:r>
              <a:rPr lang="en-US" b="1" dirty="0" smtClean="0"/>
              <a:t>Part I of study</a:t>
            </a:r>
          </a:p>
          <a:p>
            <a:pPr eaLnBrk="1" hangingPunct="1"/>
            <a:r>
              <a:rPr lang="en-US" b="1" dirty="0" smtClean="0"/>
              <a:t>70 volunteers (college students) divided into those with and without any dental amalgams (fillings) that contain mercury</a:t>
            </a:r>
          </a:p>
          <a:p>
            <a:pPr eaLnBrk="1" hangingPunct="1"/>
            <a:r>
              <a:rPr lang="en-US" b="1" dirty="0" smtClean="0"/>
              <a:t>Given a mental health questionnaire</a:t>
            </a:r>
          </a:p>
          <a:p>
            <a:pPr eaLnBrk="1" hangingPunct="1"/>
            <a:r>
              <a:rPr lang="en-US" b="1" dirty="0" smtClean="0"/>
              <a:t>Two groups compared on measures of mental health</a:t>
            </a:r>
          </a:p>
          <a:p>
            <a:pPr eaLnBrk="1" hangingPunct="1">
              <a:buFontTx/>
              <a:buNone/>
            </a:pPr>
            <a:endParaRPr lang="en-US" b="1" dirty="0" smtClean="0"/>
          </a:p>
        </p:txBody>
      </p:sp>
    </p:spTree>
    <p:extLst>
      <p:ext uri="{BB962C8B-B14F-4D97-AF65-F5344CB8AC3E}">
        <p14:creationId xmlns:p14="http://schemas.microsoft.com/office/powerpoint/2010/main" val="2479727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rgbClr val="FFCC99"/>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b="1" smtClean="0"/>
              <a:t>Author’s Conclusion:</a:t>
            </a:r>
          </a:p>
        </p:txBody>
      </p:sp>
      <p:sp>
        <p:nvSpPr>
          <p:cNvPr id="175107" name="Rectangle 3"/>
          <p:cNvSpPr>
            <a:spLocks noGrp="1" noChangeArrowheads="1"/>
          </p:cNvSpPr>
          <p:nvPr>
            <p:ph type="body" idx="1"/>
          </p:nvPr>
        </p:nvSpPr>
        <p:spPr/>
        <p:txBody>
          <a:bodyPr/>
          <a:lstStyle/>
          <a:p>
            <a:pPr eaLnBrk="1" hangingPunct="1"/>
            <a:r>
              <a:rPr lang="en-US" b="1" dirty="0" smtClean="0"/>
              <a:t>“The amalgam group appeared to have a poor lifestyle.  They craved and ate more sweets, smoked more cigarettes, consumed more alcohol…”</a:t>
            </a:r>
          </a:p>
          <a:p>
            <a:pPr eaLnBrk="1" hangingPunct="1"/>
            <a:r>
              <a:rPr lang="en-US" b="1" dirty="0" smtClean="0"/>
              <a:t>Do you think this is convincing evidence that the mercury in the amalgams is causing a poorer choice  in lifestyle?</a:t>
            </a:r>
          </a:p>
          <a:p>
            <a:pPr eaLnBrk="1" hangingPunct="1"/>
            <a:r>
              <a:rPr lang="en-US" b="1" dirty="0"/>
              <a:t>The more likely explanation is that the sweets, smoking, and alcohol caused cavities, and hence </a:t>
            </a:r>
            <a:r>
              <a:rPr lang="en-US" b="1" dirty="0" smtClean="0"/>
              <a:t>led </a:t>
            </a:r>
            <a:r>
              <a:rPr lang="en-US" b="1" dirty="0"/>
              <a:t>to the presence of amalgams, rather than the mercury from the fillings caused the poorer lifestyle.</a:t>
            </a:r>
          </a:p>
          <a:p>
            <a:pPr eaLnBrk="1" hangingPunct="1"/>
            <a:endParaRPr lang="en-US" b="1" dirty="0" smtClean="0"/>
          </a:p>
        </p:txBody>
      </p:sp>
    </p:spTree>
    <p:extLst>
      <p:ext uri="{BB962C8B-B14F-4D97-AF65-F5344CB8AC3E}">
        <p14:creationId xmlns:p14="http://schemas.microsoft.com/office/powerpoint/2010/main" val="11714328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p:txBody>
          <a:bodyPr/>
          <a:lstStyle/>
          <a:p>
            <a:r>
              <a:rPr lang="en-US" altLang="en-US" sz="4000" i="1"/>
              <a:t> </a:t>
            </a:r>
            <a:r>
              <a:rPr lang="en-US" altLang="en-US" sz="4000" b="1" i="1"/>
              <a:t>INTERESTING EXAMPLES</a:t>
            </a:r>
            <a:br>
              <a:rPr lang="en-US" altLang="en-US" sz="4000" b="1" i="1"/>
            </a:br>
            <a:r>
              <a:rPr lang="en-US" altLang="en-US" sz="4000" b="1" i="1"/>
              <a:t>OF THE USE &amp; MISUSE OF STATISTICS FROM THE LAW</a:t>
            </a:r>
            <a:br>
              <a:rPr lang="en-US" altLang="en-US" sz="4000" b="1" i="1"/>
            </a:br>
            <a:endParaRPr lang="en-US" altLang="en-US" sz="4000" b="1" i="1"/>
          </a:p>
        </p:txBody>
      </p:sp>
      <p:sp>
        <p:nvSpPr>
          <p:cNvPr id="181251" name="Rectangle 3"/>
          <p:cNvSpPr>
            <a:spLocks noGrp="1" noChangeArrowheads="1"/>
          </p:cNvSpPr>
          <p:nvPr>
            <p:ph type="subTitle" idx="1"/>
          </p:nvPr>
        </p:nvSpPr>
        <p:spPr>
          <a:xfrm>
            <a:off x="2895600" y="5105400"/>
            <a:ext cx="6400800" cy="533400"/>
          </a:xfrm>
        </p:spPr>
        <p:txBody>
          <a:bodyPr/>
          <a:lstStyle/>
          <a:p>
            <a:pPr>
              <a:lnSpc>
                <a:spcPct val="90000"/>
              </a:lnSpc>
            </a:pPr>
            <a:r>
              <a:rPr lang="en-US" altLang="en-US" i="1" smtClean="0"/>
              <a:t> </a:t>
            </a:r>
          </a:p>
        </p:txBody>
      </p:sp>
    </p:spTree>
    <p:extLst>
      <p:ext uri="{BB962C8B-B14F-4D97-AF65-F5344CB8AC3E}">
        <p14:creationId xmlns:p14="http://schemas.microsoft.com/office/powerpoint/2010/main" val="31029933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Oliver_Wendell_Holmes_Jr_circa_19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8600"/>
            <a:ext cx="39243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Text Box 3"/>
          <p:cNvSpPr txBox="1">
            <a:spLocks noChangeArrowheads="1"/>
          </p:cNvSpPr>
          <p:nvPr/>
        </p:nvSpPr>
        <p:spPr bwMode="auto">
          <a:xfrm>
            <a:off x="4343401" y="6070601"/>
            <a:ext cx="3609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a:solidFill>
                  <a:srgbClr val="000000"/>
                </a:solidFill>
              </a:rPr>
              <a:t>Oliver Wendell Holmes, Jr.</a:t>
            </a:r>
          </a:p>
        </p:txBody>
      </p:sp>
    </p:spTree>
    <p:extLst>
      <p:ext uri="{BB962C8B-B14F-4D97-AF65-F5344CB8AC3E}">
        <p14:creationId xmlns:p14="http://schemas.microsoft.com/office/powerpoint/2010/main" val="2887322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981200" y="609601"/>
            <a:ext cx="8229600" cy="1249363"/>
          </a:xfrm>
        </p:spPr>
        <p:txBody>
          <a:bodyPr/>
          <a:lstStyle/>
          <a:p>
            <a:r>
              <a:rPr lang="en-US" altLang="en-US" sz="3200" b="1"/>
              <a:t/>
            </a:r>
            <a:br>
              <a:rPr lang="en-US" altLang="en-US" sz="3200" b="1"/>
            </a:br>
            <a:r>
              <a:rPr lang="en-US" altLang="en-US" sz="3200" b="1"/>
              <a:t/>
            </a:r>
            <a:br>
              <a:rPr lang="en-US" altLang="en-US" sz="3200" b="1"/>
            </a:br>
            <a:r>
              <a:rPr lang="en-US" altLang="en-US" sz="3200" b="1"/>
              <a:t>         </a:t>
            </a:r>
            <a:br>
              <a:rPr lang="en-US" altLang="en-US" sz="3200" b="1"/>
            </a:br>
            <a:r>
              <a:rPr lang="en-US" altLang="en-US" sz="3200" b="1"/>
              <a:t>Oliver Wendell Holmes, Jr.</a:t>
            </a:r>
            <a:br>
              <a:rPr lang="en-US" altLang="en-US" sz="3200" b="1"/>
            </a:br>
            <a:r>
              <a:rPr lang="en-US" altLang="en-US" sz="3200" b="1"/>
              <a:t>The Path of the Law</a:t>
            </a:r>
            <a:br>
              <a:rPr lang="en-US" altLang="en-US" sz="3200" b="1"/>
            </a:br>
            <a:r>
              <a:rPr lang="en-US" altLang="en-US" sz="3200" b="1"/>
              <a:t>10 Harvard Law Review </a:t>
            </a:r>
            <a:br>
              <a:rPr lang="en-US" altLang="en-US" sz="3200" b="1"/>
            </a:br>
            <a:r>
              <a:rPr lang="en-US" altLang="en-US" sz="3200" b="1"/>
              <a:t>(1897): 457-469.</a:t>
            </a:r>
          </a:p>
        </p:txBody>
      </p:sp>
      <p:sp>
        <p:nvSpPr>
          <p:cNvPr id="183299" name="Rectangle 3"/>
          <p:cNvSpPr>
            <a:spLocks noGrp="1" noChangeArrowheads="1"/>
          </p:cNvSpPr>
          <p:nvPr>
            <p:ph type="body" idx="1"/>
          </p:nvPr>
        </p:nvSpPr>
        <p:spPr>
          <a:xfrm>
            <a:off x="1752600" y="3276601"/>
            <a:ext cx="8763000" cy="2849563"/>
          </a:xfrm>
        </p:spPr>
        <p:txBody>
          <a:bodyPr/>
          <a:lstStyle/>
          <a:p>
            <a:pPr>
              <a:buFontTx/>
              <a:buNone/>
            </a:pPr>
            <a:r>
              <a:rPr lang="en-US" altLang="en-US" b="1" smtClean="0"/>
              <a:t>“For the rational study of the law the black letter man may be the man of the present,  but the man of the future is the man of    statistics and the master of economics.”         </a:t>
            </a:r>
          </a:p>
        </p:txBody>
      </p:sp>
    </p:spTree>
    <p:extLst>
      <p:ext uri="{BB962C8B-B14F-4D97-AF65-F5344CB8AC3E}">
        <p14:creationId xmlns:p14="http://schemas.microsoft.com/office/powerpoint/2010/main" val="19958948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981200" y="0"/>
            <a:ext cx="8229600" cy="1371600"/>
          </a:xfrm>
        </p:spPr>
        <p:txBody>
          <a:bodyPr/>
          <a:lstStyle/>
          <a:p>
            <a:r>
              <a:rPr lang="en-US" altLang="en-US" sz="3600" b="1">
                <a:solidFill>
                  <a:schemeClr val="bg1"/>
                </a:solidFill>
                <a:latin typeface="Comic Sans MS" panose="030F0702030302020204" pitchFamily="66" charset="0"/>
              </a:rPr>
              <a:t>People v. Collins (1968)</a:t>
            </a:r>
            <a:br>
              <a:rPr lang="en-US" altLang="en-US" sz="3600" b="1">
                <a:solidFill>
                  <a:schemeClr val="bg1"/>
                </a:solidFill>
                <a:latin typeface="Comic Sans MS" panose="030F0702030302020204" pitchFamily="66" charset="0"/>
              </a:rPr>
            </a:br>
            <a:r>
              <a:rPr lang="en-US" altLang="en-US" sz="1800" b="1">
                <a:solidFill>
                  <a:schemeClr val="bg1"/>
                </a:solidFill>
                <a:latin typeface="Comic Sans MS" panose="030F0702030302020204" pitchFamily="66" charset="0"/>
              </a:rPr>
              <a:t>Crim. No. 11176</a:t>
            </a:r>
            <a:br>
              <a:rPr lang="en-US" altLang="en-US" sz="1800" b="1">
                <a:solidFill>
                  <a:schemeClr val="bg1"/>
                </a:solidFill>
                <a:latin typeface="Comic Sans MS" panose="030F0702030302020204" pitchFamily="66" charset="0"/>
              </a:rPr>
            </a:br>
            <a:r>
              <a:rPr lang="en-US" altLang="en-US" sz="1800" b="1">
                <a:solidFill>
                  <a:schemeClr val="bg1"/>
                </a:solidFill>
                <a:latin typeface="Comic Sans MS" panose="030F0702030302020204" pitchFamily="66" charset="0"/>
              </a:rPr>
              <a:t>Supreme Court of California</a:t>
            </a:r>
            <a:br>
              <a:rPr lang="en-US" altLang="en-US" sz="1800" b="1">
                <a:solidFill>
                  <a:schemeClr val="bg1"/>
                </a:solidFill>
                <a:latin typeface="Comic Sans MS" panose="030F0702030302020204" pitchFamily="66" charset="0"/>
              </a:rPr>
            </a:br>
            <a:r>
              <a:rPr lang="en-US" altLang="en-US" sz="1800" b="1">
                <a:solidFill>
                  <a:schemeClr val="bg1"/>
                </a:solidFill>
                <a:latin typeface="Comic Sans MS" panose="030F0702030302020204" pitchFamily="66" charset="0"/>
              </a:rPr>
              <a:t>March 11, 1968</a:t>
            </a:r>
            <a:endParaRPr lang="en-US" altLang="en-US" sz="3600" b="1">
              <a:solidFill>
                <a:schemeClr val="bg1"/>
              </a:solidFill>
              <a:latin typeface="Comic Sans MS" panose="030F0702030302020204" pitchFamily="66" charset="0"/>
            </a:endParaRPr>
          </a:p>
        </p:txBody>
      </p:sp>
      <p:sp>
        <p:nvSpPr>
          <p:cNvPr id="189443" name="Rectangle 3"/>
          <p:cNvSpPr>
            <a:spLocks noGrp="1" noChangeArrowheads="1"/>
          </p:cNvSpPr>
          <p:nvPr>
            <p:ph type="body" idx="1"/>
          </p:nvPr>
        </p:nvSpPr>
        <p:spPr>
          <a:xfrm>
            <a:off x="1981200" y="1295400"/>
            <a:ext cx="8229600" cy="5562600"/>
          </a:xfrm>
        </p:spPr>
        <p:txBody>
          <a:bodyPr/>
          <a:lstStyle/>
          <a:p>
            <a:pPr algn="ctr">
              <a:buFontTx/>
              <a:buNone/>
            </a:pPr>
            <a:r>
              <a:rPr lang="en-US" altLang="en-US" sz="1800"/>
              <a:t> </a:t>
            </a:r>
          </a:p>
          <a:p>
            <a:r>
              <a:rPr lang="en-US" altLang="en-US" sz="2800" b="1"/>
              <a:t>A woman had her purse stolen.</a:t>
            </a:r>
          </a:p>
          <a:p>
            <a:r>
              <a:rPr lang="en-US" altLang="en-US" sz="2800" b="1"/>
              <a:t>The witnesses did not get a good look at the robber’s face.</a:t>
            </a:r>
          </a:p>
          <a:p>
            <a:r>
              <a:rPr lang="en-US" altLang="en-US" sz="2800" b="1"/>
              <a:t>Witnesses were able to describe some characteristics of the robber, the get-away car, and the driver.</a:t>
            </a:r>
          </a:p>
          <a:p>
            <a:r>
              <a:rPr lang="en-US" altLang="en-US" sz="2800" b="1"/>
              <a:t>Prosecution calls an Instructor of Mathematics to testify.</a:t>
            </a:r>
          </a:p>
          <a:p>
            <a:r>
              <a:rPr lang="en-US" altLang="en-US" sz="2800" b="1"/>
              <a:t>Instructor explains the product rule for multiplying probabilities of independent events.</a:t>
            </a:r>
          </a:p>
          <a:p>
            <a:endParaRPr lang="en-US" altLang="en-US" sz="2800" b="1"/>
          </a:p>
          <a:p>
            <a:endParaRPr lang="en-US" altLang="en-US" sz="2800"/>
          </a:p>
        </p:txBody>
      </p:sp>
    </p:spTree>
    <p:extLst>
      <p:ext uri="{BB962C8B-B14F-4D97-AF65-F5344CB8AC3E}">
        <p14:creationId xmlns:p14="http://schemas.microsoft.com/office/powerpoint/2010/main" val="26457839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D3EBED"/>
            </a:gs>
          </a:gsLst>
          <a:lin ang="5400000" scaled="1"/>
        </a:gra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1981200" y="274638"/>
            <a:ext cx="8229600" cy="563562"/>
          </a:xfrm>
        </p:spPr>
        <p:txBody>
          <a:bodyPr/>
          <a:lstStyle/>
          <a:p>
            <a:pPr eaLnBrk="1" hangingPunct="1"/>
            <a:r>
              <a:rPr lang="en-US" altLang="en-US" sz="2800"/>
              <a:t/>
            </a:r>
            <a:br>
              <a:rPr lang="en-US" altLang="en-US" sz="2800"/>
            </a:br>
            <a:endParaRPr lang="en-US" altLang="en-US" sz="2800"/>
          </a:p>
        </p:txBody>
      </p:sp>
      <p:sp>
        <p:nvSpPr>
          <p:cNvPr id="123907" name="Rectangle 3"/>
          <p:cNvSpPr>
            <a:spLocks noGrp="1" noChangeArrowheads="1"/>
          </p:cNvSpPr>
          <p:nvPr>
            <p:ph type="body" idx="4294967295"/>
          </p:nvPr>
        </p:nvSpPr>
        <p:spPr>
          <a:xfrm>
            <a:off x="1981200" y="1828801"/>
            <a:ext cx="8686800" cy="4297363"/>
          </a:xfrm>
        </p:spPr>
        <p:txBody>
          <a:bodyPr/>
          <a:lstStyle/>
          <a:p>
            <a:pPr eaLnBrk="1" hangingPunct="1"/>
            <a:r>
              <a:rPr lang="en-US" altLang="en-US" smtClean="0"/>
              <a:t>Suppose the data are exactly the same as before, but the data represent expenses.</a:t>
            </a:r>
          </a:p>
          <a:p>
            <a:pPr eaLnBrk="1" hangingPunct="1"/>
            <a:r>
              <a:rPr lang="en-US" altLang="en-US" smtClean="0"/>
              <a:t>Now you want to convince your boss that  the expenses are not growing over the year.</a:t>
            </a:r>
          </a:p>
          <a:p>
            <a:pPr eaLnBrk="1" hangingPunct="1"/>
            <a:r>
              <a:rPr lang="en-US" altLang="en-US" smtClean="0"/>
              <a:t>How should you graph the data?</a:t>
            </a:r>
          </a:p>
        </p:txBody>
      </p:sp>
    </p:spTree>
    <p:extLst>
      <p:ext uri="{BB962C8B-B14F-4D97-AF65-F5344CB8AC3E}">
        <p14:creationId xmlns:p14="http://schemas.microsoft.com/office/powerpoint/2010/main" val="14993879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981200" y="274638"/>
            <a:ext cx="8229600" cy="487362"/>
          </a:xfrm>
        </p:spPr>
        <p:txBody>
          <a:bodyPr/>
          <a:lstStyle/>
          <a:p>
            <a:r>
              <a:rPr lang="en-US" altLang="en-US" sz="3200" b="1">
                <a:solidFill>
                  <a:schemeClr val="bg1"/>
                </a:solidFill>
                <a:latin typeface="Comic Sans MS" panose="030F0702030302020204" pitchFamily="66" charset="0"/>
              </a:rPr>
              <a:t>Prosecutor suggests these probabilities:</a:t>
            </a:r>
          </a:p>
        </p:txBody>
      </p:sp>
      <p:sp>
        <p:nvSpPr>
          <p:cNvPr id="190467" name="Rectangle 3"/>
          <p:cNvSpPr>
            <a:spLocks noGrp="1" noChangeArrowheads="1"/>
          </p:cNvSpPr>
          <p:nvPr>
            <p:ph type="body" idx="1"/>
          </p:nvPr>
        </p:nvSpPr>
        <p:spPr>
          <a:xfrm>
            <a:off x="1905000" y="914400"/>
            <a:ext cx="8229600" cy="5638800"/>
          </a:xfrm>
        </p:spPr>
        <p:txBody>
          <a:bodyPr/>
          <a:lstStyle/>
          <a:p>
            <a:pPr>
              <a:lnSpc>
                <a:spcPct val="80000"/>
              </a:lnSpc>
            </a:pPr>
            <a:r>
              <a:rPr lang="en-US" altLang="en-US" sz="2000" b="1"/>
              <a:t>Black man with a beard               	1 in 10</a:t>
            </a:r>
          </a:p>
          <a:p>
            <a:pPr>
              <a:lnSpc>
                <a:spcPct val="80000"/>
              </a:lnSpc>
            </a:pPr>
            <a:r>
              <a:rPr lang="en-US" altLang="en-US" sz="2000" b="1"/>
              <a:t>Man with a moustache                 	1 in 4</a:t>
            </a:r>
          </a:p>
          <a:p>
            <a:pPr>
              <a:lnSpc>
                <a:spcPct val="80000"/>
              </a:lnSpc>
            </a:pPr>
            <a:r>
              <a:rPr lang="en-US" altLang="en-US" sz="2000" b="1"/>
              <a:t>White woman with pony tail         	1 in 10</a:t>
            </a:r>
          </a:p>
          <a:p>
            <a:pPr>
              <a:lnSpc>
                <a:spcPct val="80000"/>
              </a:lnSpc>
            </a:pPr>
            <a:r>
              <a:rPr lang="en-US" altLang="en-US" sz="2000" b="1"/>
              <a:t>White woman with blonde hair    	1 in 3</a:t>
            </a:r>
          </a:p>
          <a:p>
            <a:pPr>
              <a:lnSpc>
                <a:spcPct val="80000"/>
              </a:lnSpc>
            </a:pPr>
            <a:r>
              <a:rPr lang="en-US" altLang="en-US" sz="2000" b="1"/>
              <a:t>Yellow automobile                        	1 in 10</a:t>
            </a:r>
          </a:p>
          <a:p>
            <a:pPr>
              <a:lnSpc>
                <a:spcPct val="80000"/>
              </a:lnSpc>
            </a:pPr>
            <a:r>
              <a:rPr lang="en-US" altLang="en-US" sz="2000" b="1"/>
              <a:t>Interracial couple in car                	1 in 1000</a:t>
            </a:r>
          </a:p>
          <a:p>
            <a:pPr>
              <a:lnSpc>
                <a:spcPct val="80000"/>
              </a:lnSpc>
            </a:pPr>
            <a:endParaRPr lang="en-US" altLang="en-US" sz="2000" b="1"/>
          </a:p>
          <a:p>
            <a:pPr>
              <a:lnSpc>
                <a:spcPct val="80000"/>
              </a:lnSpc>
            </a:pPr>
            <a:r>
              <a:rPr lang="en-US" altLang="en-US" sz="2000" b="1"/>
              <a:t>Asks instructor what the probability would be under these estimates.</a:t>
            </a:r>
          </a:p>
          <a:p>
            <a:pPr>
              <a:lnSpc>
                <a:spcPct val="80000"/>
              </a:lnSpc>
              <a:buFontTx/>
              <a:buNone/>
            </a:pPr>
            <a:endParaRPr lang="en-US" altLang="en-US" sz="2000" b="1"/>
          </a:p>
          <a:p>
            <a:pPr>
              <a:lnSpc>
                <a:spcPct val="80000"/>
              </a:lnSpc>
            </a:pPr>
            <a:r>
              <a:rPr lang="en-US" altLang="en-US" sz="2000" b="1"/>
              <a:t>1 in 12,000,000.</a:t>
            </a:r>
          </a:p>
          <a:p>
            <a:pPr>
              <a:lnSpc>
                <a:spcPct val="80000"/>
              </a:lnSpc>
            </a:pPr>
            <a:endParaRPr lang="en-US" altLang="en-US" sz="2000" b="1"/>
          </a:p>
          <a:p>
            <a:pPr>
              <a:lnSpc>
                <a:spcPct val="80000"/>
              </a:lnSpc>
            </a:pPr>
            <a:r>
              <a:rPr lang="en-US" altLang="en-US" sz="2000" b="1"/>
              <a:t>Prosecutor claims these estimates are conservative.</a:t>
            </a:r>
          </a:p>
          <a:p>
            <a:pPr>
              <a:lnSpc>
                <a:spcPct val="80000"/>
              </a:lnSpc>
              <a:buFontTx/>
              <a:buNone/>
            </a:pPr>
            <a:endParaRPr lang="en-US" altLang="en-US" sz="2000" b="1"/>
          </a:p>
          <a:p>
            <a:pPr>
              <a:lnSpc>
                <a:spcPct val="80000"/>
              </a:lnSpc>
            </a:pPr>
            <a:r>
              <a:rPr lang="en-US" altLang="en-US" sz="2000" b="1"/>
              <a:t>“Chances of having every similarity … something like   </a:t>
            </a:r>
          </a:p>
          <a:p>
            <a:pPr>
              <a:lnSpc>
                <a:spcPct val="80000"/>
              </a:lnSpc>
              <a:buFontTx/>
              <a:buNone/>
            </a:pPr>
            <a:r>
              <a:rPr lang="en-US" altLang="en-US" sz="2000" b="1"/>
              <a:t>      1 in a billion.”</a:t>
            </a:r>
          </a:p>
          <a:p>
            <a:pPr>
              <a:lnSpc>
                <a:spcPct val="80000"/>
              </a:lnSpc>
              <a:buFontTx/>
              <a:buNone/>
            </a:pPr>
            <a:endParaRPr lang="en-US" altLang="en-US" sz="2000" b="1"/>
          </a:p>
          <a:p>
            <a:pPr>
              <a:lnSpc>
                <a:spcPct val="80000"/>
              </a:lnSpc>
            </a:pPr>
            <a:r>
              <a:rPr lang="en-US" altLang="en-US" sz="2800" b="1">
                <a:solidFill>
                  <a:schemeClr val="bg1"/>
                </a:solidFill>
                <a:latin typeface="Comic Sans MS" panose="030F0702030302020204" pitchFamily="66" charset="0"/>
              </a:rPr>
              <a:t>Jury finds defendant guilty.</a:t>
            </a:r>
          </a:p>
        </p:txBody>
      </p:sp>
    </p:spTree>
    <p:extLst>
      <p:ext uri="{BB962C8B-B14F-4D97-AF65-F5344CB8AC3E}">
        <p14:creationId xmlns:p14="http://schemas.microsoft.com/office/powerpoint/2010/main" val="3414798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ltLang="en-US" sz="3200" b="1">
                <a:solidFill>
                  <a:schemeClr val="bg1"/>
                </a:solidFill>
                <a:latin typeface="Comic Sans MS" panose="030F0702030302020204" pitchFamily="66" charset="0"/>
              </a:rPr>
              <a:t>The ruling of the appeal</a:t>
            </a:r>
            <a:r>
              <a:rPr lang="en-US" altLang="en-US" sz="3200" b="1">
                <a:solidFill>
                  <a:schemeClr val="bg1"/>
                </a:solidFill>
              </a:rPr>
              <a:t>’</a:t>
            </a:r>
            <a:r>
              <a:rPr lang="en-US" altLang="en-US" sz="3200" b="1">
                <a:solidFill>
                  <a:schemeClr val="bg1"/>
                </a:solidFill>
                <a:latin typeface="Comic Sans MS" panose="030F0702030302020204" pitchFamily="66" charset="0"/>
              </a:rPr>
              <a:t>s court:</a:t>
            </a:r>
          </a:p>
        </p:txBody>
      </p:sp>
      <p:sp>
        <p:nvSpPr>
          <p:cNvPr id="136195" name="Rectangle 3"/>
          <p:cNvSpPr>
            <a:spLocks noGrp="1" noChangeArrowheads="1"/>
          </p:cNvSpPr>
          <p:nvPr>
            <p:ph type="body" idx="1"/>
          </p:nvPr>
        </p:nvSpPr>
        <p:spPr>
          <a:xfrm>
            <a:off x="1981200" y="1600200"/>
            <a:ext cx="8229600" cy="4191000"/>
          </a:xfrm>
        </p:spPr>
        <p:txBody>
          <a:bodyPr/>
          <a:lstStyle/>
          <a:p>
            <a:pPr>
              <a:lnSpc>
                <a:spcPct val="80000"/>
              </a:lnSpc>
            </a:pPr>
            <a:r>
              <a:rPr lang="en-US" altLang="en-US" sz="2800" b="1"/>
              <a:t>“It is a curious circumstance of this adventure in proof that the prosecutor not only made his own assertions of these factors in the hope that they were conservative… but invited the jury to substitute their estimates.”</a:t>
            </a:r>
          </a:p>
          <a:p>
            <a:pPr>
              <a:lnSpc>
                <a:spcPct val="80000"/>
              </a:lnSpc>
              <a:buFontTx/>
              <a:buNone/>
            </a:pPr>
            <a:endParaRPr lang="en-US" altLang="en-US" sz="2800" b="1"/>
          </a:p>
          <a:p>
            <a:pPr>
              <a:lnSpc>
                <a:spcPct val="80000"/>
              </a:lnSpc>
            </a:pPr>
            <a:r>
              <a:rPr lang="en-US" altLang="en-US" sz="2800" b="1"/>
              <a:t>“There was another glaring defect in the prosecution’s technique, namely an inadequate proof of the statistical independence of the six factors.”</a:t>
            </a:r>
          </a:p>
        </p:txBody>
      </p:sp>
    </p:spTree>
    <p:extLst>
      <p:ext uri="{BB962C8B-B14F-4D97-AF65-F5344CB8AC3E}">
        <p14:creationId xmlns:p14="http://schemas.microsoft.com/office/powerpoint/2010/main" val="37297559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6195">
                                            <p:txEl>
                                              <p:pRg st="2" end="2"/>
                                            </p:txEl>
                                          </p:spTgt>
                                        </p:tgtEl>
                                        <p:attrNameLst>
                                          <p:attrName>style.visibility</p:attrName>
                                        </p:attrNameLst>
                                      </p:cBhvr>
                                      <p:to>
                                        <p:strVal val="visible"/>
                                      </p:to>
                                    </p:set>
                                    <p:anim calcmode="lin" valueType="num">
                                      <p:cBhvr additive="base">
                                        <p:cTn id="7" dur="1000" fill="hold"/>
                                        <p:tgtEl>
                                          <p:spTgt spid="136195">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61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sorc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990600"/>
            <a:ext cx="38100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5" name="Text Box 3"/>
          <p:cNvSpPr txBox="1">
            <a:spLocks noChangeArrowheads="1"/>
          </p:cNvSpPr>
          <p:nvPr/>
        </p:nvSpPr>
        <p:spPr bwMode="auto">
          <a:xfrm>
            <a:off x="3352800" y="384175"/>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00"/>
                </a:solidFill>
              </a:rPr>
              <a:t>The final ruling of the appeals court:</a:t>
            </a:r>
          </a:p>
        </p:txBody>
      </p:sp>
      <p:sp>
        <p:nvSpPr>
          <p:cNvPr id="192516" name="Text Box 4"/>
          <p:cNvSpPr txBox="1">
            <a:spLocks noChangeArrowheads="1"/>
          </p:cNvSpPr>
          <p:nvPr/>
        </p:nvSpPr>
        <p:spPr bwMode="auto">
          <a:xfrm>
            <a:off x="1524001" y="5032376"/>
            <a:ext cx="10283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00"/>
                </a:solidFill>
              </a:rPr>
              <a:t>“Mathematics, a veritable sorcerer in our computerized world,</a:t>
            </a:r>
          </a:p>
          <a:p>
            <a:pPr fontAlgn="base">
              <a:spcBef>
                <a:spcPct val="0"/>
              </a:spcBef>
              <a:spcAft>
                <a:spcPct val="0"/>
              </a:spcAft>
              <a:buFontTx/>
              <a:buNone/>
            </a:pPr>
            <a:r>
              <a:rPr lang="en-US" altLang="en-US" sz="2400" b="1">
                <a:solidFill>
                  <a:srgbClr val="000000"/>
                </a:solidFill>
              </a:rPr>
              <a:t>while assisting the trier of fact in the search for truth,</a:t>
            </a:r>
          </a:p>
          <a:p>
            <a:pPr fontAlgn="base">
              <a:spcBef>
                <a:spcPct val="0"/>
              </a:spcBef>
              <a:spcAft>
                <a:spcPct val="0"/>
              </a:spcAft>
              <a:buFontTx/>
              <a:buNone/>
            </a:pPr>
            <a:r>
              <a:rPr lang="en-US" altLang="en-US" sz="2400" b="1">
                <a:solidFill>
                  <a:srgbClr val="000000"/>
                </a:solidFill>
              </a:rPr>
              <a:t>must not cast a spell over him.  We reverse the judgment.”</a:t>
            </a:r>
          </a:p>
        </p:txBody>
      </p:sp>
    </p:spTree>
    <p:extLst>
      <p:ext uri="{BB962C8B-B14F-4D97-AF65-F5344CB8AC3E}">
        <p14:creationId xmlns:p14="http://schemas.microsoft.com/office/powerpoint/2010/main" val="16311238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Sall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2114550"/>
            <a:ext cx="4381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Text Box 3"/>
          <p:cNvSpPr txBox="1">
            <a:spLocks noChangeArrowheads="1"/>
          </p:cNvSpPr>
          <p:nvPr/>
        </p:nvSpPr>
        <p:spPr bwMode="auto">
          <a:xfrm>
            <a:off x="3962400" y="598489"/>
            <a:ext cx="5257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b="1">
                <a:solidFill>
                  <a:srgbClr val="000000"/>
                </a:solidFill>
              </a:rPr>
              <a:t>  </a:t>
            </a:r>
            <a:r>
              <a:rPr lang="en-US" altLang="en-US" b="1">
                <a:solidFill>
                  <a:srgbClr val="000000"/>
                </a:solidFill>
              </a:rPr>
              <a:t>The Sally Clark Case</a:t>
            </a:r>
          </a:p>
        </p:txBody>
      </p:sp>
    </p:spTree>
    <p:extLst>
      <p:ext uri="{BB962C8B-B14F-4D97-AF65-F5344CB8AC3E}">
        <p14:creationId xmlns:p14="http://schemas.microsoft.com/office/powerpoint/2010/main" val="40149545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flipV="1">
            <a:off x="1981200" y="-274638"/>
            <a:ext cx="8229600" cy="274638"/>
          </a:xfrm>
        </p:spPr>
        <p:txBody>
          <a:bodyPr/>
          <a:lstStyle/>
          <a:p>
            <a:r>
              <a:rPr lang="en-US" altLang="en-US" sz="4000"/>
              <a:t> </a:t>
            </a:r>
          </a:p>
        </p:txBody>
      </p:sp>
      <p:sp>
        <p:nvSpPr>
          <p:cNvPr id="194563" name="Rectangle 3"/>
          <p:cNvSpPr>
            <a:spLocks noGrp="1" noChangeArrowheads="1"/>
          </p:cNvSpPr>
          <p:nvPr>
            <p:ph type="body" idx="1"/>
          </p:nvPr>
        </p:nvSpPr>
        <p:spPr>
          <a:xfrm>
            <a:off x="1981200" y="838201"/>
            <a:ext cx="8458200" cy="5287963"/>
          </a:xfrm>
        </p:spPr>
        <p:txBody>
          <a:bodyPr/>
          <a:lstStyle/>
          <a:p>
            <a:r>
              <a:rPr lang="en-US" altLang="en-US" sz="2800" b="1"/>
              <a:t>Sally Clark was a solicitor in                Cheshire, England.</a:t>
            </a:r>
          </a:p>
          <a:p>
            <a:r>
              <a:rPr lang="en-US" altLang="en-US" sz="2800" b="1"/>
              <a:t>Her son, Harry Clark, born 3 weeks    premature, died 8 weeks after birth.</a:t>
            </a:r>
          </a:p>
          <a:p>
            <a:r>
              <a:rPr lang="en-US" altLang="en-US" sz="2800" b="1"/>
              <a:t>In addition, her first child had  died less than 3 weeks  after birth.  His autopsy concluded he          had died of natural causes.  He had signs          of a respiratory infection.</a:t>
            </a:r>
          </a:p>
          <a:p>
            <a:r>
              <a:rPr lang="en-US" altLang="en-US" sz="2800" b="1"/>
              <a:t>She was arrested for 2 counts of murder, despite the fact that there was very little evidence against her.</a:t>
            </a:r>
          </a:p>
        </p:txBody>
      </p:sp>
    </p:spTree>
    <p:extLst>
      <p:ext uri="{BB962C8B-B14F-4D97-AF65-F5344CB8AC3E}">
        <p14:creationId xmlns:p14="http://schemas.microsoft.com/office/powerpoint/2010/main" val="38496525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81200" y="-381000"/>
            <a:ext cx="8229600" cy="152400"/>
          </a:xfrm>
        </p:spPr>
        <p:txBody>
          <a:bodyPr/>
          <a:lstStyle/>
          <a:p>
            <a:r>
              <a:rPr lang="en-US" altLang="en-US" sz="4000"/>
              <a:t> </a:t>
            </a:r>
          </a:p>
        </p:txBody>
      </p:sp>
      <p:sp>
        <p:nvSpPr>
          <p:cNvPr id="195587" name="Rectangle 3"/>
          <p:cNvSpPr>
            <a:spLocks noGrp="1" noChangeArrowheads="1"/>
          </p:cNvSpPr>
          <p:nvPr>
            <p:ph type="body" idx="1"/>
          </p:nvPr>
        </p:nvSpPr>
        <p:spPr>
          <a:xfrm>
            <a:off x="1981200" y="381001"/>
            <a:ext cx="8229600" cy="5745163"/>
          </a:xfrm>
        </p:spPr>
        <p:txBody>
          <a:bodyPr/>
          <a:lstStyle/>
          <a:p>
            <a:r>
              <a:rPr lang="en-US" altLang="en-US" sz="2800" b="1"/>
              <a:t>Sally had no history of violent or unusual behavior.  Harry had some evidence of   being shaken but this was consistent       with her report to the police that she          had shaken the baby when she noticed     that he was  not breathing.</a:t>
            </a:r>
          </a:p>
          <a:p>
            <a:pPr>
              <a:buFontTx/>
              <a:buNone/>
            </a:pPr>
            <a:endParaRPr lang="en-US" altLang="en-US" sz="2800" b="1"/>
          </a:p>
          <a:p>
            <a:r>
              <a:rPr lang="en-US" altLang="en-US" sz="2800" b="1"/>
              <a:t>Prosecutor’s main argument was that it     would be very unlikely that 2 babies in    same family would die of cot death. In the U.S. we would use the term Sudden Infant Death Syndrome (SIDS).</a:t>
            </a:r>
          </a:p>
          <a:p>
            <a:endParaRPr lang="en-US" altLang="en-US" smtClean="0"/>
          </a:p>
        </p:txBody>
      </p:sp>
    </p:spTree>
    <p:extLst>
      <p:ext uri="{BB962C8B-B14F-4D97-AF65-F5344CB8AC3E}">
        <p14:creationId xmlns:p14="http://schemas.microsoft.com/office/powerpoint/2010/main" val="31304256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Roy Mea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066800"/>
            <a:ext cx="457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1" name="Text Box 3"/>
          <p:cNvSpPr txBox="1">
            <a:spLocks noChangeArrowheads="1"/>
          </p:cNvSpPr>
          <p:nvPr/>
        </p:nvSpPr>
        <p:spPr bwMode="auto">
          <a:xfrm>
            <a:off x="2895600" y="1"/>
            <a:ext cx="6954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b="1">
                <a:solidFill>
                  <a:srgbClr val="000000"/>
                </a:solidFill>
              </a:rPr>
              <a:t>Prosecution calls Sir Roy Meadow </a:t>
            </a:r>
          </a:p>
        </p:txBody>
      </p:sp>
      <p:sp>
        <p:nvSpPr>
          <p:cNvPr id="196612" name="Text Box 4"/>
          <p:cNvSpPr txBox="1">
            <a:spLocks noChangeArrowheads="1"/>
          </p:cNvSpPr>
          <p:nvPr/>
        </p:nvSpPr>
        <p:spPr bwMode="auto">
          <a:xfrm>
            <a:off x="5943600" y="5638801"/>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2000">
              <a:solidFill>
                <a:srgbClr val="000000"/>
              </a:solidFill>
            </a:endParaRPr>
          </a:p>
        </p:txBody>
      </p:sp>
      <p:sp>
        <p:nvSpPr>
          <p:cNvPr id="196613" name="Text Box 5"/>
          <p:cNvSpPr txBox="1">
            <a:spLocks noChangeArrowheads="1"/>
          </p:cNvSpPr>
          <p:nvPr/>
        </p:nvSpPr>
        <p:spPr bwMode="auto">
          <a:xfrm>
            <a:off x="3048000" y="5486401"/>
            <a:ext cx="5791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000" b="1">
                <a:solidFill>
                  <a:srgbClr val="000000"/>
                </a:solidFill>
              </a:rPr>
              <a:t>Professor of Paediatrics</a:t>
            </a:r>
          </a:p>
          <a:p>
            <a:pPr algn="ctr" fontAlgn="base">
              <a:spcBef>
                <a:spcPct val="0"/>
              </a:spcBef>
              <a:spcAft>
                <a:spcPct val="0"/>
              </a:spcAft>
              <a:buFontTx/>
              <a:buNone/>
            </a:pPr>
            <a:r>
              <a:rPr lang="en-US" altLang="en-US" sz="2000" b="1">
                <a:solidFill>
                  <a:srgbClr val="000000"/>
                </a:solidFill>
              </a:rPr>
              <a:t>St. James University Hospital</a:t>
            </a:r>
          </a:p>
          <a:p>
            <a:pPr algn="ctr" fontAlgn="base">
              <a:spcBef>
                <a:spcPct val="0"/>
              </a:spcBef>
              <a:spcAft>
                <a:spcPct val="0"/>
              </a:spcAft>
              <a:buFontTx/>
              <a:buNone/>
            </a:pPr>
            <a:r>
              <a:rPr lang="en-US" altLang="en-US" sz="2000" b="1">
                <a:solidFill>
                  <a:srgbClr val="000000"/>
                </a:solidFill>
              </a:rPr>
              <a:t>President British Paediatric Association </a:t>
            </a:r>
          </a:p>
          <a:p>
            <a:pPr algn="ctr" fontAlgn="base">
              <a:spcBef>
                <a:spcPct val="0"/>
              </a:spcBef>
              <a:spcAft>
                <a:spcPct val="0"/>
              </a:spcAft>
              <a:buFontTx/>
              <a:buNone/>
            </a:pPr>
            <a:r>
              <a:rPr lang="en-US" altLang="en-US" sz="2000" b="1">
                <a:solidFill>
                  <a:srgbClr val="000000"/>
                </a:solidFill>
              </a:rPr>
              <a:t>1994-1997</a:t>
            </a:r>
          </a:p>
        </p:txBody>
      </p:sp>
    </p:spTree>
    <p:extLst>
      <p:ext uri="{BB962C8B-B14F-4D97-AF65-F5344CB8AC3E}">
        <p14:creationId xmlns:p14="http://schemas.microsoft.com/office/powerpoint/2010/main" val="30019927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981200" y="274638"/>
            <a:ext cx="8229600" cy="1173162"/>
          </a:xfrm>
        </p:spPr>
        <p:txBody>
          <a:bodyPr/>
          <a:lstStyle/>
          <a:p>
            <a:r>
              <a:rPr lang="en-US" altLang="en-US" sz="2800" b="1">
                <a:solidFill>
                  <a:schemeClr val="bg1"/>
                </a:solidFill>
                <a:latin typeface="Comic Sans MS" panose="030F0702030302020204" pitchFamily="66" charset="0"/>
              </a:rPr>
              <a:t>His</a:t>
            </a:r>
            <a:r>
              <a:rPr lang="en-US" altLang="en-US" sz="2400" b="1"/>
              <a:t> </a:t>
            </a:r>
            <a:r>
              <a:rPr lang="en-US" altLang="en-US" sz="2800" b="1">
                <a:solidFill>
                  <a:schemeClr val="bg1"/>
                </a:solidFill>
                <a:latin typeface="Comic Sans MS" panose="030F0702030302020204" pitchFamily="66" charset="0"/>
              </a:rPr>
              <a:t>testimony</a:t>
            </a:r>
            <a:r>
              <a:rPr lang="en-US" altLang="en-US" sz="2400" b="1"/>
              <a:t> </a:t>
            </a:r>
            <a:r>
              <a:rPr lang="en-US" altLang="en-US" sz="2800" b="1">
                <a:solidFill>
                  <a:schemeClr val="bg1"/>
                </a:solidFill>
                <a:latin typeface="Comic Sans MS" panose="030F0702030302020204" pitchFamily="66" charset="0"/>
              </a:rPr>
              <a:t>was</a:t>
            </a:r>
            <a:r>
              <a:rPr lang="en-US" altLang="en-US" sz="2400" b="1"/>
              <a:t>  </a:t>
            </a:r>
            <a:r>
              <a:rPr lang="en-US" altLang="en-US" sz="2800" b="1">
                <a:solidFill>
                  <a:schemeClr val="bg1"/>
                </a:solidFill>
                <a:latin typeface="Comic Sans MS" panose="030F0702030302020204" pitchFamily="66" charset="0"/>
              </a:rPr>
              <a:t>based</a:t>
            </a:r>
            <a:r>
              <a:rPr lang="en-US" altLang="en-US" sz="2400" b="1"/>
              <a:t> </a:t>
            </a:r>
            <a:r>
              <a:rPr lang="en-US" altLang="en-US" sz="2800" b="1">
                <a:solidFill>
                  <a:schemeClr val="bg1"/>
                </a:solidFill>
                <a:latin typeface="Comic Sans MS" panose="030F0702030302020204" pitchFamily="66" charset="0"/>
              </a:rPr>
              <a:t>on</a:t>
            </a:r>
            <a:r>
              <a:rPr lang="en-US" altLang="en-US" sz="2400" b="1"/>
              <a:t> </a:t>
            </a:r>
            <a:r>
              <a:rPr lang="en-US" altLang="en-US" sz="2800" b="1">
                <a:solidFill>
                  <a:schemeClr val="bg1"/>
                </a:solidFill>
                <a:latin typeface="Comic Sans MS" panose="030F0702030302020204" pitchFamily="66" charset="0"/>
              </a:rPr>
              <a:t>the</a:t>
            </a:r>
            <a:r>
              <a:rPr lang="en-US" altLang="en-US" sz="2400" b="1"/>
              <a:t>   </a:t>
            </a:r>
            <a:br>
              <a:rPr lang="en-US" altLang="en-US" sz="2400" b="1"/>
            </a:br>
            <a:r>
              <a:rPr lang="en-US" altLang="en-US" sz="2400" b="1"/>
              <a:t> </a:t>
            </a:r>
            <a:r>
              <a:rPr lang="en-US" altLang="en-US" sz="2800" b="1">
                <a:solidFill>
                  <a:schemeClr val="bg1"/>
                </a:solidFill>
                <a:latin typeface="Comic Sans MS" panose="030F0702030302020204" pitchFamily="66" charset="0"/>
              </a:rPr>
              <a:t>Confidential</a:t>
            </a:r>
            <a:r>
              <a:rPr lang="en-US" altLang="en-US" sz="2400" b="1"/>
              <a:t> </a:t>
            </a:r>
            <a:r>
              <a:rPr lang="en-US" altLang="en-US" sz="2800" b="1">
                <a:solidFill>
                  <a:schemeClr val="bg1"/>
                </a:solidFill>
                <a:latin typeface="Comic Sans MS" panose="030F0702030302020204" pitchFamily="66" charset="0"/>
              </a:rPr>
              <a:t>Enquiry</a:t>
            </a:r>
            <a:r>
              <a:rPr lang="en-US" altLang="en-US" sz="2400" b="1"/>
              <a:t> </a:t>
            </a:r>
            <a:r>
              <a:rPr lang="en-US" altLang="en-US" sz="2800" b="1">
                <a:solidFill>
                  <a:schemeClr val="bg1"/>
                </a:solidFill>
                <a:latin typeface="Comic Sans MS" panose="030F0702030302020204" pitchFamily="66" charset="0"/>
              </a:rPr>
              <a:t>for</a:t>
            </a:r>
            <a:r>
              <a:rPr lang="en-US" altLang="en-US" sz="2400" b="1"/>
              <a:t> </a:t>
            </a:r>
            <a:r>
              <a:rPr lang="en-US" altLang="en-US" sz="2800" b="1">
                <a:solidFill>
                  <a:schemeClr val="bg1"/>
                </a:solidFill>
                <a:latin typeface="Comic Sans MS" panose="030F0702030302020204" pitchFamily="66" charset="0"/>
              </a:rPr>
              <a:t>Stillbirths</a:t>
            </a:r>
            <a:r>
              <a:rPr lang="en-US" altLang="en-US" sz="2400" b="1"/>
              <a:t> </a:t>
            </a:r>
            <a:r>
              <a:rPr lang="en-US" altLang="en-US" sz="2800" b="1">
                <a:solidFill>
                  <a:schemeClr val="bg1"/>
                </a:solidFill>
                <a:latin typeface="Comic Sans MS" panose="030F0702030302020204" pitchFamily="66" charset="0"/>
              </a:rPr>
              <a:t>and</a:t>
            </a:r>
            <a:r>
              <a:rPr lang="en-US" altLang="en-US" sz="2400" b="1"/>
              <a:t> </a:t>
            </a:r>
            <a:r>
              <a:rPr lang="en-US" altLang="en-US" sz="2800" b="1">
                <a:solidFill>
                  <a:schemeClr val="bg1"/>
                </a:solidFill>
                <a:latin typeface="Comic Sans MS" panose="030F0702030302020204" pitchFamily="66" charset="0"/>
              </a:rPr>
              <a:t>Deaths,</a:t>
            </a:r>
            <a:r>
              <a:rPr lang="en-US" altLang="en-US" sz="2400" b="1"/>
              <a:t> </a:t>
            </a:r>
            <a:r>
              <a:rPr lang="en-US" altLang="en-US" sz="2800" b="1">
                <a:solidFill>
                  <a:schemeClr val="bg1"/>
                </a:solidFill>
                <a:latin typeface="Comic Sans MS" panose="030F0702030302020204" pitchFamily="66" charset="0"/>
              </a:rPr>
              <a:t>a</a:t>
            </a:r>
            <a:r>
              <a:rPr lang="en-US" altLang="en-US" sz="2400" b="1"/>
              <a:t> </a:t>
            </a:r>
            <a:r>
              <a:rPr lang="en-US" altLang="en-US" sz="2800" b="1">
                <a:solidFill>
                  <a:schemeClr val="bg1"/>
                </a:solidFill>
                <a:latin typeface="Comic Sans MS" panose="030F0702030302020204" pitchFamily="66" charset="0"/>
              </a:rPr>
              <a:t>study of deaths of babies</a:t>
            </a:r>
            <a:r>
              <a:rPr lang="en-US" altLang="en-US" sz="2400" b="1"/>
              <a:t> </a:t>
            </a:r>
            <a:r>
              <a:rPr lang="en-US" altLang="en-US" sz="2800" b="1">
                <a:solidFill>
                  <a:schemeClr val="bg1"/>
                </a:solidFill>
                <a:latin typeface="Comic Sans MS" panose="030F0702030302020204" pitchFamily="66" charset="0"/>
              </a:rPr>
              <a:t>in</a:t>
            </a:r>
            <a:r>
              <a:rPr lang="en-US" altLang="en-US" sz="2400" b="1"/>
              <a:t> </a:t>
            </a:r>
            <a:r>
              <a:rPr lang="en-US" altLang="en-US" sz="2800" b="1">
                <a:solidFill>
                  <a:schemeClr val="bg1"/>
                </a:solidFill>
                <a:latin typeface="Comic Sans MS" panose="030F0702030302020204" pitchFamily="66" charset="0"/>
              </a:rPr>
              <a:t>infancy,</a:t>
            </a:r>
            <a:r>
              <a:rPr lang="en-US" altLang="en-US" sz="2400" b="1"/>
              <a:t> </a:t>
            </a:r>
            <a:br>
              <a:rPr lang="en-US" altLang="en-US" sz="2400" b="1"/>
            </a:br>
            <a:r>
              <a:rPr lang="en-US" altLang="en-US" sz="2800" b="1">
                <a:solidFill>
                  <a:schemeClr val="bg1"/>
                </a:solidFill>
                <a:latin typeface="Comic Sans MS" panose="030F0702030302020204" pitchFamily="66" charset="0"/>
              </a:rPr>
              <a:t> in 5 regions of England from 1993 to 1996.</a:t>
            </a:r>
          </a:p>
        </p:txBody>
      </p:sp>
      <p:sp>
        <p:nvSpPr>
          <p:cNvPr id="197635" name="Rectangle 3"/>
          <p:cNvSpPr>
            <a:spLocks noGrp="1" noChangeArrowheads="1"/>
          </p:cNvSpPr>
          <p:nvPr>
            <p:ph type="body" idx="1"/>
          </p:nvPr>
        </p:nvSpPr>
        <p:spPr>
          <a:xfrm>
            <a:off x="2057400" y="1828800"/>
            <a:ext cx="8229600" cy="5029200"/>
          </a:xfrm>
        </p:spPr>
        <p:txBody>
          <a:bodyPr/>
          <a:lstStyle/>
          <a:p>
            <a:r>
              <a:rPr lang="en-US" altLang="en-US" sz="2400" b="1"/>
              <a:t>Probability random baby dies of a cot death                = 1 in 1303.</a:t>
            </a:r>
          </a:p>
          <a:p>
            <a:pPr>
              <a:buFontTx/>
              <a:buNone/>
            </a:pPr>
            <a:endParaRPr lang="en-US" altLang="en-US" sz="2400" b="1"/>
          </a:p>
          <a:p>
            <a:r>
              <a:rPr lang="en-US" altLang="en-US" sz="2400" b="1"/>
              <a:t>Probability random baby dies of a cot death if the mother is &gt; 26 years old, affluent, and a non smoker =  1 in 8543.</a:t>
            </a:r>
          </a:p>
          <a:p>
            <a:pPr>
              <a:buFontTx/>
              <a:buNone/>
            </a:pPr>
            <a:endParaRPr lang="en-US" altLang="en-US" sz="2400" b="1"/>
          </a:p>
          <a:p>
            <a:r>
              <a:rPr lang="en-US" altLang="en-US" sz="2400" b="1"/>
              <a:t>Probability two children from such a family both die from a cot death = (1 in 8543) x (1 in 8543) </a:t>
            </a:r>
          </a:p>
          <a:p>
            <a:pPr>
              <a:buFontTx/>
              <a:buNone/>
            </a:pPr>
            <a:r>
              <a:rPr lang="en-US" altLang="en-US" sz="2400" b="1"/>
              <a:t>    = 1 chance in 73 million.</a:t>
            </a:r>
          </a:p>
        </p:txBody>
      </p:sp>
    </p:spTree>
    <p:extLst>
      <p:ext uri="{BB962C8B-B14F-4D97-AF65-F5344CB8AC3E}">
        <p14:creationId xmlns:p14="http://schemas.microsoft.com/office/powerpoint/2010/main" val="26415622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981200" y="-381000"/>
            <a:ext cx="8229600" cy="76200"/>
          </a:xfrm>
        </p:spPr>
        <p:txBody>
          <a:bodyPr/>
          <a:lstStyle/>
          <a:p>
            <a:r>
              <a:rPr lang="en-US" altLang="en-US" sz="4000"/>
              <a:t> </a:t>
            </a:r>
          </a:p>
        </p:txBody>
      </p:sp>
      <p:sp>
        <p:nvSpPr>
          <p:cNvPr id="198659" name="Rectangle 3"/>
          <p:cNvSpPr>
            <a:spLocks noGrp="1" noChangeArrowheads="1"/>
          </p:cNvSpPr>
          <p:nvPr>
            <p:ph type="body" idx="1"/>
          </p:nvPr>
        </p:nvSpPr>
        <p:spPr>
          <a:xfrm>
            <a:off x="1905000" y="609601"/>
            <a:ext cx="8229600" cy="4525963"/>
          </a:xfrm>
        </p:spPr>
        <p:txBody>
          <a:bodyPr/>
          <a:lstStyle/>
          <a:p>
            <a:pPr>
              <a:lnSpc>
                <a:spcPct val="90000"/>
              </a:lnSpc>
            </a:pPr>
            <a:r>
              <a:rPr lang="en-US" altLang="en-US" sz="2800" b="1"/>
              <a:t>Judge’s summary to jury, “Although we      do not convict people in these courts on statistics,  … the statistics in this case       are compelling.”</a:t>
            </a:r>
          </a:p>
          <a:p>
            <a:pPr>
              <a:lnSpc>
                <a:spcPct val="90000"/>
              </a:lnSpc>
            </a:pPr>
            <a:endParaRPr lang="en-US" altLang="en-US" sz="2800" b="1"/>
          </a:p>
          <a:p>
            <a:pPr>
              <a:lnSpc>
                <a:spcPct val="90000"/>
              </a:lnSpc>
            </a:pPr>
            <a:r>
              <a:rPr lang="en-US" altLang="en-US" sz="2800" b="1"/>
              <a:t>Jury convicts on a 10 to 2 vote.</a:t>
            </a:r>
          </a:p>
          <a:p>
            <a:pPr>
              <a:lnSpc>
                <a:spcPct val="90000"/>
              </a:lnSpc>
              <a:buFontTx/>
              <a:buNone/>
            </a:pPr>
            <a:endParaRPr lang="en-US" altLang="en-US" sz="2800" b="1"/>
          </a:p>
          <a:p>
            <a:pPr>
              <a:lnSpc>
                <a:spcPct val="90000"/>
              </a:lnSpc>
            </a:pPr>
            <a:r>
              <a:rPr lang="en-US" altLang="en-US" sz="2800" b="1"/>
              <a:t>One juror said, “Whatever you say about Sally Clark, you can’t get round the 1 in 73 million figure.”</a:t>
            </a:r>
          </a:p>
          <a:p>
            <a:pPr>
              <a:lnSpc>
                <a:spcPct val="90000"/>
              </a:lnSpc>
              <a:buFontTx/>
              <a:buNone/>
            </a:pPr>
            <a:endParaRPr lang="en-US" altLang="en-US" sz="2800" b="1"/>
          </a:p>
          <a:p>
            <a:pPr>
              <a:lnSpc>
                <a:spcPct val="90000"/>
              </a:lnSpc>
            </a:pPr>
            <a:r>
              <a:rPr lang="en-US" altLang="en-US" sz="2800" b="1"/>
              <a:t>Sally’s conviction upheld on appeal.                 </a:t>
            </a:r>
          </a:p>
        </p:txBody>
      </p:sp>
    </p:spTree>
    <p:extLst>
      <p:ext uri="{BB962C8B-B14F-4D97-AF65-F5344CB8AC3E}">
        <p14:creationId xmlns:p14="http://schemas.microsoft.com/office/powerpoint/2010/main" val="39177825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981200" y="-304800"/>
            <a:ext cx="8229600" cy="304800"/>
          </a:xfrm>
        </p:spPr>
        <p:txBody>
          <a:bodyPr/>
          <a:lstStyle/>
          <a:p>
            <a:r>
              <a:rPr lang="en-US" altLang="en-US" sz="4000"/>
              <a:t> </a:t>
            </a:r>
          </a:p>
        </p:txBody>
      </p:sp>
      <p:sp>
        <p:nvSpPr>
          <p:cNvPr id="199683" name="Rectangle 3"/>
          <p:cNvSpPr>
            <a:spLocks noGrp="1" noChangeArrowheads="1"/>
          </p:cNvSpPr>
          <p:nvPr>
            <p:ph type="body" idx="1"/>
          </p:nvPr>
        </p:nvSpPr>
        <p:spPr>
          <a:xfrm>
            <a:off x="1828800" y="381001"/>
            <a:ext cx="8458200" cy="5745163"/>
          </a:xfrm>
        </p:spPr>
        <p:txBody>
          <a:bodyPr/>
          <a:lstStyle/>
          <a:p>
            <a:r>
              <a:rPr lang="en-US" altLang="en-US" sz="2800" b="1"/>
              <a:t>2001, Royal Statistical Society issues a news brief condemning the use of the multiplication rule for independence in this case. </a:t>
            </a:r>
          </a:p>
          <a:p>
            <a:r>
              <a:rPr lang="en-US" altLang="en-US" sz="2800"/>
              <a:t>“</a:t>
            </a:r>
            <a:r>
              <a:rPr lang="en-US" altLang="en-US" sz="2800" b="1"/>
              <a:t>This approach is statistically invalid.  …  The well publicized figure of 1 in 73 million has no statistical basis.”</a:t>
            </a:r>
          </a:p>
          <a:p>
            <a:r>
              <a:rPr lang="en-US" altLang="en-US" sz="2800" b="1"/>
              <a:t>2002, Ray Hill, Professor of Mathematics at the University of Salford, analyses other published data. He concludes the probability of having a second child die a cot death, given   a first child in a family died a cot death, may be as high as 1 in 60.            </a:t>
            </a:r>
          </a:p>
        </p:txBody>
      </p:sp>
    </p:spTree>
    <p:extLst>
      <p:ext uri="{BB962C8B-B14F-4D97-AF65-F5344CB8AC3E}">
        <p14:creationId xmlns:p14="http://schemas.microsoft.com/office/powerpoint/2010/main" val="38987737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uff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9144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2538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flipV="1">
            <a:off x="1981200" y="0"/>
            <a:ext cx="8229600" cy="274638"/>
          </a:xfrm>
        </p:spPr>
        <p:txBody>
          <a:bodyPr/>
          <a:lstStyle/>
          <a:p>
            <a:r>
              <a:rPr lang="en-US" altLang="en-US" sz="4000"/>
              <a:t> </a:t>
            </a:r>
          </a:p>
        </p:txBody>
      </p:sp>
      <p:sp>
        <p:nvSpPr>
          <p:cNvPr id="145411" name="Rectangle 3"/>
          <p:cNvSpPr>
            <a:spLocks noGrp="1" noChangeArrowheads="1"/>
          </p:cNvSpPr>
          <p:nvPr>
            <p:ph type="body" idx="1"/>
          </p:nvPr>
        </p:nvSpPr>
        <p:spPr>
          <a:xfrm>
            <a:off x="1981200" y="609601"/>
            <a:ext cx="8229600" cy="5516563"/>
          </a:xfrm>
        </p:spPr>
        <p:txBody>
          <a:bodyPr/>
          <a:lstStyle/>
          <a:p>
            <a:pPr>
              <a:lnSpc>
                <a:spcPct val="90000"/>
              </a:lnSpc>
            </a:pPr>
            <a:r>
              <a:rPr lang="en-US" altLang="en-US" sz="2400" b="1"/>
              <a:t>In 2003,  after spending 3 years in jail, Sally’s second appeal was upheld, and she was released from jail.  This was only after a new pro bono lawyer, while reviewing the evidence, discovered a pathology report revealing that Harry was infected with staphylococcus aureus and that this fact had been hidden from her defense team.</a:t>
            </a:r>
          </a:p>
          <a:p>
            <a:pPr>
              <a:lnSpc>
                <a:spcPct val="90000"/>
              </a:lnSpc>
            </a:pPr>
            <a:endParaRPr lang="en-US" altLang="en-US" sz="2400" b="1"/>
          </a:p>
          <a:p>
            <a:pPr>
              <a:lnSpc>
                <a:spcPct val="90000"/>
              </a:lnSpc>
            </a:pPr>
            <a:r>
              <a:rPr lang="en-US" altLang="en-US" sz="2400" b="1"/>
              <a:t>Two other women whom Meadow had testified against at the murder trial of their children were released upon appeal.</a:t>
            </a:r>
          </a:p>
          <a:p>
            <a:pPr>
              <a:lnSpc>
                <a:spcPct val="90000"/>
              </a:lnSpc>
            </a:pPr>
            <a:endParaRPr lang="en-US" altLang="en-US" sz="2400" b="1"/>
          </a:p>
          <a:p>
            <a:pPr>
              <a:lnSpc>
                <a:spcPct val="90000"/>
              </a:lnSpc>
            </a:pPr>
            <a:r>
              <a:rPr lang="en-US" altLang="en-US" sz="2400" b="1"/>
              <a:t>In 2007, Sally Clark died, of apparently natural causes, due to acute alcohol intoxication.</a:t>
            </a:r>
          </a:p>
        </p:txBody>
      </p:sp>
    </p:spTree>
    <p:extLst>
      <p:ext uri="{BB962C8B-B14F-4D97-AF65-F5344CB8AC3E}">
        <p14:creationId xmlns:p14="http://schemas.microsoft.com/office/powerpoint/2010/main" val="22912369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5411">
                                            <p:txEl>
                                              <p:pRg st="2" end="2"/>
                                            </p:txEl>
                                          </p:spTgt>
                                        </p:tgtEl>
                                        <p:attrNameLst>
                                          <p:attrName>style.visibility</p:attrName>
                                        </p:attrNameLst>
                                      </p:cBhvr>
                                      <p:to>
                                        <p:strVal val="visible"/>
                                      </p:to>
                                    </p:set>
                                    <p:anim calcmode="lin" valueType="num">
                                      <p:cBhvr additive="base">
                                        <p:cTn id="7" dur="1000" fill="hold"/>
                                        <p:tgtEl>
                                          <p:spTgt spid="145411">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5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5411">
                                            <p:txEl>
                                              <p:pRg st="4" end="4"/>
                                            </p:txEl>
                                          </p:spTgt>
                                        </p:tgtEl>
                                        <p:attrNameLst>
                                          <p:attrName>style.visibility</p:attrName>
                                        </p:attrNameLst>
                                      </p:cBhvr>
                                      <p:to>
                                        <p:strVal val="visible"/>
                                      </p:to>
                                    </p:set>
                                    <p:anim calcmode="lin" valueType="num">
                                      <p:cBhvr additive="base">
                                        <p:cTn id="13" dur="1000" fill="hold"/>
                                        <p:tgtEl>
                                          <p:spTgt spid="145411">
                                            <p:txEl>
                                              <p:pRg st="4" end="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454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524000" y="274638"/>
            <a:ext cx="8686800" cy="411162"/>
          </a:xfrm>
        </p:spPr>
        <p:txBody>
          <a:bodyPr/>
          <a:lstStyle/>
          <a:p>
            <a:r>
              <a:rPr lang="en-US" altLang="en-US" sz="2800" b="1"/>
              <a:t>New Evidence on S. aureus &amp; SIDS</a:t>
            </a:r>
          </a:p>
        </p:txBody>
      </p:sp>
      <p:sp>
        <p:nvSpPr>
          <p:cNvPr id="201731" name="Rectangle 3"/>
          <p:cNvSpPr>
            <a:spLocks noGrp="1" noChangeArrowheads="1"/>
          </p:cNvSpPr>
          <p:nvPr>
            <p:ph type="body" idx="1"/>
          </p:nvPr>
        </p:nvSpPr>
        <p:spPr>
          <a:xfrm>
            <a:off x="1981200" y="914400"/>
            <a:ext cx="8229600" cy="5638800"/>
          </a:xfrm>
        </p:spPr>
        <p:txBody>
          <a:bodyPr/>
          <a:lstStyle/>
          <a:p>
            <a:r>
              <a:rPr lang="en-US" altLang="en-US" sz="2400"/>
              <a:t>“</a:t>
            </a:r>
            <a:r>
              <a:rPr lang="en-US" altLang="en-US" sz="2400" b="1"/>
              <a:t>Infection and sudden unexpected death in infancy (SUDI): a systematic retrospective case review.   M.A. Weber. Lancet  May 31 2008;371:1848-53.</a:t>
            </a:r>
          </a:p>
          <a:p>
            <a:pPr algn="ctr">
              <a:buFontTx/>
              <a:buNone/>
            </a:pPr>
            <a:endParaRPr lang="en-US" altLang="en-US" sz="2400" b="1"/>
          </a:p>
          <a:p>
            <a:r>
              <a:rPr lang="en-US" altLang="en-US" sz="2400" b="1"/>
              <a:t>“Significantly more cultures from infants whose death was unexplained contained S. aureus (262/1628, 16%) than did those from infants      whose deaths were of a non infective cause    (19/211, 9%, p=0.005).</a:t>
            </a:r>
          </a:p>
          <a:p>
            <a:pPr>
              <a:buFontTx/>
              <a:buNone/>
            </a:pPr>
            <a:endParaRPr lang="en-US" altLang="en-US" sz="2400" b="1"/>
          </a:p>
          <a:p>
            <a:r>
              <a:rPr lang="en-US" altLang="en-US" sz="2400" b="1"/>
              <a:t>From editorial by Morris, “but this work …     provides support  for the idea that S. aureus and     E. coli could have a causal role in some cases of unexplained SUDI.”                               </a:t>
            </a:r>
          </a:p>
          <a:p>
            <a:pPr>
              <a:buFontTx/>
              <a:buNone/>
            </a:pPr>
            <a:r>
              <a:rPr lang="en-US" altLang="en-US" sz="2400" b="1"/>
              <a:t>     </a:t>
            </a:r>
          </a:p>
        </p:txBody>
      </p:sp>
    </p:spTree>
    <p:extLst>
      <p:ext uri="{BB962C8B-B14F-4D97-AF65-F5344CB8AC3E}">
        <p14:creationId xmlns:p14="http://schemas.microsoft.com/office/powerpoint/2010/main" val="902839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title"/>
          </p:nvPr>
        </p:nvSpPr>
        <p:spPr/>
        <p:txBody>
          <a:bodyPr/>
          <a:lstStyle/>
          <a:p>
            <a:r>
              <a:rPr lang="en-US" altLang="en-US" smtClean="0"/>
              <a:t> </a:t>
            </a:r>
          </a:p>
        </p:txBody>
      </p:sp>
      <p:sp>
        <p:nvSpPr>
          <p:cNvPr id="224259" name="Rectangle 3"/>
          <p:cNvSpPr>
            <a:spLocks noGrp="1" noChangeArrowheads="1"/>
          </p:cNvSpPr>
          <p:nvPr>
            <p:ph type="body" sz="half" idx="1"/>
          </p:nvPr>
        </p:nvSpPr>
        <p:spPr>
          <a:xfrm>
            <a:off x="1981200" y="3733800"/>
            <a:ext cx="9067800" cy="2819400"/>
          </a:xfrm>
        </p:spPr>
        <p:txBody>
          <a:bodyPr/>
          <a:lstStyle/>
          <a:p>
            <a:pPr algn="ctr">
              <a:lnSpc>
                <a:spcPct val="80000"/>
              </a:lnSpc>
              <a:buFontTx/>
              <a:buNone/>
              <a:defRPr/>
            </a:pPr>
            <a:r>
              <a:rPr lang="en-US" sz="2800" b="1">
                <a:solidFill>
                  <a:srgbClr val="FB0545"/>
                </a:solidFill>
                <a:effectLst>
                  <a:outerShdw blurRad="38100" dist="38100" dir="2700000" algn="tl">
                    <a:srgbClr val="C0C0C0"/>
                  </a:outerShdw>
                </a:effectLst>
              </a:rPr>
              <a:t>An information service company ranked </a:t>
            </a:r>
          </a:p>
          <a:p>
            <a:pPr algn="ctr">
              <a:lnSpc>
                <a:spcPct val="80000"/>
              </a:lnSpc>
              <a:buFontTx/>
              <a:buNone/>
              <a:defRPr/>
            </a:pPr>
            <a:r>
              <a:rPr lang="en-US" sz="2800" b="1">
                <a:solidFill>
                  <a:srgbClr val="FB0545"/>
                </a:solidFill>
                <a:effectLst>
                  <a:outerShdw blurRad="38100" dist="38100" dir="2700000" algn="tl">
                    <a:srgbClr val="C0C0C0"/>
                  </a:outerShdw>
                </a:effectLst>
              </a:rPr>
              <a:t>the 1994 Honda Accord as the car most </a:t>
            </a:r>
          </a:p>
          <a:p>
            <a:pPr algn="ctr">
              <a:lnSpc>
                <a:spcPct val="80000"/>
              </a:lnSpc>
              <a:buFontTx/>
              <a:buNone/>
              <a:defRPr/>
            </a:pPr>
            <a:r>
              <a:rPr lang="en-US" sz="2800" b="1">
                <a:solidFill>
                  <a:srgbClr val="FB0545"/>
                </a:solidFill>
                <a:effectLst>
                  <a:outerShdw blurRad="38100" dist="38100" dir="2700000" algn="tl">
                    <a:srgbClr val="C0C0C0"/>
                  </a:outerShdw>
                </a:effectLst>
              </a:rPr>
              <a:t>likely to be stolen in the U.S. for 1996 </a:t>
            </a:r>
          </a:p>
          <a:p>
            <a:pPr algn="ctr">
              <a:lnSpc>
                <a:spcPct val="80000"/>
              </a:lnSpc>
              <a:buFontTx/>
              <a:buNone/>
              <a:defRPr/>
            </a:pPr>
            <a:r>
              <a:rPr lang="en-US" sz="2800" b="1">
                <a:solidFill>
                  <a:srgbClr val="FB0545"/>
                </a:solidFill>
                <a:effectLst>
                  <a:outerShdw blurRad="38100" dist="38100" dir="2700000" algn="tl">
                    <a:srgbClr val="C0C0C0"/>
                  </a:outerShdw>
                </a:effectLst>
              </a:rPr>
              <a:t>(U.S. Today, January 27, 1997).  </a:t>
            </a:r>
          </a:p>
          <a:p>
            <a:pPr algn="ctr">
              <a:lnSpc>
                <a:spcPct val="80000"/>
              </a:lnSpc>
              <a:buFontTx/>
              <a:buNone/>
              <a:defRPr/>
            </a:pPr>
            <a:r>
              <a:rPr lang="en-US" sz="2800" b="1">
                <a:solidFill>
                  <a:srgbClr val="FB0545"/>
                </a:solidFill>
                <a:effectLst>
                  <a:outerShdw blurRad="38100" dist="38100" dir="2700000" algn="tl">
                    <a:srgbClr val="C0C0C0"/>
                  </a:outerShdw>
                </a:effectLst>
              </a:rPr>
              <a:t>The company based its rankings on </a:t>
            </a:r>
          </a:p>
          <a:p>
            <a:pPr algn="ctr">
              <a:lnSpc>
                <a:spcPct val="80000"/>
              </a:lnSpc>
              <a:buFontTx/>
              <a:buNone/>
              <a:defRPr/>
            </a:pPr>
            <a:r>
              <a:rPr lang="en-US" sz="2800" b="1">
                <a:solidFill>
                  <a:srgbClr val="FB0545"/>
                </a:solidFill>
                <a:effectLst>
                  <a:outerShdw blurRad="38100" dist="38100" dir="2700000" algn="tl">
                    <a:srgbClr val="C0C0C0"/>
                  </a:outerShdw>
                </a:effectLst>
              </a:rPr>
              <a:t>the total number of cars stolen in 1996 </a:t>
            </a:r>
          </a:p>
          <a:p>
            <a:pPr algn="ctr">
              <a:lnSpc>
                <a:spcPct val="80000"/>
              </a:lnSpc>
              <a:buFontTx/>
              <a:buNone/>
              <a:defRPr/>
            </a:pPr>
            <a:r>
              <a:rPr lang="en-US" sz="2800" b="1">
                <a:solidFill>
                  <a:srgbClr val="FB0545"/>
                </a:solidFill>
                <a:effectLst>
                  <a:outerShdw blurRad="38100" dist="38100" dir="2700000" algn="tl">
                    <a:srgbClr val="C0C0C0"/>
                  </a:outerShdw>
                </a:effectLst>
              </a:rPr>
              <a:t>by make and model.</a:t>
            </a:r>
            <a:r>
              <a:rPr lang="en-US" sz="2800">
                <a:solidFill>
                  <a:srgbClr val="FB0545"/>
                </a:solidFill>
              </a:rPr>
              <a:t> </a:t>
            </a:r>
          </a:p>
        </p:txBody>
      </p:sp>
      <p:pic>
        <p:nvPicPr>
          <p:cNvPr id="125956" name="Picture 4" descr="car thie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0"/>
            <a:ext cx="4419600" cy="3581400"/>
          </a:xfrm>
        </p:spPr>
      </p:pic>
    </p:spTree>
    <p:extLst>
      <p:ext uri="{BB962C8B-B14F-4D97-AF65-F5344CB8AC3E}">
        <p14:creationId xmlns:p14="http://schemas.microsoft.com/office/powerpoint/2010/main" val="2923513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E80440"/>
            </a:gs>
            <a:gs pos="50000">
              <a:schemeClr val="bg1"/>
            </a:gs>
            <a:gs pos="100000">
              <a:srgbClr val="E80440"/>
            </a:gs>
          </a:gsLst>
          <a:lin ang="5400000" scaled="1"/>
        </a:gra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981200" y="274638"/>
            <a:ext cx="8382000" cy="2392362"/>
          </a:xfrm>
        </p:spPr>
        <p:txBody>
          <a:bodyPr/>
          <a:lstStyle/>
          <a:p>
            <a:pPr algn="r"/>
            <a:r>
              <a:rPr lang="en-US" altLang="en-US" sz="4000"/>
              <a:t/>
            </a:r>
            <a:br>
              <a:rPr lang="en-US" altLang="en-US" sz="4000"/>
            </a:br>
            <a:r>
              <a:rPr lang="en-US" altLang="en-US" sz="4000" b="1"/>
              <a:t>A spokesman for </a:t>
            </a:r>
            <a:br>
              <a:rPr lang="en-US" altLang="en-US" sz="4000" b="1"/>
            </a:br>
            <a:r>
              <a:rPr lang="en-US" altLang="en-US" sz="4000" b="1"/>
              <a:t>Honda objected </a:t>
            </a:r>
            <a:br>
              <a:rPr lang="en-US" altLang="en-US" sz="4000" b="1"/>
            </a:br>
            <a:r>
              <a:rPr lang="en-US" altLang="en-US" sz="4000" b="1"/>
              <a:t>to the analysis</a:t>
            </a:r>
          </a:p>
        </p:txBody>
      </p:sp>
      <p:sp>
        <p:nvSpPr>
          <p:cNvPr id="126979" name="Rectangle 3"/>
          <p:cNvSpPr>
            <a:spLocks noGrp="1" noChangeArrowheads="1"/>
          </p:cNvSpPr>
          <p:nvPr>
            <p:ph type="body" sz="half" idx="2"/>
          </p:nvPr>
        </p:nvSpPr>
        <p:spPr>
          <a:xfrm>
            <a:off x="1981200" y="3200400"/>
            <a:ext cx="8229600" cy="3048000"/>
          </a:xfrm>
        </p:spPr>
        <p:txBody>
          <a:bodyPr/>
          <a:lstStyle/>
          <a:p>
            <a:r>
              <a:rPr lang="en-US" altLang="en-US" sz="2800" b="1"/>
              <a:t>Why did the Honda Corporation think this analysis was unfair?</a:t>
            </a:r>
          </a:p>
          <a:p>
            <a:pPr>
              <a:buFontTx/>
              <a:buNone/>
            </a:pPr>
            <a:endParaRPr lang="en-US" altLang="en-US" sz="2800" b="1"/>
          </a:p>
          <a:p>
            <a:r>
              <a:rPr lang="en-US" altLang="en-US" sz="2800" b="1"/>
              <a:t>What change in the analysis did the Honda Corporation recommend?</a:t>
            </a:r>
          </a:p>
        </p:txBody>
      </p:sp>
      <p:pic>
        <p:nvPicPr>
          <p:cNvPr id="126980" name="Picture 4" descr="182423392rviktorstopsig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0" y="914400"/>
            <a:ext cx="2971800" cy="198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9993096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57</TotalTime>
  <Words>3270</Words>
  <Application>Microsoft Office PowerPoint</Application>
  <PresentationFormat>Widescreen</PresentationFormat>
  <Paragraphs>335</Paragraphs>
  <Slides>71</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71</vt:i4>
      </vt:variant>
    </vt:vector>
  </HeadingPairs>
  <TitlesOfParts>
    <vt:vector size="84" baseType="lpstr">
      <vt:lpstr>Arial</vt:lpstr>
      <vt:lpstr>Arial Black</vt:lpstr>
      <vt:lpstr>Book Antiqua</vt:lpstr>
      <vt:lpstr>Comic Sans MS</vt:lpstr>
      <vt:lpstr>Courier New</vt:lpstr>
      <vt:lpstr>Sylfaen</vt:lpstr>
      <vt:lpstr>Times New Roman</vt:lpstr>
      <vt:lpstr>Default Design</vt:lpstr>
      <vt:lpstr>1_Default Design</vt:lpstr>
      <vt:lpstr>1_Office Theme</vt:lpstr>
      <vt:lpstr>2_Default Design</vt:lpstr>
      <vt:lpstr>3_Default Design</vt:lpstr>
      <vt:lpstr>4_Default Design</vt:lpstr>
      <vt:lpstr>Fallacies in Numerical Reasoning by H. James Norton, www.jimnortonphd.com </vt:lpstr>
      <vt:lpstr>PowerPoint Presentation</vt:lpstr>
      <vt:lpstr>References for Fallacies in Numerical Reasoning:</vt:lpstr>
      <vt:lpstr>From Huff’s “How to Lie with Statistics”</vt:lpstr>
      <vt:lpstr>PowerPoint Presentation</vt:lpstr>
      <vt:lpstr> </vt:lpstr>
      <vt:lpstr>PowerPoint Presentation</vt:lpstr>
      <vt:lpstr> </vt:lpstr>
      <vt:lpstr> A spokesman for  Honda objected  to the analysis</vt:lpstr>
      <vt:lpstr>Answer</vt:lpstr>
      <vt:lpstr>This fallacy is known as a lack of denominators</vt:lpstr>
      <vt:lpstr>PowerPoint Presentation</vt:lpstr>
      <vt:lpstr>Authors’ Conclusion:</vt:lpstr>
      <vt:lpstr>    What if the population of the city has 3 times as many whites as African-Americans? Then this would not be a far comparison of the  2 groups.  The number of AAA for each group needs to be divided by population of each group. Comparing  rate of AAA per 100,000 between each of the 2 groups would be fair comparison.   This is another example of lack of denominators.</vt:lpstr>
      <vt:lpstr>PowerPoint Presentation</vt:lpstr>
      <vt:lpstr>Example (from Colton)</vt:lpstr>
      <vt:lpstr>    What if two-thirds of non-diabetic patients at some time were 11% or more overweight?  Then there would be no association between obesity and diabetes in this study. A comparison group of non-diabetic patients is needed.   This fallacy is known as a  lack of a control group.</vt:lpstr>
      <vt:lpstr>PowerPoint Presentation</vt:lpstr>
      <vt:lpstr>Why is this not a fair comparison of the two states &amp; therefore what is  wrong with this conclusion?</vt:lpstr>
      <vt:lpstr>PowerPoint Presentation</vt:lpstr>
      <vt:lpstr>PowerPoint Presentation</vt:lpstr>
      <vt:lpstr>Results:</vt:lpstr>
      <vt:lpstr>Conclusion:</vt:lpstr>
      <vt:lpstr>Problems with the study</vt:lpstr>
      <vt:lpstr> </vt:lpstr>
      <vt:lpstr> </vt:lpstr>
      <vt:lpstr>PowerPoint Presentation</vt:lpstr>
      <vt:lpstr>PowerPoint Presentation</vt:lpstr>
      <vt:lpstr>PowerPoint Presentation</vt:lpstr>
      <vt:lpstr> </vt:lpstr>
      <vt:lpstr> </vt:lpstr>
      <vt:lpstr> </vt:lpstr>
      <vt:lpstr>In 1918 there was an influenza pandemic.</vt:lpstr>
      <vt:lpstr> </vt:lpstr>
      <vt:lpstr>Survival-times after cardiac allografts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“William Tucker’s article brought to mind an experiment by a scientist with dubious credentials and recorded by him in his journal as follows.</vt:lpstr>
      <vt:lpstr>Day One – made loud noise behind frog.  Frog jumped 15 feet.</vt:lpstr>
      <vt:lpstr>Conclusion</vt:lpstr>
      <vt:lpstr>“Wonderfully bad” articles</vt:lpstr>
      <vt:lpstr>PowerPoint Presentation</vt:lpstr>
      <vt:lpstr> </vt:lpstr>
      <vt:lpstr>“The relationship between mercury from dental amalgam and mental health” by SL Siblerud </vt:lpstr>
      <vt:lpstr>Author’s Conclusion:</vt:lpstr>
      <vt:lpstr> INTERESTING EXAMPLES OF THE USE &amp; MISUSE OF STATISTICS FROM THE LAW </vt:lpstr>
      <vt:lpstr>PowerPoint Presentation</vt:lpstr>
      <vt:lpstr>            Oliver Wendell Holmes, Jr. The Path of the Law 10 Harvard Law Review  (1897): 457-469.</vt:lpstr>
      <vt:lpstr>People v. Collins (1968) Crim. No. 11176 Supreme Court of California March 11, 1968</vt:lpstr>
      <vt:lpstr>Prosecutor suggests these probabilities:</vt:lpstr>
      <vt:lpstr>The ruling of the appeal’s court:</vt:lpstr>
      <vt:lpstr>PowerPoint Presentation</vt:lpstr>
      <vt:lpstr>PowerPoint Presentation</vt:lpstr>
      <vt:lpstr> </vt:lpstr>
      <vt:lpstr> </vt:lpstr>
      <vt:lpstr>PowerPoint Presentation</vt:lpstr>
      <vt:lpstr>His testimony was  based on the     Confidential Enquiry for Stillbirths and Deaths, a study of deaths of babies in infancy,   in 5 regions of England from 1993 to 1996.</vt:lpstr>
      <vt:lpstr> </vt:lpstr>
      <vt:lpstr> </vt:lpstr>
      <vt:lpstr> </vt:lpstr>
      <vt:lpstr>New Evidence on S. aureus &amp; SIDS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Norton, James</dc:creator>
  <cp:lastModifiedBy>Brigid Norton</cp:lastModifiedBy>
  <cp:revision>11</cp:revision>
  <dcterms:created xsi:type="dcterms:W3CDTF">2016-02-20T18:49:10Z</dcterms:created>
  <dcterms:modified xsi:type="dcterms:W3CDTF">2016-06-01T21:26:38Z</dcterms:modified>
</cp:coreProperties>
</file>